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Override PartName="/ppt/notesSlides/notesSlide1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3.xml" ContentType="application/vnd.openxmlformats-officedocument.presentationml.tags+xml"/>
  <Override PartName="/ppt/notesSlides/notesSlide15.xml" ContentType="application/vnd.openxmlformats-officedocument.presentationml.notesSlide+xml"/>
  <Override PartName="/ppt/tags/tag54.xml" ContentType="application/vnd.openxmlformats-officedocument.presentationml.tags+xml"/>
  <Override PartName="/ppt/notesSlides/notesSlide16.xml" ContentType="application/vnd.openxmlformats-officedocument.presentationml.notesSlide+xml"/>
  <Override PartName="/ppt/tags/tag55.xml" ContentType="application/vnd.openxmlformats-officedocument.presentationml.tags+xml"/>
  <Override PartName="/ppt/notesSlides/notesSlide1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handoutMasterIdLst>
    <p:handoutMasterId r:id="rId60"/>
  </p:handoutMasterIdLst>
  <p:sldIdLst>
    <p:sldId id="257"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331"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Lst>
  <p:sldSz cx="9144000" cy="6858000" type="screen4x3"/>
  <p:notesSz cx="7010400" cy="9296400"/>
  <p:custDataLst>
    <p:tags r:id="rId6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ller, Stacy" initials="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598"/>
    <a:srgbClr val="FFC061"/>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55" autoAdjust="0"/>
    <p:restoredTop sz="94660"/>
  </p:normalViewPr>
  <p:slideViewPr>
    <p:cSldViewPr snapToGrid="0">
      <p:cViewPr varScale="1">
        <p:scale>
          <a:sx n="125" d="100"/>
          <a:sy n="125" d="100"/>
        </p:scale>
        <p:origin x="1752" y="96"/>
      </p:cViewPr>
      <p:guideLst>
        <p:guide orient="horz" pos="2160"/>
        <p:guide pos="2880"/>
      </p:guideLst>
    </p:cSldViewPr>
  </p:slideViewPr>
  <p:notesTextViewPr>
    <p:cViewPr>
      <p:scale>
        <a:sx n="1" d="1"/>
        <a:sy n="1" d="1"/>
      </p:scale>
      <p:origin x="0" y="0"/>
    </p:cViewPr>
  </p:notesTextViewPr>
  <p:sorterViewPr>
    <p:cViewPr>
      <p:scale>
        <a:sx n="100" d="100"/>
        <a:sy n="100" d="100"/>
      </p:scale>
      <p:origin x="0" y="38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E473CE-8381-49CF-8389-441EE2A9B72F}"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en-US"/>
        </a:p>
      </dgm:t>
    </dgm:pt>
    <dgm:pt modelId="{B10D23FC-98F4-4CB0-96CC-6AD55C9033E0}">
      <dgm:prSet phldrT="[Text]" custT="1"/>
      <dgm:spPr/>
      <dgm:t>
        <a:bodyPr/>
        <a:lstStyle/>
        <a:p>
          <a:r>
            <a:rPr lang="en-US" sz="2800" dirty="0" smtClean="0"/>
            <a:t>COPD</a:t>
          </a:r>
          <a:endParaRPr lang="en-US" sz="2800" dirty="0"/>
        </a:p>
      </dgm:t>
    </dgm:pt>
    <dgm:pt modelId="{3AC084EB-0D48-41C2-8181-7854FDA038BF}" type="parTrans" cxnId="{308B6B27-8B9C-4F62-BBC6-6EF39C4FD364}">
      <dgm:prSet/>
      <dgm:spPr/>
      <dgm:t>
        <a:bodyPr/>
        <a:lstStyle/>
        <a:p>
          <a:endParaRPr lang="en-US" sz="2800"/>
        </a:p>
      </dgm:t>
    </dgm:pt>
    <dgm:pt modelId="{0161DF5F-7A13-4135-BD2D-B3D47D07EB1B}" type="sibTrans" cxnId="{308B6B27-8B9C-4F62-BBC6-6EF39C4FD364}">
      <dgm:prSet/>
      <dgm:spPr/>
      <dgm:t>
        <a:bodyPr/>
        <a:lstStyle/>
        <a:p>
          <a:endParaRPr lang="en-US" sz="2800"/>
        </a:p>
      </dgm:t>
    </dgm:pt>
    <dgm:pt modelId="{096A134F-335C-4CDC-9020-C5935CCCFA7E}">
      <dgm:prSet phldrT="[Text]" custT="1"/>
      <dgm:spPr/>
      <dgm:t>
        <a:bodyPr/>
        <a:lstStyle/>
        <a:p>
          <a:r>
            <a:rPr lang="en-US" sz="2800" dirty="0" smtClean="0"/>
            <a:t>Heart Disease</a:t>
          </a:r>
          <a:endParaRPr lang="en-US" sz="2800" dirty="0"/>
        </a:p>
      </dgm:t>
    </dgm:pt>
    <dgm:pt modelId="{445600B7-C19F-4385-8CF9-E4B8A7BCAEAC}" type="parTrans" cxnId="{3228FA8E-BF0C-412C-98D0-F1226D1106EE}">
      <dgm:prSet/>
      <dgm:spPr/>
      <dgm:t>
        <a:bodyPr/>
        <a:lstStyle/>
        <a:p>
          <a:endParaRPr lang="en-US" sz="2800"/>
        </a:p>
      </dgm:t>
    </dgm:pt>
    <dgm:pt modelId="{BBF616F7-F6DF-4B57-8396-34C0292C1515}" type="sibTrans" cxnId="{3228FA8E-BF0C-412C-98D0-F1226D1106EE}">
      <dgm:prSet/>
      <dgm:spPr/>
      <dgm:t>
        <a:bodyPr/>
        <a:lstStyle/>
        <a:p>
          <a:endParaRPr lang="en-US" sz="2800"/>
        </a:p>
      </dgm:t>
    </dgm:pt>
    <dgm:pt modelId="{EE3432CA-FED8-4EDF-8BA6-30A49F066448}">
      <dgm:prSet phldrT="[Text]" custT="1"/>
      <dgm:spPr/>
      <dgm:t>
        <a:bodyPr/>
        <a:lstStyle/>
        <a:p>
          <a:r>
            <a:rPr lang="en-US" sz="2800" dirty="0" smtClean="0"/>
            <a:t>Pulmonary HTN</a:t>
          </a:r>
          <a:endParaRPr lang="en-US" sz="2800" dirty="0"/>
        </a:p>
      </dgm:t>
    </dgm:pt>
    <dgm:pt modelId="{3AADEF12-C4B0-4321-8814-4B10B465C65C}" type="parTrans" cxnId="{68E5AAC9-E7A1-4477-AACB-E6FCC021D7ED}">
      <dgm:prSet/>
      <dgm:spPr/>
      <dgm:t>
        <a:bodyPr/>
        <a:lstStyle/>
        <a:p>
          <a:endParaRPr lang="en-US" sz="2800"/>
        </a:p>
      </dgm:t>
    </dgm:pt>
    <dgm:pt modelId="{64B00B9D-4066-48ED-A291-65F2054A53A9}" type="sibTrans" cxnId="{68E5AAC9-E7A1-4477-AACB-E6FCC021D7ED}">
      <dgm:prSet/>
      <dgm:spPr/>
      <dgm:t>
        <a:bodyPr/>
        <a:lstStyle/>
        <a:p>
          <a:endParaRPr lang="en-US" sz="2800"/>
        </a:p>
      </dgm:t>
    </dgm:pt>
    <dgm:pt modelId="{1ED48F45-D3DB-4323-89F0-9AE589DB0311}">
      <dgm:prSet phldrT="[Text]" custT="1"/>
      <dgm:spPr/>
      <dgm:t>
        <a:bodyPr/>
        <a:lstStyle/>
        <a:p>
          <a:r>
            <a:rPr lang="en-US" sz="2800" dirty="0" smtClean="0"/>
            <a:t>Obesity</a:t>
          </a:r>
          <a:endParaRPr lang="en-US" sz="2800" dirty="0"/>
        </a:p>
      </dgm:t>
    </dgm:pt>
    <dgm:pt modelId="{59EA9AF3-9CFD-4549-9452-5CD76072D8F5}" type="parTrans" cxnId="{5609A63B-D600-44F9-A68C-D9A90EC69ED3}">
      <dgm:prSet/>
      <dgm:spPr/>
      <dgm:t>
        <a:bodyPr/>
        <a:lstStyle/>
        <a:p>
          <a:endParaRPr lang="en-US" sz="2800"/>
        </a:p>
      </dgm:t>
    </dgm:pt>
    <dgm:pt modelId="{876933B8-E105-485F-ACF5-EF9F26C60B63}" type="sibTrans" cxnId="{5609A63B-D600-44F9-A68C-D9A90EC69ED3}">
      <dgm:prSet/>
      <dgm:spPr/>
      <dgm:t>
        <a:bodyPr/>
        <a:lstStyle/>
        <a:p>
          <a:endParaRPr lang="en-US" sz="2800"/>
        </a:p>
      </dgm:t>
    </dgm:pt>
    <dgm:pt modelId="{4B588ADE-FD9C-4A30-919E-A18775FDD792}">
      <dgm:prSet phldrT="[Text]" custT="1"/>
      <dgm:spPr/>
      <dgm:t>
        <a:bodyPr/>
        <a:lstStyle/>
        <a:p>
          <a:r>
            <a:rPr lang="en-US" sz="2800" smtClean="0"/>
            <a:t>ILD</a:t>
          </a:r>
          <a:endParaRPr lang="en-US" sz="2800" dirty="0"/>
        </a:p>
      </dgm:t>
    </dgm:pt>
    <dgm:pt modelId="{520E545C-139C-4F51-8684-3D5FB4FB5D3C}" type="parTrans" cxnId="{D15496C3-CBD6-4158-92AA-9C9FEE7FB3B9}">
      <dgm:prSet/>
      <dgm:spPr/>
      <dgm:t>
        <a:bodyPr/>
        <a:lstStyle/>
        <a:p>
          <a:endParaRPr lang="en-US" sz="2800"/>
        </a:p>
      </dgm:t>
    </dgm:pt>
    <dgm:pt modelId="{B2CC88E2-46EF-4745-83AF-4BF7EEA406B0}" type="sibTrans" cxnId="{D15496C3-CBD6-4158-92AA-9C9FEE7FB3B9}">
      <dgm:prSet/>
      <dgm:spPr/>
      <dgm:t>
        <a:bodyPr/>
        <a:lstStyle/>
        <a:p>
          <a:endParaRPr lang="en-US" sz="2800"/>
        </a:p>
      </dgm:t>
    </dgm:pt>
    <dgm:pt modelId="{F9896C0E-77AF-4938-B297-1FAE4AC44336}">
      <dgm:prSet phldrT="[Text]" custT="1"/>
      <dgm:spPr/>
      <dgm:t>
        <a:bodyPr/>
        <a:lstStyle/>
        <a:p>
          <a:r>
            <a:rPr lang="en-US" sz="2800" smtClean="0"/>
            <a:t>Asthma</a:t>
          </a:r>
          <a:endParaRPr lang="en-US" sz="2800" dirty="0"/>
        </a:p>
      </dgm:t>
    </dgm:pt>
    <dgm:pt modelId="{09D70447-5DFA-4965-9152-5D242684AE8A}" type="parTrans" cxnId="{0F0B9BCB-C3C0-4F43-AA7D-F08B698C2502}">
      <dgm:prSet/>
      <dgm:spPr/>
      <dgm:t>
        <a:bodyPr/>
        <a:lstStyle/>
        <a:p>
          <a:endParaRPr lang="en-US"/>
        </a:p>
      </dgm:t>
    </dgm:pt>
    <dgm:pt modelId="{46A27638-313B-44C3-A9A5-57AF83D1DC98}" type="sibTrans" cxnId="{0F0B9BCB-C3C0-4F43-AA7D-F08B698C2502}">
      <dgm:prSet/>
      <dgm:spPr/>
      <dgm:t>
        <a:bodyPr/>
        <a:lstStyle/>
        <a:p>
          <a:endParaRPr lang="en-US"/>
        </a:p>
      </dgm:t>
    </dgm:pt>
    <dgm:pt modelId="{440555CE-B21C-4C4E-BFBB-D78441580AE1}" type="pres">
      <dgm:prSet presAssocID="{74E473CE-8381-49CF-8389-441EE2A9B72F}" presName="cycle" presStyleCnt="0">
        <dgm:presLayoutVars>
          <dgm:dir/>
          <dgm:resizeHandles val="exact"/>
        </dgm:presLayoutVars>
      </dgm:prSet>
      <dgm:spPr/>
      <dgm:t>
        <a:bodyPr/>
        <a:lstStyle/>
        <a:p>
          <a:endParaRPr lang="en-US"/>
        </a:p>
      </dgm:t>
    </dgm:pt>
    <dgm:pt modelId="{82E4693D-EF3C-4862-8CF8-C760A69230C1}" type="pres">
      <dgm:prSet presAssocID="{B10D23FC-98F4-4CB0-96CC-6AD55C9033E0}" presName="node" presStyleLbl="node1" presStyleIdx="0" presStyleCnt="6">
        <dgm:presLayoutVars>
          <dgm:bulletEnabled val="1"/>
        </dgm:presLayoutVars>
      </dgm:prSet>
      <dgm:spPr/>
      <dgm:t>
        <a:bodyPr/>
        <a:lstStyle/>
        <a:p>
          <a:endParaRPr lang="en-US"/>
        </a:p>
      </dgm:t>
    </dgm:pt>
    <dgm:pt modelId="{8E26E930-C621-4A76-9940-E655C579D925}" type="pres">
      <dgm:prSet presAssocID="{B10D23FC-98F4-4CB0-96CC-6AD55C9033E0}" presName="spNode" presStyleCnt="0"/>
      <dgm:spPr/>
    </dgm:pt>
    <dgm:pt modelId="{89C03CF2-EFCD-42BD-A863-AAC383F0518F}" type="pres">
      <dgm:prSet presAssocID="{0161DF5F-7A13-4135-BD2D-B3D47D07EB1B}" presName="sibTrans" presStyleLbl="sibTrans1D1" presStyleIdx="0" presStyleCnt="6"/>
      <dgm:spPr/>
      <dgm:t>
        <a:bodyPr/>
        <a:lstStyle/>
        <a:p>
          <a:endParaRPr lang="en-US"/>
        </a:p>
      </dgm:t>
    </dgm:pt>
    <dgm:pt modelId="{F19D18F8-2AB2-4871-9FA2-59E8480C5DE6}" type="pres">
      <dgm:prSet presAssocID="{F9896C0E-77AF-4938-B297-1FAE4AC44336}" presName="node" presStyleLbl="node1" presStyleIdx="1" presStyleCnt="6">
        <dgm:presLayoutVars>
          <dgm:bulletEnabled val="1"/>
        </dgm:presLayoutVars>
      </dgm:prSet>
      <dgm:spPr/>
      <dgm:t>
        <a:bodyPr/>
        <a:lstStyle/>
        <a:p>
          <a:endParaRPr lang="en-US"/>
        </a:p>
      </dgm:t>
    </dgm:pt>
    <dgm:pt modelId="{0885DD08-0303-4844-849D-B1E2D5390613}" type="pres">
      <dgm:prSet presAssocID="{F9896C0E-77AF-4938-B297-1FAE4AC44336}" presName="spNode" presStyleCnt="0"/>
      <dgm:spPr/>
    </dgm:pt>
    <dgm:pt modelId="{BFA6BE88-2916-4BDA-8CB2-8B7598F71A35}" type="pres">
      <dgm:prSet presAssocID="{46A27638-313B-44C3-A9A5-57AF83D1DC98}" presName="sibTrans" presStyleLbl="sibTrans1D1" presStyleIdx="1" presStyleCnt="6"/>
      <dgm:spPr/>
      <dgm:t>
        <a:bodyPr/>
        <a:lstStyle/>
        <a:p>
          <a:endParaRPr lang="en-US"/>
        </a:p>
      </dgm:t>
    </dgm:pt>
    <dgm:pt modelId="{34C5C0B2-4CBB-491B-9517-7A098B976F37}" type="pres">
      <dgm:prSet presAssocID="{096A134F-335C-4CDC-9020-C5935CCCFA7E}" presName="node" presStyleLbl="node1" presStyleIdx="2" presStyleCnt="6">
        <dgm:presLayoutVars>
          <dgm:bulletEnabled val="1"/>
        </dgm:presLayoutVars>
      </dgm:prSet>
      <dgm:spPr/>
      <dgm:t>
        <a:bodyPr/>
        <a:lstStyle/>
        <a:p>
          <a:endParaRPr lang="en-US"/>
        </a:p>
      </dgm:t>
    </dgm:pt>
    <dgm:pt modelId="{64F8E7DD-34F9-41FB-90C9-1C3A44721C13}" type="pres">
      <dgm:prSet presAssocID="{096A134F-335C-4CDC-9020-C5935CCCFA7E}" presName="spNode" presStyleCnt="0"/>
      <dgm:spPr/>
    </dgm:pt>
    <dgm:pt modelId="{26E4F4D0-5CC4-4D75-BC31-4A58E32E2649}" type="pres">
      <dgm:prSet presAssocID="{BBF616F7-F6DF-4B57-8396-34C0292C1515}" presName="sibTrans" presStyleLbl="sibTrans1D1" presStyleIdx="2" presStyleCnt="6"/>
      <dgm:spPr/>
      <dgm:t>
        <a:bodyPr/>
        <a:lstStyle/>
        <a:p>
          <a:endParaRPr lang="en-US"/>
        </a:p>
      </dgm:t>
    </dgm:pt>
    <dgm:pt modelId="{FC890EE8-08AE-4DAE-9E5C-3F1F53F3790C}" type="pres">
      <dgm:prSet presAssocID="{1ED48F45-D3DB-4323-89F0-9AE589DB0311}" presName="node" presStyleLbl="node1" presStyleIdx="3" presStyleCnt="6">
        <dgm:presLayoutVars>
          <dgm:bulletEnabled val="1"/>
        </dgm:presLayoutVars>
      </dgm:prSet>
      <dgm:spPr/>
      <dgm:t>
        <a:bodyPr/>
        <a:lstStyle/>
        <a:p>
          <a:endParaRPr lang="en-US"/>
        </a:p>
      </dgm:t>
    </dgm:pt>
    <dgm:pt modelId="{27DCCF8C-8D6A-417E-98D8-CDDBE5320D10}" type="pres">
      <dgm:prSet presAssocID="{1ED48F45-D3DB-4323-89F0-9AE589DB0311}" presName="spNode" presStyleCnt="0"/>
      <dgm:spPr/>
    </dgm:pt>
    <dgm:pt modelId="{D7D4B500-B48B-4946-AAE8-13641B6948EF}" type="pres">
      <dgm:prSet presAssocID="{876933B8-E105-485F-ACF5-EF9F26C60B63}" presName="sibTrans" presStyleLbl="sibTrans1D1" presStyleIdx="3" presStyleCnt="6"/>
      <dgm:spPr/>
      <dgm:t>
        <a:bodyPr/>
        <a:lstStyle/>
        <a:p>
          <a:endParaRPr lang="en-US"/>
        </a:p>
      </dgm:t>
    </dgm:pt>
    <dgm:pt modelId="{D3FAA838-CFB1-4F42-8B1C-26FBF7831761}" type="pres">
      <dgm:prSet presAssocID="{4B588ADE-FD9C-4A30-919E-A18775FDD792}" presName="node" presStyleLbl="node1" presStyleIdx="4" presStyleCnt="6">
        <dgm:presLayoutVars>
          <dgm:bulletEnabled val="1"/>
        </dgm:presLayoutVars>
      </dgm:prSet>
      <dgm:spPr/>
      <dgm:t>
        <a:bodyPr/>
        <a:lstStyle/>
        <a:p>
          <a:endParaRPr lang="en-US"/>
        </a:p>
      </dgm:t>
    </dgm:pt>
    <dgm:pt modelId="{828BCF29-7D6F-411F-BE99-B6E37CC80938}" type="pres">
      <dgm:prSet presAssocID="{4B588ADE-FD9C-4A30-919E-A18775FDD792}" presName="spNode" presStyleCnt="0"/>
      <dgm:spPr/>
    </dgm:pt>
    <dgm:pt modelId="{568D1AB3-AB07-481E-BB37-A6F5E6592555}" type="pres">
      <dgm:prSet presAssocID="{B2CC88E2-46EF-4745-83AF-4BF7EEA406B0}" presName="sibTrans" presStyleLbl="sibTrans1D1" presStyleIdx="4" presStyleCnt="6"/>
      <dgm:spPr/>
      <dgm:t>
        <a:bodyPr/>
        <a:lstStyle/>
        <a:p>
          <a:endParaRPr lang="en-US"/>
        </a:p>
      </dgm:t>
    </dgm:pt>
    <dgm:pt modelId="{43747236-3B3C-42DC-BD07-6E7A80644703}" type="pres">
      <dgm:prSet presAssocID="{EE3432CA-FED8-4EDF-8BA6-30A49F066448}" presName="node" presStyleLbl="node1" presStyleIdx="5" presStyleCnt="6" custScaleX="160766">
        <dgm:presLayoutVars>
          <dgm:bulletEnabled val="1"/>
        </dgm:presLayoutVars>
      </dgm:prSet>
      <dgm:spPr/>
      <dgm:t>
        <a:bodyPr/>
        <a:lstStyle/>
        <a:p>
          <a:endParaRPr lang="en-US"/>
        </a:p>
      </dgm:t>
    </dgm:pt>
    <dgm:pt modelId="{FB0E8465-84A2-40DC-AF51-741A187A67AB}" type="pres">
      <dgm:prSet presAssocID="{EE3432CA-FED8-4EDF-8BA6-30A49F066448}" presName="spNode" presStyleCnt="0"/>
      <dgm:spPr/>
    </dgm:pt>
    <dgm:pt modelId="{6A07507C-3118-45D4-A88F-F5585459EB7C}" type="pres">
      <dgm:prSet presAssocID="{64B00B9D-4066-48ED-A291-65F2054A53A9}" presName="sibTrans" presStyleLbl="sibTrans1D1" presStyleIdx="5" presStyleCnt="6"/>
      <dgm:spPr/>
      <dgm:t>
        <a:bodyPr/>
        <a:lstStyle/>
        <a:p>
          <a:endParaRPr lang="en-US"/>
        </a:p>
      </dgm:t>
    </dgm:pt>
  </dgm:ptLst>
  <dgm:cxnLst>
    <dgm:cxn modelId="{3228FA8E-BF0C-412C-98D0-F1226D1106EE}" srcId="{74E473CE-8381-49CF-8389-441EE2A9B72F}" destId="{096A134F-335C-4CDC-9020-C5935CCCFA7E}" srcOrd="2" destOrd="0" parTransId="{445600B7-C19F-4385-8CF9-E4B8A7BCAEAC}" sibTransId="{BBF616F7-F6DF-4B57-8396-34C0292C1515}"/>
    <dgm:cxn modelId="{6940C6A8-CB41-4BCB-8552-37D78F788E16}" type="presOf" srcId="{1ED48F45-D3DB-4323-89F0-9AE589DB0311}" destId="{FC890EE8-08AE-4DAE-9E5C-3F1F53F3790C}" srcOrd="0" destOrd="0" presId="urn:microsoft.com/office/officeart/2005/8/layout/cycle5"/>
    <dgm:cxn modelId="{EE4CCCD3-9CB4-4C6E-882C-D8F11989B6EB}" type="presOf" srcId="{B2CC88E2-46EF-4745-83AF-4BF7EEA406B0}" destId="{568D1AB3-AB07-481E-BB37-A6F5E6592555}" srcOrd="0" destOrd="0" presId="urn:microsoft.com/office/officeart/2005/8/layout/cycle5"/>
    <dgm:cxn modelId="{800D89E0-CEEB-43A8-AC8E-CAADFCBE8677}" type="presOf" srcId="{096A134F-335C-4CDC-9020-C5935CCCFA7E}" destId="{34C5C0B2-4CBB-491B-9517-7A098B976F37}" srcOrd="0" destOrd="0" presId="urn:microsoft.com/office/officeart/2005/8/layout/cycle5"/>
    <dgm:cxn modelId="{BBF7B037-D21F-4169-B302-1C1BBAB5EA89}" type="presOf" srcId="{0161DF5F-7A13-4135-BD2D-B3D47D07EB1B}" destId="{89C03CF2-EFCD-42BD-A863-AAC383F0518F}" srcOrd="0" destOrd="0" presId="urn:microsoft.com/office/officeart/2005/8/layout/cycle5"/>
    <dgm:cxn modelId="{05066769-F899-48C9-AF31-701189450D4C}" type="presOf" srcId="{876933B8-E105-485F-ACF5-EF9F26C60B63}" destId="{D7D4B500-B48B-4946-AAE8-13641B6948EF}" srcOrd="0" destOrd="0" presId="urn:microsoft.com/office/officeart/2005/8/layout/cycle5"/>
    <dgm:cxn modelId="{B6EC400C-76CF-43D1-958F-7B511F0B915F}" type="presOf" srcId="{46A27638-313B-44C3-A9A5-57AF83D1DC98}" destId="{BFA6BE88-2916-4BDA-8CB2-8B7598F71A35}" srcOrd="0" destOrd="0" presId="urn:microsoft.com/office/officeart/2005/8/layout/cycle5"/>
    <dgm:cxn modelId="{8284F7A6-A4CB-4AD4-BEDA-95DEA8970330}" type="presOf" srcId="{64B00B9D-4066-48ED-A291-65F2054A53A9}" destId="{6A07507C-3118-45D4-A88F-F5585459EB7C}" srcOrd="0" destOrd="0" presId="urn:microsoft.com/office/officeart/2005/8/layout/cycle5"/>
    <dgm:cxn modelId="{D15496C3-CBD6-4158-92AA-9C9FEE7FB3B9}" srcId="{74E473CE-8381-49CF-8389-441EE2A9B72F}" destId="{4B588ADE-FD9C-4A30-919E-A18775FDD792}" srcOrd="4" destOrd="0" parTransId="{520E545C-139C-4F51-8684-3D5FB4FB5D3C}" sibTransId="{B2CC88E2-46EF-4745-83AF-4BF7EEA406B0}"/>
    <dgm:cxn modelId="{5609A63B-D600-44F9-A68C-D9A90EC69ED3}" srcId="{74E473CE-8381-49CF-8389-441EE2A9B72F}" destId="{1ED48F45-D3DB-4323-89F0-9AE589DB0311}" srcOrd="3" destOrd="0" parTransId="{59EA9AF3-9CFD-4549-9452-5CD76072D8F5}" sibTransId="{876933B8-E105-485F-ACF5-EF9F26C60B63}"/>
    <dgm:cxn modelId="{CC49024C-BF4F-477F-B553-CB15C6FC9DDE}" type="presOf" srcId="{4B588ADE-FD9C-4A30-919E-A18775FDD792}" destId="{D3FAA838-CFB1-4F42-8B1C-26FBF7831761}" srcOrd="0" destOrd="0" presId="urn:microsoft.com/office/officeart/2005/8/layout/cycle5"/>
    <dgm:cxn modelId="{0F80C0BF-0EF7-479B-B179-2F14D30031D0}" type="presOf" srcId="{BBF616F7-F6DF-4B57-8396-34C0292C1515}" destId="{26E4F4D0-5CC4-4D75-BC31-4A58E32E2649}" srcOrd="0" destOrd="0" presId="urn:microsoft.com/office/officeart/2005/8/layout/cycle5"/>
    <dgm:cxn modelId="{7F80C064-E71B-424D-B735-10C35FDDE08F}" type="presOf" srcId="{F9896C0E-77AF-4938-B297-1FAE4AC44336}" destId="{F19D18F8-2AB2-4871-9FA2-59E8480C5DE6}" srcOrd="0" destOrd="0" presId="urn:microsoft.com/office/officeart/2005/8/layout/cycle5"/>
    <dgm:cxn modelId="{FFA7CB2D-2804-4754-A3B5-4453E59214BB}" type="presOf" srcId="{B10D23FC-98F4-4CB0-96CC-6AD55C9033E0}" destId="{82E4693D-EF3C-4862-8CF8-C760A69230C1}" srcOrd="0" destOrd="0" presId="urn:microsoft.com/office/officeart/2005/8/layout/cycle5"/>
    <dgm:cxn modelId="{68E5AAC9-E7A1-4477-AACB-E6FCC021D7ED}" srcId="{74E473CE-8381-49CF-8389-441EE2A9B72F}" destId="{EE3432CA-FED8-4EDF-8BA6-30A49F066448}" srcOrd="5" destOrd="0" parTransId="{3AADEF12-C4B0-4321-8814-4B10B465C65C}" sibTransId="{64B00B9D-4066-48ED-A291-65F2054A53A9}"/>
    <dgm:cxn modelId="{0F0B9BCB-C3C0-4F43-AA7D-F08B698C2502}" srcId="{74E473CE-8381-49CF-8389-441EE2A9B72F}" destId="{F9896C0E-77AF-4938-B297-1FAE4AC44336}" srcOrd="1" destOrd="0" parTransId="{09D70447-5DFA-4965-9152-5D242684AE8A}" sibTransId="{46A27638-313B-44C3-A9A5-57AF83D1DC98}"/>
    <dgm:cxn modelId="{2EC88B5F-5CED-42DA-9F8B-B76801BAB5DD}" type="presOf" srcId="{EE3432CA-FED8-4EDF-8BA6-30A49F066448}" destId="{43747236-3B3C-42DC-BD07-6E7A80644703}" srcOrd="0" destOrd="0" presId="urn:microsoft.com/office/officeart/2005/8/layout/cycle5"/>
    <dgm:cxn modelId="{E35AB2D9-892D-4184-A54A-D2FA92D0D8C0}" type="presOf" srcId="{74E473CE-8381-49CF-8389-441EE2A9B72F}" destId="{440555CE-B21C-4C4E-BFBB-D78441580AE1}" srcOrd="0" destOrd="0" presId="urn:microsoft.com/office/officeart/2005/8/layout/cycle5"/>
    <dgm:cxn modelId="{308B6B27-8B9C-4F62-BBC6-6EF39C4FD364}" srcId="{74E473CE-8381-49CF-8389-441EE2A9B72F}" destId="{B10D23FC-98F4-4CB0-96CC-6AD55C9033E0}" srcOrd="0" destOrd="0" parTransId="{3AC084EB-0D48-41C2-8181-7854FDA038BF}" sibTransId="{0161DF5F-7A13-4135-BD2D-B3D47D07EB1B}"/>
    <dgm:cxn modelId="{F0ACFB9C-AD91-40BB-BCD3-80A718EBB18F}" type="presParOf" srcId="{440555CE-B21C-4C4E-BFBB-D78441580AE1}" destId="{82E4693D-EF3C-4862-8CF8-C760A69230C1}" srcOrd="0" destOrd="0" presId="urn:microsoft.com/office/officeart/2005/8/layout/cycle5"/>
    <dgm:cxn modelId="{F5989843-7F73-4575-A7B3-D7D6A7B2B7CB}" type="presParOf" srcId="{440555CE-B21C-4C4E-BFBB-D78441580AE1}" destId="{8E26E930-C621-4A76-9940-E655C579D925}" srcOrd="1" destOrd="0" presId="urn:microsoft.com/office/officeart/2005/8/layout/cycle5"/>
    <dgm:cxn modelId="{0EE8AB7F-53FD-482A-8F9A-FE639D41A565}" type="presParOf" srcId="{440555CE-B21C-4C4E-BFBB-D78441580AE1}" destId="{89C03CF2-EFCD-42BD-A863-AAC383F0518F}" srcOrd="2" destOrd="0" presId="urn:microsoft.com/office/officeart/2005/8/layout/cycle5"/>
    <dgm:cxn modelId="{A12F187E-7B56-45BF-8093-517A7ED364AD}" type="presParOf" srcId="{440555CE-B21C-4C4E-BFBB-D78441580AE1}" destId="{F19D18F8-2AB2-4871-9FA2-59E8480C5DE6}" srcOrd="3" destOrd="0" presId="urn:microsoft.com/office/officeart/2005/8/layout/cycle5"/>
    <dgm:cxn modelId="{CECE3108-4058-4C97-85E8-8451456695FD}" type="presParOf" srcId="{440555CE-B21C-4C4E-BFBB-D78441580AE1}" destId="{0885DD08-0303-4844-849D-B1E2D5390613}" srcOrd="4" destOrd="0" presId="urn:microsoft.com/office/officeart/2005/8/layout/cycle5"/>
    <dgm:cxn modelId="{AFB68BF0-03BC-4FA8-B3DE-E03102272245}" type="presParOf" srcId="{440555CE-B21C-4C4E-BFBB-D78441580AE1}" destId="{BFA6BE88-2916-4BDA-8CB2-8B7598F71A35}" srcOrd="5" destOrd="0" presId="urn:microsoft.com/office/officeart/2005/8/layout/cycle5"/>
    <dgm:cxn modelId="{0D9832BA-55FF-48A6-AE11-BF73EB736953}" type="presParOf" srcId="{440555CE-B21C-4C4E-BFBB-D78441580AE1}" destId="{34C5C0B2-4CBB-491B-9517-7A098B976F37}" srcOrd="6" destOrd="0" presId="urn:microsoft.com/office/officeart/2005/8/layout/cycle5"/>
    <dgm:cxn modelId="{F4D36AE4-B002-42CE-9412-C3934F819942}" type="presParOf" srcId="{440555CE-B21C-4C4E-BFBB-D78441580AE1}" destId="{64F8E7DD-34F9-41FB-90C9-1C3A44721C13}" srcOrd="7" destOrd="0" presId="urn:microsoft.com/office/officeart/2005/8/layout/cycle5"/>
    <dgm:cxn modelId="{BDC5EA93-AF33-4CD8-8E3B-FC7B5ECF853B}" type="presParOf" srcId="{440555CE-B21C-4C4E-BFBB-D78441580AE1}" destId="{26E4F4D0-5CC4-4D75-BC31-4A58E32E2649}" srcOrd="8" destOrd="0" presId="urn:microsoft.com/office/officeart/2005/8/layout/cycle5"/>
    <dgm:cxn modelId="{5099320F-B6A4-4982-89DE-DA64B02FAEE8}" type="presParOf" srcId="{440555CE-B21C-4C4E-BFBB-D78441580AE1}" destId="{FC890EE8-08AE-4DAE-9E5C-3F1F53F3790C}" srcOrd="9" destOrd="0" presId="urn:microsoft.com/office/officeart/2005/8/layout/cycle5"/>
    <dgm:cxn modelId="{F3E3DC23-59AF-455D-ABB2-CCE397E1993E}" type="presParOf" srcId="{440555CE-B21C-4C4E-BFBB-D78441580AE1}" destId="{27DCCF8C-8D6A-417E-98D8-CDDBE5320D10}" srcOrd="10" destOrd="0" presId="urn:microsoft.com/office/officeart/2005/8/layout/cycle5"/>
    <dgm:cxn modelId="{E6B6849C-2EC2-4DC1-B1EE-B6546E856EF0}" type="presParOf" srcId="{440555CE-B21C-4C4E-BFBB-D78441580AE1}" destId="{D7D4B500-B48B-4946-AAE8-13641B6948EF}" srcOrd="11" destOrd="0" presId="urn:microsoft.com/office/officeart/2005/8/layout/cycle5"/>
    <dgm:cxn modelId="{77DB8F0D-D78C-4F1D-BDFE-6AB434801EFF}" type="presParOf" srcId="{440555CE-B21C-4C4E-BFBB-D78441580AE1}" destId="{D3FAA838-CFB1-4F42-8B1C-26FBF7831761}" srcOrd="12" destOrd="0" presId="urn:microsoft.com/office/officeart/2005/8/layout/cycle5"/>
    <dgm:cxn modelId="{1E634739-A06C-4182-9318-C629E1A3FF6A}" type="presParOf" srcId="{440555CE-B21C-4C4E-BFBB-D78441580AE1}" destId="{828BCF29-7D6F-411F-BE99-B6E37CC80938}" srcOrd="13" destOrd="0" presId="urn:microsoft.com/office/officeart/2005/8/layout/cycle5"/>
    <dgm:cxn modelId="{4E30EBD3-F358-4E33-9DA1-097318663558}" type="presParOf" srcId="{440555CE-B21C-4C4E-BFBB-D78441580AE1}" destId="{568D1AB3-AB07-481E-BB37-A6F5E6592555}" srcOrd="14" destOrd="0" presId="urn:microsoft.com/office/officeart/2005/8/layout/cycle5"/>
    <dgm:cxn modelId="{FAA2E1DC-3591-4B07-B963-CCF23A1D6F3D}" type="presParOf" srcId="{440555CE-B21C-4C4E-BFBB-D78441580AE1}" destId="{43747236-3B3C-42DC-BD07-6E7A80644703}" srcOrd="15" destOrd="0" presId="urn:microsoft.com/office/officeart/2005/8/layout/cycle5"/>
    <dgm:cxn modelId="{1A48EDB8-833C-48B2-B904-EC48FB0A7E11}" type="presParOf" srcId="{440555CE-B21C-4C4E-BFBB-D78441580AE1}" destId="{FB0E8465-84A2-40DC-AF51-741A187A67AB}" srcOrd="16" destOrd="0" presId="urn:microsoft.com/office/officeart/2005/8/layout/cycle5"/>
    <dgm:cxn modelId="{A4793F9F-063C-4DA5-A8BB-47ECA32FD1AA}" type="presParOf" srcId="{440555CE-B21C-4C4E-BFBB-D78441580AE1}" destId="{6A07507C-3118-45D4-A88F-F5585459EB7C}"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F7B5D6-A5D5-4910-9022-9138F8147762}" type="doc">
      <dgm:prSet loTypeId="urn:microsoft.com/office/officeart/2005/8/layout/cycle6" loCatId="cycle" qsTypeId="urn:microsoft.com/office/officeart/2005/8/quickstyle/simple1" qsCatId="simple" csTypeId="urn:microsoft.com/office/officeart/2005/8/colors/colorful1#2" csCatId="colorful" phldr="1"/>
      <dgm:spPr/>
      <dgm:t>
        <a:bodyPr/>
        <a:lstStyle/>
        <a:p>
          <a:endParaRPr lang="en-US"/>
        </a:p>
      </dgm:t>
    </dgm:pt>
    <dgm:pt modelId="{3A13B5A7-FE36-4845-92B9-D8DF4C1DB081}">
      <dgm:prSet phldrT="[Text]" custT="1"/>
      <dgm:spPr/>
      <dgm:t>
        <a:bodyPr/>
        <a:lstStyle/>
        <a:p>
          <a:r>
            <a:rPr lang="en-US" sz="2400" dirty="0" smtClean="0"/>
            <a:t>History</a:t>
          </a:r>
          <a:endParaRPr lang="en-US" sz="2400" dirty="0"/>
        </a:p>
      </dgm:t>
    </dgm:pt>
    <dgm:pt modelId="{957F8555-C5F5-4F44-8221-E49130B75C42}" type="parTrans" cxnId="{8F864B39-46D2-4CB6-A2F5-BA19A331B254}">
      <dgm:prSet/>
      <dgm:spPr/>
      <dgm:t>
        <a:bodyPr/>
        <a:lstStyle/>
        <a:p>
          <a:endParaRPr lang="en-US" sz="2400"/>
        </a:p>
      </dgm:t>
    </dgm:pt>
    <dgm:pt modelId="{2B29F217-3F9F-48C9-A437-D429C4467004}" type="sibTrans" cxnId="{8F864B39-46D2-4CB6-A2F5-BA19A331B254}">
      <dgm:prSet/>
      <dgm:spPr/>
      <dgm:t>
        <a:bodyPr/>
        <a:lstStyle/>
        <a:p>
          <a:endParaRPr lang="en-US" sz="2400"/>
        </a:p>
      </dgm:t>
    </dgm:pt>
    <dgm:pt modelId="{6A653636-C537-411D-AA8A-E650647296F4}">
      <dgm:prSet phldrT="[Text]" custT="1"/>
      <dgm:spPr>
        <a:solidFill>
          <a:schemeClr val="bg1">
            <a:lumMod val="65000"/>
          </a:schemeClr>
        </a:solidFill>
      </dgm:spPr>
      <dgm:t>
        <a:bodyPr/>
        <a:lstStyle/>
        <a:p>
          <a:r>
            <a:rPr lang="en-US" sz="2400" dirty="0" smtClean="0"/>
            <a:t>Environmental</a:t>
          </a:r>
          <a:endParaRPr lang="en-US" sz="2400" dirty="0"/>
        </a:p>
      </dgm:t>
    </dgm:pt>
    <dgm:pt modelId="{CE7852B6-8453-4271-8EF6-4F4F91E857E1}" type="parTrans" cxnId="{6BE2E201-25FD-4448-B0F0-DF5B6C26898A}">
      <dgm:prSet/>
      <dgm:spPr/>
      <dgm:t>
        <a:bodyPr/>
        <a:lstStyle/>
        <a:p>
          <a:endParaRPr lang="en-US" sz="2400"/>
        </a:p>
      </dgm:t>
    </dgm:pt>
    <dgm:pt modelId="{1279D001-9C9D-48C6-81E1-527BCEAD41AE}" type="sibTrans" cxnId="{6BE2E201-25FD-4448-B0F0-DF5B6C26898A}">
      <dgm:prSet/>
      <dgm:spPr/>
      <dgm:t>
        <a:bodyPr/>
        <a:lstStyle/>
        <a:p>
          <a:endParaRPr lang="en-US" sz="2400"/>
        </a:p>
      </dgm:t>
    </dgm:pt>
    <dgm:pt modelId="{19ADAE22-6205-4B95-A4D4-72555219DACB}">
      <dgm:prSet phldrT="[Text]" custT="1"/>
      <dgm:spPr/>
      <dgm:t>
        <a:bodyPr/>
        <a:lstStyle/>
        <a:p>
          <a:r>
            <a:rPr lang="en-US" sz="2400" dirty="0" smtClean="0"/>
            <a:t>Radiology</a:t>
          </a:r>
          <a:endParaRPr lang="en-US" sz="2400" dirty="0"/>
        </a:p>
      </dgm:t>
    </dgm:pt>
    <dgm:pt modelId="{20A63BC0-AE53-4268-B0B3-FD776085407C}" type="parTrans" cxnId="{3CFAC33D-5FC3-46CB-A5D3-6418405832F8}">
      <dgm:prSet/>
      <dgm:spPr/>
      <dgm:t>
        <a:bodyPr/>
        <a:lstStyle/>
        <a:p>
          <a:endParaRPr lang="en-US" sz="2400"/>
        </a:p>
      </dgm:t>
    </dgm:pt>
    <dgm:pt modelId="{FA805482-D514-43CA-B2DF-B0A360267FA5}" type="sibTrans" cxnId="{3CFAC33D-5FC3-46CB-A5D3-6418405832F8}">
      <dgm:prSet/>
      <dgm:spPr/>
      <dgm:t>
        <a:bodyPr/>
        <a:lstStyle/>
        <a:p>
          <a:endParaRPr lang="en-US" sz="2400"/>
        </a:p>
      </dgm:t>
    </dgm:pt>
    <dgm:pt modelId="{B9FDE548-2ED6-4CDE-8755-11AAE4E88935}">
      <dgm:prSet phldrT="[Text]" custT="1"/>
      <dgm:spPr/>
      <dgm:t>
        <a:bodyPr/>
        <a:lstStyle/>
        <a:p>
          <a:r>
            <a:rPr lang="en-US" sz="2400" dirty="0" smtClean="0"/>
            <a:t>Serology</a:t>
          </a:r>
          <a:endParaRPr lang="en-US" sz="2400" dirty="0"/>
        </a:p>
      </dgm:t>
    </dgm:pt>
    <dgm:pt modelId="{BC7C60EE-32E5-4C58-BEAD-5D646C586062}" type="parTrans" cxnId="{8D406E63-A9E0-4950-B37A-B089AEB50369}">
      <dgm:prSet/>
      <dgm:spPr/>
      <dgm:t>
        <a:bodyPr/>
        <a:lstStyle/>
        <a:p>
          <a:endParaRPr lang="en-US" sz="2400"/>
        </a:p>
      </dgm:t>
    </dgm:pt>
    <dgm:pt modelId="{F8448589-F5FF-4655-AA11-5DFE4B28D0CB}" type="sibTrans" cxnId="{8D406E63-A9E0-4950-B37A-B089AEB50369}">
      <dgm:prSet/>
      <dgm:spPr/>
      <dgm:t>
        <a:bodyPr/>
        <a:lstStyle/>
        <a:p>
          <a:endParaRPr lang="en-US" sz="2400"/>
        </a:p>
      </dgm:t>
    </dgm:pt>
    <dgm:pt modelId="{0BB1D618-A801-4A95-B76A-36D86A2034FE}">
      <dgm:prSet phldrT="[Text]" custT="1"/>
      <dgm:spPr>
        <a:solidFill>
          <a:schemeClr val="tx2">
            <a:lumMod val="60000"/>
            <a:lumOff val="40000"/>
          </a:schemeClr>
        </a:solidFill>
      </dgm:spPr>
      <dgm:t>
        <a:bodyPr/>
        <a:lstStyle/>
        <a:p>
          <a:r>
            <a:rPr lang="en-US" sz="2400" dirty="0" smtClean="0"/>
            <a:t>Pathology</a:t>
          </a:r>
          <a:endParaRPr lang="en-US" sz="2400" dirty="0"/>
        </a:p>
      </dgm:t>
    </dgm:pt>
    <dgm:pt modelId="{EC1161BD-91FD-49F4-AEB3-5DBC8D0D0A90}" type="parTrans" cxnId="{F3AD8EF8-790E-4A1B-B407-2333D0DECD60}">
      <dgm:prSet/>
      <dgm:spPr/>
      <dgm:t>
        <a:bodyPr/>
        <a:lstStyle/>
        <a:p>
          <a:endParaRPr lang="en-US" sz="2400"/>
        </a:p>
      </dgm:t>
    </dgm:pt>
    <dgm:pt modelId="{2EB03174-60FB-4403-BF46-9E00AF50E531}" type="sibTrans" cxnId="{F3AD8EF8-790E-4A1B-B407-2333D0DECD60}">
      <dgm:prSet/>
      <dgm:spPr/>
      <dgm:t>
        <a:bodyPr/>
        <a:lstStyle/>
        <a:p>
          <a:endParaRPr lang="en-US" sz="2400"/>
        </a:p>
      </dgm:t>
    </dgm:pt>
    <dgm:pt modelId="{330AF02B-10F2-4CC0-82FA-3832430CD064}">
      <dgm:prSet phldrT="[Text]" custT="1"/>
      <dgm:spPr>
        <a:solidFill>
          <a:schemeClr val="accent4"/>
        </a:solidFill>
      </dgm:spPr>
      <dgm:t>
        <a:bodyPr/>
        <a:lstStyle/>
        <a:p>
          <a:r>
            <a:rPr lang="en-US" sz="2400" dirty="0" smtClean="0"/>
            <a:t>Physical exam</a:t>
          </a:r>
          <a:endParaRPr lang="en-US" sz="2400" dirty="0"/>
        </a:p>
      </dgm:t>
    </dgm:pt>
    <dgm:pt modelId="{CD6A6AF4-A8C4-4BDE-A0EB-EB6EB7E9E648}" type="parTrans" cxnId="{43BD0702-7780-4E67-BBDF-2FE721CCE290}">
      <dgm:prSet/>
      <dgm:spPr/>
      <dgm:t>
        <a:bodyPr/>
        <a:lstStyle/>
        <a:p>
          <a:endParaRPr lang="en-US" sz="2400"/>
        </a:p>
      </dgm:t>
    </dgm:pt>
    <dgm:pt modelId="{C97BD699-59DC-4A45-A71D-A4FCF63F99C0}" type="sibTrans" cxnId="{43BD0702-7780-4E67-BBDF-2FE721CCE290}">
      <dgm:prSet/>
      <dgm:spPr/>
      <dgm:t>
        <a:bodyPr/>
        <a:lstStyle/>
        <a:p>
          <a:endParaRPr lang="en-US" sz="2400"/>
        </a:p>
      </dgm:t>
    </dgm:pt>
    <dgm:pt modelId="{4E81FFFD-4407-4C4A-90AB-495CE5484C34}" type="pres">
      <dgm:prSet presAssocID="{DEF7B5D6-A5D5-4910-9022-9138F8147762}" presName="cycle" presStyleCnt="0">
        <dgm:presLayoutVars>
          <dgm:dir/>
          <dgm:resizeHandles val="exact"/>
        </dgm:presLayoutVars>
      </dgm:prSet>
      <dgm:spPr/>
      <dgm:t>
        <a:bodyPr/>
        <a:lstStyle/>
        <a:p>
          <a:endParaRPr lang="en-US"/>
        </a:p>
      </dgm:t>
    </dgm:pt>
    <dgm:pt modelId="{E3162A86-E799-44AA-8C6C-F2488E1A0096}" type="pres">
      <dgm:prSet presAssocID="{3A13B5A7-FE36-4845-92B9-D8DF4C1DB081}" presName="node" presStyleLbl="node1" presStyleIdx="0" presStyleCnt="6">
        <dgm:presLayoutVars>
          <dgm:bulletEnabled val="1"/>
        </dgm:presLayoutVars>
      </dgm:prSet>
      <dgm:spPr/>
      <dgm:t>
        <a:bodyPr/>
        <a:lstStyle/>
        <a:p>
          <a:endParaRPr lang="en-US"/>
        </a:p>
      </dgm:t>
    </dgm:pt>
    <dgm:pt modelId="{AAEA629A-7C98-4906-B448-7B5A25D76796}" type="pres">
      <dgm:prSet presAssocID="{3A13B5A7-FE36-4845-92B9-D8DF4C1DB081}" presName="spNode" presStyleCnt="0"/>
      <dgm:spPr/>
    </dgm:pt>
    <dgm:pt modelId="{409BAA53-C36D-4C9A-8EAB-7A49652E177C}" type="pres">
      <dgm:prSet presAssocID="{2B29F217-3F9F-48C9-A437-D429C4467004}" presName="sibTrans" presStyleLbl="sibTrans1D1" presStyleIdx="0" presStyleCnt="6"/>
      <dgm:spPr/>
      <dgm:t>
        <a:bodyPr/>
        <a:lstStyle/>
        <a:p>
          <a:endParaRPr lang="en-US"/>
        </a:p>
      </dgm:t>
    </dgm:pt>
    <dgm:pt modelId="{EBFFB1FD-145B-4F57-AC4E-F1D7FCA084F5}" type="pres">
      <dgm:prSet presAssocID="{6A653636-C537-411D-AA8A-E650647296F4}" presName="node" presStyleLbl="node1" presStyleIdx="1" presStyleCnt="6" custScaleX="160837">
        <dgm:presLayoutVars>
          <dgm:bulletEnabled val="1"/>
        </dgm:presLayoutVars>
      </dgm:prSet>
      <dgm:spPr/>
      <dgm:t>
        <a:bodyPr/>
        <a:lstStyle/>
        <a:p>
          <a:endParaRPr lang="en-US"/>
        </a:p>
      </dgm:t>
    </dgm:pt>
    <dgm:pt modelId="{AA762EC0-33E2-4B7E-91BF-AD82C430DE08}" type="pres">
      <dgm:prSet presAssocID="{6A653636-C537-411D-AA8A-E650647296F4}" presName="spNode" presStyleCnt="0"/>
      <dgm:spPr/>
    </dgm:pt>
    <dgm:pt modelId="{D4EB80B1-BD8F-4EC5-97D5-6FEF2DF7A82C}" type="pres">
      <dgm:prSet presAssocID="{1279D001-9C9D-48C6-81E1-527BCEAD41AE}" presName="sibTrans" presStyleLbl="sibTrans1D1" presStyleIdx="1" presStyleCnt="6"/>
      <dgm:spPr/>
      <dgm:t>
        <a:bodyPr/>
        <a:lstStyle/>
        <a:p>
          <a:endParaRPr lang="en-US"/>
        </a:p>
      </dgm:t>
    </dgm:pt>
    <dgm:pt modelId="{89789AA5-9CBA-40FE-A020-5C2C2BBAAD76}" type="pres">
      <dgm:prSet presAssocID="{330AF02B-10F2-4CC0-82FA-3832430CD064}" presName="node" presStyleLbl="node1" presStyleIdx="2" presStyleCnt="6" custScaleX="149281">
        <dgm:presLayoutVars>
          <dgm:bulletEnabled val="1"/>
        </dgm:presLayoutVars>
      </dgm:prSet>
      <dgm:spPr/>
      <dgm:t>
        <a:bodyPr/>
        <a:lstStyle/>
        <a:p>
          <a:endParaRPr lang="en-US"/>
        </a:p>
      </dgm:t>
    </dgm:pt>
    <dgm:pt modelId="{FD1A7B04-5094-46FE-A9FB-5AD676F88816}" type="pres">
      <dgm:prSet presAssocID="{330AF02B-10F2-4CC0-82FA-3832430CD064}" presName="spNode" presStyleCnt="0"/>
      <dgm:spPr/>
    </dgm:pt>
    <dgm:pt modelId="{556F814B-7E02-4B87-B85C-6CE05FAF9A39}" type="pres">
      <dgm:prSet presAssocID="{C97BD699-59DC-4A45-A71D-A4FCF63F99C0}" presName="sibTrans" presStyleLbl="sibTrans1D1" presStyleIdx="2" presStyleCnt="6"/>
      <dgm:spPr/>
      <dgm:t>
        <a:bodyPr/>
        <a:lstStyle/>
        <a:p>
          <a:endParaRPr lang="en-US"/>
        </a:p>
      </dgm:t>
    </dgm:pt>
    <dgm:pt modelId="{5DD83875-4D0D-4628-A859-2C1A13E3DBEA}" type="pres">
      <dgm:prSet presAssocID="{19ADAE22-6205-4B95-A4D4-72555219DACB}" presName="node" presStyleLbl="node1" presStyleIdx="3" presStyleCnt="6" custScaleX="121940" custRadScaleRad="102311" custRadScaleInc="-7270">
        <dgm:presLayoutVars>
          <dgm:bulletEnabled val="1"/>
        </dgm:presLayoutVars>
      </dgm:prSet>
      <dgm:spPr/>
      <dgm:t>
        <a:bodyPr/>
        <a:lstStyle/>
        <a:p>
          <a:endParaRPr lang="en-US"/>
        </a:p>
      </dgm:t>
    </dgm:pt>
    <dgm:pt modelId="{559DF822-D236-4C27-A4B4-9944B19560FC}" type="pres">
      <dgm:prSet presAssocID="{19ADAE22-6205-4B95-A4D4-72555219DACB}" presName="spNode" presStyleCnt="0"/>
      <dgm:spPr/>
    </dgm:pt>
    <dgm:pt modelId="{204BD1D3-EBAF-4A73-A652-A11BF2AC34BE}" type="pres">
      <dgm:prSet presAssocID="{FA805482-D514-43CA-B2DF-B0A360267FA5}" presName="sibTrans" presStyleLbl="sibTrans1D1" presStyleIdx="3" presStyleCnt="6"/>
      <dgm:spPr/>
      <dgm:t>
        <a:bodyPr/>
        <a:lstStyle/>
        <a:p>
          <a:endParaRPr lang="en-US"/>
        </a:p>
      </dgm:t>
    </dgm:pt>
    <dgm:pt modelId="{EC4A07E0-95FC-45F2-B35F-AF4A8B20872C}" type="pres">
      <dgm:prSet presAssocID="{B9FDE548-2ED6-4CDE-8755-11AAE4E88935}" presName="node" presStyleLbl="node1" presStyleIdx="4" presStyleCnt="6" custScaleX="132826" custRadScaleRad="102647" custRadScaleInc="8277">
        <dgm:presLayoutVars>
          <dgm:bulletEnabled val="1"/>
        </dgm:presLayoutVars>
      </dgm:prSet>
      <dgm:spPr/>
      <dgm:t>
        <a:bodyPr/>
        <a:lstStyle/>
        <a:p>
          <a:endParaRPr lang="en-US"/>
        </a:p>
      </dgm:t>
    </dgm:pt>
    <dgm:pt modelId="{CB9C1772-B8C0-462C-896D-431AC4496753}" type="pres">
      <dgm:prSet presAssocID="{B9FDE548-2ED6-4CDE-8755-11AAE4E88935}" presName="spNode" presStyleCnt="0"/>
      <dgm:spPr/>
    </dgm:pt>
    <dgm:pt modelId="{20AB837D-B83E-4754-A237-FDDF6FDB0F3D}" type="pres">
      <dgm:prSet presAssocID="{F8448589-F5FF-4655-AA11-5DFE4B28D0CB}" presName="sibTrans" presStyleLbl="sibTrans1D1" presStyleIdx="4" presStyleCnt="6"/>
      <dgm:spPr/>
      <dgm:t>
        <a:bodyPr/>
        <a:lstStyle/>
        <a:p>
          <a:endParaRPr lang="en-US"/>
        </a:p>
      </dgm:t>
    </dgm:pt>
    <dgm:pt modelId="{D667D0C2-C6B3-41D6-AE63-0F19D8BEEBDD}" type="pres">
      <dgm:prSet presAssocID="{0BB1D618-A801-4A95-B76A-36D86A2034FE}" presName="node" presStyleLbl="node1" presStyleIdx="5" presStyleCnt="6" custScaleX="132095">
        <dgm:presLayoutVars>
          <dgm:bulletEnabled val="1"/>
        </dgm:presLayoutVars>
      </dgm:prSet>
      <dgm:spPr/>
      <dgm:t>
        <a:bodyPr/>
        <a:lstStyle/>
        <a:p>
          <a:endParaRPr lang="en-US"/>
        </a:p>
      </dgm:t>
    </dgm:pt>
    <dgm:pt modelId="{F80E4D48-B322-478B-8446-8084CD245C39}" type="pres">
      <dgm:prSet presAssocID="{0BB1D618-A801-4A95-B76A-36D86A2034FE}" presName="spNode" presStyleCnt="0"/>
      <dgm:spPr/>
    </dgm:pt>
    <dgm:pt modelId="{6CFD3035-3ABA-4292-91BA-7BA15AA81869}" type="pres">
      <dgm:prSet presAssocID="{2EB03174-60FB-4403-BF46-9E00AF50E531}" presName="sibTrans" presStyleLbl="sibTrans1D1" presStyleIdx="5" presStyleCnt="6"/>
      <dgm:spPr/>
      <dgm:t>
        <a:bodyPr/>
        <a:lstStyle/>
        <a:p>
          <a:endParaRPr lang="en-US"/>
        </a:p>
      </dgm:t>
    </dgm:pt>
  </dgm:ptLst>
  <dgm:cxnLst>
    <dgm:cxn modelId="{F3AD8EF8-790E-4A1B-B407-2333D0DECD60}" srcId="{DEF7B5D6-A5D5-4910-9022-9138F8147762}" destId="{0BB1D618-A801-4A95-B76A-36D86A2034FE}" srcOrd="5" destOrd="0" parTransId="{EC1161BD-91FD-49F4-AEB3-5DBC8D0D0A90}" sibTransId="{2EB03174-60FB-4403-BF46-9E00AF50E531}"/>
    <dgm:cxn modelId="{E0D0459E-C1BF-419A-B41D-B1B18022BBC0}" type="presOf" srcId="{0BB1D618-A801-4A95-B76A-36D86A2034FE}" destId="{D667D0C2-C6B3-41D6-AE63-0F19D8BEEBDD}" srcOrd="0" destOrd="0" presId="urn:microsoft.com/office/officeart/2005/8/layout/cycle6"/>
    <dgm:cxn modelId="{C56F7D38-6016-4784-AA00-8FC3496DE762}" type="presOf" srcId="{C97BD699-59DC-4A45-A71D-A4FCF63F99C0}" destId="{556F814B-7E02-4B87-B85C-6CE05FAF9A39}" srcOrd="0" destOrd="0" presId="urn:microsoft.com/office/officeart/2005/8/layout/cycle6"/>
    <dgm:cxn modelId="{09F82BFA-994A-4A63-8851-E3C497E44C02}" type="presOf" srcId="{B9FDE548-2ED6-4CDE-8755-11AAE4E88935}" destId="{EC4A07E0-95FC-45F2-B35F-AF4A8B20872C}" srcOrd="0" destOrd="0" presId="urn:microsoft.com/office/officeart/2005/8/layout/cycle6"/>
    <dgm:cxn modelId="{32B4CF69-B40B-4027-B655-DC5031D2CEFB}" type="presOf" srcId="{6A653636-C537-411D-AA8A-E650647296F4}" destId="{EBFFB1FD-145B-4F57-AC4E-F1D7FCA084F5}" srcOrd="0" destOrd="0" presId="urn:microsoft.com/office/officeart/2005/8/layout/cycle6"/>
    <dgm:cxn modelId="{BD2C00C0-5B18-4C2A-B5DC-C012744AFCA0}" type="presOf" srcId="{FA805482-D514-43CA-B2DF-B0A360267FA5}" destId="{204BD1D3-EBAF-4A73-A652-A11BF2AC34BE}" srcOrd="0" destOrd="0" presId="urn:microsoft.com/office/officeart/2005/8/layout/cycle6"/>
    <dgm:cxn modelId="{3CFAC33D-5FC3-46CB-A5D3-6418405832F8}" srcId="{DEF7B5D6-A5D5-4910-9022-9138F8147762}" destId="{19ADAE22-6205-4B95-A4D4-72555219DACB}" srcOrd="3" destOrd="0" parTransId="{20A63BC0-AE53-4268-B0B3-FD776085407C}" sibTransId="{FA805482-D514-43CA-B2DF-B0A360267FA5}"/>
    <dgm:cxn modelId="{496E6418-E5B8-4D9C-877F-A4072DBFAA62}" type="presOf" srcId="{1279D001-9C9D-48C6-81E1-527BCEAD41AE}" destId="{D4EB80B1-BD8F-4EC5-97D5-6FEF2DF7A82C}" srcOrd="0" destOrd="0" presId="urn:microsoft.com/office/officeart/2005/8/layout/cycle6"/>
    <dgm:cxn modelId="{D92A8433-6AF1-4253-85B2-0BF7C36A3DBF}" type="presOf" srcId="{3A13B5A7-FE36-4845-92B9-D8DF4C1DB081}" destId="{E3162A86-E799-44AA-8C6C-F2488E1A0096}" srcOrd="0" destOrd="0" presId="urn:microsoft.com/office/officeart/2005/8/layout/cycle6"/>
    <dgm:cxn modelId="{6EFA1A82-640C-43C6-9B2E-900C3EDD7F39}" type="presOf" srcId="{2EB03174-60FB-4403-BF46-9E00AF50E531}" destId="{6CFD3035-3ABA-4292-91BA-7BA15AA81869}" srcOrd="0" destOrd="0" presId="urn:microsoft.com/office/officeart/2005/8/layout/cycle6"/>
    <dgm:cxn modelId="{DB301E0C-3932-4FCB-A100-35DFD7CE953E}" type="presOf" srcId="{DEF7B5D6-A5D5-4910-9022-9138F8147762}" destId="{4E81FFFD-4407-4C4A-90AB-495CE5484C34}" srcOrd="0" destOrd="0" presId="urn:microsoft.com/office/officeart/2005/8/layout/cycle6"/>
    <dgm:cxn modelId="{DCED2B16-83B1-443B-A1AA-8088D30D0FA8}" type="presOf" srcId="{F8448589-F5FF-4655-AA11-5DFE4B28D0CB}" destId="{20AB837D-B83E-4754-A237-FDDF6FDB0F3D}" srcOrd="0" destOrd="0" presId="urn:microsoft.com/office/officeart/2005/8/layout/cycle6"/>
    <dgm:cxn modelId="{6BE2E201-25FD-4448-B0F0-DF5B6C26898A}" srcId="{DEF7B5D6-A5D5-4910-9022-9138F8147762}" destId="{6A653636-C537-411D-AA8A-E650647296F4}" srcOrd="1" destOrd="0" parTransId="{CE7852B6-8453-4271-8EF6-4F4F91E857E1}" sibTransId="{1279D001-9C9D-48C6-81E1-527BCEAD41AE}"/>
    <dgm:cxn modelId="{8F864B39-46D2-4CB6-A2F5-BA19A331B254}" srcId="{DEF7B5D6-A5D5-4910-9022-9138F8147762}" destId="{3A13B5A7-FE36-4845-92B9-D8DF4C1DB081}" srcOrd="0" destOrd="0" parTransId="{957F8555-C5F5-4F44-8221-E49130B75C42}" sibTransId="{2B29F217-3F9F-48C9-A437-D429C4467004}"/>
    <dgm:cxn modelId="{43BD0702-7780-4E67-BBDF-2FE721CCE290}" srcId="{DEF7B5D6-A5D5-4910-9022-9138F8147762}" destId="{330AF02B-10F2-4CC0-82FA-3832430CD064}" srcOrd="2" destOrd="0" parTransId="{CD6A6AF4-A8C4-4BDE-A0EB-EB6EB7E9E648}" sibTransId="{C97BD699-59DC-4A45-A71D-A4FCF63F99C0}"/>
    <dgm:cxn modelId="{A827FA07-F25C-4A36-B2C3-FE8942C57575}" type="presOf" srcId="{19ADAE22-6205-4B95-A4D4-72555219DACB}" destId="{5DD83875-4D0D-4628-A859-2C1A13E3DBEA}" srcOrd="0" destOrd="0" presId="urn:microsoft.com/office/officeart/2005/8/layout/cycle6"/>
    <dgm:cxn modelId="{8D406E63-A9E0-4950-B37A-B089AEB50369}" srcId="{DEF7B5D6-A5D5-4910-9022-9138F8147762}" destId="{B9FDE548-2ED6-4CDE-8755-11AAE4E88935}" srcOrd="4" destOrd="0" parTransId="{BC7C60EE-32E5-4C58-BEAD-5D646C586062}" sibTransId="{F8448589-F5FF-4655-AA11-5DFE4B28D0CB}"/>
    <dgm:cxn modelId="{CE9CDB54-3049-4634-877E-87B2D09DD889}" type="presOf" srcId="{2B29F217-3F9F-48C9-A437-D429C4467004}" destId="{409BAA53-C36D-4C9A-8EAB-7A49652E177C}" srcOrd="0" destOrd="0" presId="urn:microsoft.com/office/officeart/2005/8/layout/cycle6"/>
    <dgm:cxn modelId="{107EEAB0-6462-41C9-B15B-224AC8B26B4D}" type="presOf" srcId="{330AF02B-10F2-4CC0-82FA-3832430CD064}" destId="{89789AA5-9CBA-40FE-A020-5C2C2BBAAD76}" srcOrd="0" destOrd="0" presId="urn:microsoft.com/office/officeart/2005/8/layout/cycle6"/>
    <dgm:cxn modelId="{D185FF5E-F470-4A9B-B23F-F2C80CE11F2B}" type="presParOf" srcId="{4E81FFFD-4407-4C4A-90AB-495CE5484C34}" destId="{E3162A86-E799-44AA-8C6C-F2488E1A0096}" srcOrd="0" destOrd="0" presId="urn:microsoft.com/office/officeart/2005/8/layout/cycle6"/>
    <dgm:cxn modelId="{C88ACA79-8CE8-4B97-B999-3777D9CC0D5E}" type="presParOf" srcId="{4E81FFFD-4407-4C4A-90AB-495CE5484C34}" destId="{AAEA629A-7C98-4906-B448-7B5A25D76796}" srcOrd="1" destOrd="0" presId="urn:microsoft.com/office/officeart/2005/8/layout/cycle6"/>
    <dgm:cxn modelId="{F69E8CC1-77B0-4B1C-8A37-F44893707E96}" type="presParOf" srcId="{4E81FFFD-4407-4C4A-90AB-495CE5484C34}" destId="{409BAA53-C36D-4C9A-8EAB-7A49652E177C}" srcOrd="2" destOrd="0" presId="urn:microsoft.com/office/officeart/2005/8/layout/cycle6"/>
    <dgm:cxn modelId="{3F4A45BB-2EF3-4A82-BFB6-4D91BC514622}" type="presParOf" srcId="{4E81FFFD-4407-4C4A-90AB-495CE5484C34}" destId="{EBFFB1FD-145B-4F57-AC4E-F1D7FCA084F5}" srcOrd="3" destOrd="0" presId="urn:microsoft.com/office/officeart/2005/8/layout/cycle6"/>
    <dgm:cxn modelId="{ECB51D3F-58B5-43B9-9EB2-355FC1A1E8F4}" type="presParOf" srcId="{4E81FFFD-4407-4C4A-90AB-495CE5484C34}" destId="{AA762EC0-33E2-4B7E-91BF-AD82C430DE08}" srcOrd="4" destOrd="0" presId="urn:microsoft.com/office/officeart/2005/8/layout/cycle6"/>
    <dgm:cxn modelId="{E1D7C591-9C3C-4FAF-8DFF-5423FD9FE47A}" type="presParOf" srcId="{4E81FFFD-4407-4C4A-90AB-495CE5484C34}" destId="{D4EB80B1-BD8F-4EC5-97D5-6FEF2DF7A82C}" srcOrd="5" destOrd="0" presId="urn:microsoft.com/office/officeart/2005/8/layout/cycle6"/>
    <dgm:cxn modelId="{4B25DF0E-B61C-467F-BDD4-2DDEFBAAC21A}" type="presParOf" srcId="{4E81FFFD-4407-4C4A-90AB-495CE5484C34}" destId="{89789AA5-9CBA-40FE-A020-5C2C2BBAAD76}" srcOrd="6" destOrd="0" presId="urn:microsoft.com/office/officeart/2005/8/layout/cycle6"/>
    <dgm:cxn modelId="{BFC84B24-3AAC-45D0-84F2-EE19E255FF54}" type="presParOf" srcId="{4E81FFFD-4407-4C4A-90AB-495CE5484C34}" destId="{FD1A7B04-5094-46FE-A9FB-5AD676F88816}" srcOrd="7" destOrd="0" presId="urn:microsoft.com/office/officeart/2005/8/layout/cycle6"/>
    <dgm:cxn modelId="{1FDF7A0B-ADE5-440C-A211-82358B3AF9BA}" type="presParOf" srcId="{4E81FFFD-4407-4C4A-90AB-495CE5484C34}" destId="{556F814B-7E02-4B87-B85C-6CE05FAF9A39}" srcOrd="8" destOrd="0" presId="urn:microsoft.com/office/officeart/2005/8/layout/cycle6"/>
    <dgm:cxn modelId="{C0EC415F-6A23-4B47-8662-19FB7DC04A4E}" type="presParOf" srcId="{4E81FFFD-4407-4C4A-90AB-495CE5484C34}" destId="{5DD83875-4D0D-4628-A859-2C1A13E3DBEA}" srcOrd="9" destOrd="0" presId="urn:microsoft.com/office/officeart/2005/8/layout/cycle6"/>
    <dgm:cxn modelId="{53CF50D0-4C17-4CB5-BB1E-4CFBA3576191}" type="presParOf" srcId="{4E81FFFD-4407-4C4A-90AB-495CE5484C34}" destId="{559DF822-D236-4C27-A4B4-9944B19560FC}" srcOrd="10" destOrd="0" presId="urn:microsoft.com/office/officeart/2005/8/layout/cycle6"/>
    <dgm:cxn modelId="{1288A874-CA3B-45D4-B25C-C22291D3F965}" type="presParOf" srcId="{4E81FFFD-4407-4C4A-90AB-495CE5484C34}" destId="{204BD1D3-EBAF-4A73-A652-A11BF2AC34BE}" srcOrd="11" destOrd="0" presId="urn:microsoft.com/office/officeart/2005/8/layout/cycle6"/>
    <dgm:cxn modelId="{40B1DFF9-2CF8-473E-A058-302A45F630CB}" type="presParOf" srcId="{4E81FFFD-4407-4C4A-90AB-495CE5484C34}" destId="{EC4A07E0-95FC-45F2-B35F-AF4A8B20872C}" srcOrd="12" destOrd="0" presId="urn:microsoft.com/office/officeart/2005/8/layout/cycle6"/>
    <dgm:cxn modelId="{797D11E3-E591-41B1-BA7E-415DC624A963}" type="presParOf" srcId="{4E81FFFD-4407-4C4A-90AB-495CE5484C34}" destId="{CB9C1772-B8C0-462C-896D-431AC4496753}" srcOrd="13" destOrd="0" presId="urn:microsoft.com/office/officeart/2005/8/layout/cycle6"/>
    <dgm:cxn modelId="{34D803B6-866A-430F-A4AA-21ECDC46D7E0}" type="presParOf" srcId="{4E81FFFD-4407-4C4A-90AB-495CE5484C34}" destId="{20AB837D-B83E-4754-A237-FDDF6FDB0F3D}" srcOrd="14" destOrd="0" presId="urn:microsoft.com/office/officeart/2005/8/layout/cycle6"/>
    <dgm:cxn modelId="{68D650B6-8BA0-48E2-AA47-BFC0512CF832}" type="presParOf" srcId="{4E81FFFD-4407-4C4A-90AB-495CE5484C34}" destId="{D667D0C2-C6B3-41D6-AE63-0F19D8BEEBDD}" srcOrd="15" destOrd="0" presId="urn:microsoft.com/office/officeart/2005/8/layout/cycle6"/>
    <dgm:cxn modelId="{B3864CCE-EE45-456C-B493-755CADF4B22D}" type="presParOf" srcId="{4E81FFFD-4407-4C4A-90AB-495CE5484C34}" destId="{F80E4D48-B322-478B-8446-8084CD245C39}" srcOrd="16" destOrd="0" presId="urn:microsoft.com/office/officeart/2005/8/layout/cycle6"/>
    <dgm:cxn modelId="{7ABE47F3-E187-4EBD-B3BD-4B68433E393B}" type="presParOf" srcId="{4E81FFFD-4407-4C4A-90AB-495CE5484C34}" destId="{6CFD3035-3ABA-4292-91BA-7BA15AA81869}"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4693D-EF3C-4862-8CF8-C760A69230C1}">
      <dsp:nvSpPr>
        <dsp:cNvPr id="0" name=""/>
        <dsp:cNvSpPr/>
      </dsp:nvSpPr>
      <dsp:spPr>
        <a:xfrm>
          <a:off x="3810405" y="1611"/>
          <a:ext cx="1531218" cy="99529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COPD</a:t>
          </a:r>
          <a:endParaRPr lang="en-US" sz="2800" kern="1200" dirty="0"/>
        </a:p>
      </dsp:txBody>
      <dsp:txXfrm>
        <a:off x="3858991" y="50197"/>
        <a:ext cx="1434046" cy="898119"/>
      </dsp:txXfrm>
    </dsp:sp>
    <dsp:sp modelId="{89C03CF2-EFCD-42BD-A863-AAC383F0518F}">
      <dsp:nvSpPr>
        <dsp:cNvPr id="0" name=""/>
        <dsp:cNvSpPr/>
      </dsp:nvSpPr>
      <dsp:spPr>
        <a:xfrm>
          <a:off x="2228440" y="499257"/>
          <a:ext cx="4695149" cy="4695149"/>
        </a:xfrm>
        <a:custGeom>
          <a:avLst/>
          <a:gdLst/>
          <a:ahLst/>
          <a:cxnLst/>
          <a:rect l="0" t="0" r="0" b="0"/>
          <a:pathLst>
            <a:path>
              <a:moveTo>
                <a:pt x="3306366" y="204720"/>
              </a:moveTo>
              <a:arcTo wR="2347574" hR="2347574" stAng="17646330" swAng="925586"/>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19D18F8-2AB2-4871-9FA2-59E8480C5DE6}">
      <dsp:nvSpPr>
        <dsp:cNvPr id="0" name=""/>
        <dsp:cNvSpPr/>
      </dsp:nvSpPr>
      <dsp:spPr>
        <a:xfrm>
          <a:off x="5843465" y="1175398"/>
          <a:ext cx="1531218" cy="995291"/>
        </a:xfrm>
        <a:prstGeom prst="roundRect">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smtClean="0"/>
            <a:t>Asthma</a:t>
          </a:r>
          <a:endParaRPr lang="en-US" sz="2800" kern="1200" dirty="0"/>
        </a:p>
      </dsp:txBody>
      <dsp:txXfrm>
        <a:off x="5892051" y="1223984"/>
        <a:ext cx="1434046" cy="898119"/>
      </dsp:txXfrm>
    </dsp:sp>
    <dsp:sp modelId="{BFA6BE88-2916-4BDA-8CB2-8B7598F71A35}">
      <dsp:nvSpPr>
        <dsp:cNvPr id="0" name=""/>
        <dsp:cNvSpPr/>
      </dsp:nvSpPr>
      <dsp:spPr>
        <a:xfrm>
          <a:off x="2228440" y="499257"/>
          <a:ext cx="4695149" cy="4695149"/>
        </a:xfrm>
        <a:custGeom>
          <a:avLst/>
          <a:gdLst/>
          <a:ahLst/>
          <a:cxnLst/>
          <a:rect l="0" t="0" r="0" b="0"/>
          <a:pathLst>
            <a:path>
              <a:moveTo>
                <a:pt x="4658493" y="1934338"/>
              </a:moveTo>
              <a:arcTo wR="2347574" hR="2347574" stAng="20991695" swAng="1216609"/>
            </a:path>
          </a:pathLst>
        </a:custGeom>
        <a:noFill/>
        <a:ln w="6350" cap="flat" cmpd="sng" algn="ctr">
          <a:solidFill>
            <a:schemeClr val="accent3">
              <a:hueOff val="542120"/>
              <a:satOff val="20000"/>
              <a:lumOff val="-294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4C5C0B2-4CBB-491B-9517-7A098B976F37}">
      <dsp:nvSpPr>
        <dsp:cNvPr id="0" name=""/>
        <dsp:cNvSpPr/>
      </dsp:nvSpPr>
      <dsp:spPr>
        <a:xfrm>
          <a:off x="5843465" y="3522973"/>
          <a:ext cx="1531218" cy="995291"/>
        </a:xfrm>
        <a:prstGeom prst="roundRect">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Heart Disease</a:t>
          </a:r>
          <a:endParaRPr lang="en-US" sz="2800" kern="1200" dirty="0"/>
        </a:p>
      </dsp:txBody>
      <dsp:txXfrm>
        <a:off x="5892051" y="3571559"/>
        <a:ext cx="1434046" cy="898119"/>
      </dsp:txXfrm>
    </dsp:sp>
    <dsp:sp modelId="{26E4F4D0-5CC4-4D75-BC31-4A58E32E2649}">
      <dsp:nvSpPr>
        <dsp:cNvPr id="0" name=""/>
        <dsp:cNvSpPr/>
      </dsp:nvSpPr>
      <dsp:spPr>
        <a:xfrm>
          <a:off x="2228440" y="499257"/>
          <a:ext cx="4695149" cy="4695149"/>
        </a:xfrm>
        <a:custGeom>
          <a:avLst/>
          <a:gdLst/>
          <a:ahLst/>
          <a:cxnLst/>
          <a:rect l="0" t="0" r="0" b="0"/>
          <a:pathLst>
            <a:path>
              <a:moveTo>
                <a:pt x="3841825" y="4158189"/>
              </a:moveTo>
              <a:arcTo wR="2347574" hR="2347574" stAng="3028085" swAng="925586"/>
            </a:path>
          </a:pathLst>
        </a:custGeom>
        <a:noFill/>
        <a:ln w="6350" cap="flat" cmpd="sng" algn="ctr">
          <a:solidFill>
            <a:schemeClr val="accent3">
              <a:hueOff val="1084240"/>
              <a:satOff val="40000"/>
              <a:lumOff val="-588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C890EE8-08AE-4DAE-9E5C-3F1F53F3790C}">
      <dsp:nvSpPr>
        <dsp:cNvPr id="0" name=""/>
        <dsp:cNvSpPr/>
      </dsp:nvSpPr>
      <dsp:spPr>
        <a:xfrm>
          <a:off x="3810405" y="4696760"/>
          <a:ext cx="1531218" cy="995291"/>
        </a:xfrm>
        <a:prstGeom prst="roundRect">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Obesity</a:t>
          </a:r>
          <a:endParaRPr lang="en-US" sz="2800" kern="1200" dirty="0"/>
        </a:p>
      </dsp:txBody>
      <dsp:txXfrm>
        <a:off x="3858991" y="4745346"/>
        <a:ext cx="1434046" cy="898119"/>
      </dsp:txXfrm>
    </dsp:sp>
    <dsp:sp modelId="{D7D4B500-B48B-4946-AAE8-13641B6948EF}">
      <dsp:nvSpPr>
        <dsp:cNvPr id="0" name=""/>
        <dsp:cNvSpPr/>
      </dsp:nvSpPr>
      <dsp:spPr>
        <a:xfrm>
          <a:off x="2228440" y="499257"/>
          <a:ext cx="4695149" cy="4695149"/>
        </a:xfrm>
        <a:custGeom>
          <a:avLst/>
          <a:gdLst/>
          <a:ahLst/>
          <a:cxnLst/>
          <a:rect l="0" t="0" r="0" b="0"/>
          <a:pathLst>
            <a:path>
              <a:moveTo>
                <a:pt x="1388782" y="4490429"/>
              </a:moveTo>
              <a:arcTo wR="2347574" hR="2347574" stAng="6846330" swAng="925586"/>
            </a:path>
          </a:pathLst>
        </a:custGeom>
        <a:noFill/>
        <a:ln w="6350" cap="flat" cmpd="sng" algn="ctr">
          <a:solidFill>
            <a:schemeClr val="accent3">
              <a:hueOff val="1626359"/>
              <a:satOff val="60000"/>
              <a:lumOff val="-882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3FAA838-CFB1-4F42-8B1C-26FBF7831761}">
      <dsp:nvSpPr>
        <dsp:cNvPr id="0" name=""/>
        <dsp:cNvSpPr/>
      </dsp:nvSpPr>
      <dsp:spPr>
        <a:xfrm>
          <a:off x="1777346" y="3522973"/>
          <a:ext cx="1531218" cy="995291"/>
        </a:xfrm>
        <a:prstGeom prst="roundRect">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smtClean="0"/>
            <a:t>ILD</a:t>
          </a:r>
          <a:endParaRPr lang="en-US" sz="2800" kern="1200" dirty="0"/>
        </a:p>
      </dsp:txBody>
      <dsp:txXfrm>
        <a:off x="1825932" y="3571559"/>
        <a:ext cx="1434046" cy="898119"/>
      </dsp:txXfrm>
    </dsp:sp>
    <dsp:sp modelId="{568D1AB3-AB07-481E-BB37-A6F5E6592555}">
      <dsp:nvSpPr>
        <dsp:cNvPr id="0" name=""/>
        <dsp:cNvSpPr/>
      </dsp:nvSpPr>
      <dsp:spPr>
        <a:xfrm>
          <a:off x="2228440" y="499257"/>
          <a:ext cx="4695149" cy="4695149"/>
        </a:xfrm>
        <a:custGeom>
          <a:avLst/>
          <a:gdLst/>
          <a:ahLst/>
          <a:cxnLst/>
          <a:rect l="0" t="0" r="0" b="0"/>
          <a:pathLst>
            <a:path>
              <a:moveTo>
                <a:pt x="36656" y="2760810"/>
              </a:moveTo>
              <a:arcTo wR="2347574" hR="2347574" stAng="10191695" swAng="1216609"/>
            </a:path>
          </a:pathLst>
        </a:custGeom>
        <a:noFill/>
        <a:ln w="6350" cap="flat" cmpd="sng" algn="ctr">
          <a:solidFill>
            <a:schemeClr val="accent3">
              <a:hueOff val="2168479"/>
              <a:satOff val="80000"/>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3747236-3B3C-42DC-BD07-6E7A80644703}">
      <dsp:nvSpPr>
        <dsp:cNvPr id="0" name=""/>
        <dsp:cNvSpPr/>
      </dsp:nvSpPr>
      <dsp:spPr>
        <a:xfrm>
          <a:off x="1312116" y="1175398"/>
          <a:ext cx="2461678" cy="995291"/>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Pulmonary HTN</a:t>
          </a:r>
          <a:endParaRPr lang="en-US" sz="2800" kern="1200" dirty="0"/>
        </a:p>
      </dsp:txBody>
      <dsp:txXfrm>
        <a:off x="1360702" y="1223984"/>
        <a:ext cx="2364506" cy="898119"/>
      </dsp:txXfrm>
    </dsp:sp>
    <dsp:sp modelId="{6A07507C-3118-45D4-A88F-F5585459EB7C}">
      <dsp:nvSpPr>
        <dsp:cNvPr id="0" name=""/>
        <dsp:cNvSpPr/>
      </dsp:nvSpPr>
      <dsp:spPr>
        <a:xfrm>
          <a:off x="2228440" y="499257"/>
          <a:ext cx="4695149" cy="4695149"/>
        </a:xfrm>
        <a:custGeom>
          <a:avLst/>
          <a:gdLst/>
          <a:ahLst/>
          <a:cxnLst/>
          <a:rect l="0" t="0" r="0" b="0"/>
          <a:pathLst>
            <a:path>
              <a:moveTo>
                <a:pt x="853324" y="536960"/>
              </a:moveTo>
              <a:arcTo wR="2347574" hR="2347574" stAng="13828085" swAng="925586"/>
            </a:path>
          </a:pathLst>
        </a:custGeom>
        <a:noFill/>
        <a:ln w="6350" cap="flat" cmpd="sng" algn="ctr">
          <a:solidFill>
            <a:schemeClr val="accent3">
              <a:hueOff val="2710599"/>
              <a:satOff val="100000"/>
              <a:lumOff val="-1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62A86-E799-44AA-8C6C-F2488E1A0096}">
      <dsp:nvSpPr>
        <dsp:cNvPr id="0" name=""/>
        <dsp:cNvSpPr/>
      </dsp:nvSpPr>
      <dsp:spPr>
        <a:xfrm>
          <a:off x="2750073" y="2231"/>
          <a:ext cx="1324719" cy="8610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History</a:t>
          </a:r>
          <a:endParaRPr lang="en-US" sz="2400" kern="1200" dirty="0"/>
        </a:p>
      </dsp:txBody>
      <dsp:txXfrm>
        <a:off x="2792107" y="44265"/>
        <a:ext cx="1240651" cy="776999"/>
      </dsp:txXfrm>
    </dsp:sp>
    <dsp:sp modelId="{409BAA53-C36D-4C9A-8EAB-7A49652E177C}">
      <dsp:nvSpPr>
        <dsp:cNvPr id="0" name=""/>
        <dsp:cNvSpPr/>
      </dsp:nvSpPr>
      <dsp:spPr>
        <a:xfrm>
          <a:off x="1381398" y="432764"/>
          <a:ext cx="4062070" cy="4062070"/>
        </a:xfrm>
        <a:custGeom>
          <a:avLst/>
          <a:gdLst/>
          <a:ahLst/>
          <a:cxnLst/>
          <a:rect l="0" t="0" r="0" b="0"/>
          <a:pathLst>
            <a:path>
              <a:moveTo>
                <a:pt x="2701885" y="113989"/>
              </a:moveTo>
              <a:arcTo wR="2031035" hR="2031035" stAng="17357219" swAng="1503803"/>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BFFB1FD-145B-4F57-AC4E-F1D7FCA084F5}">
      <dsp:nvSpPr>
        <dsp:cNvPr id="0" name=""/>
        <dsp:cNvSpPr/>
      </dsp:nvSpPr>
      <dsp:spPr>
        <a:xfrm>
          <a:off x="4106041" y="1017748"/>
          <a:ext cx="2130638" cy="861067"/>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Environmental</a:t>
          </a:r>
          <a:endParaRPr lang="en-US" sz="2400" kern="1200" dirty="0"/>
        </a:p>
      </dsp:txBody>
      <dsp:txXfrm>
        <a:off x="4148075" y="1059782"/>
        <a:ext cx="2046570" cy="776999"/>
      </dsp:txXfrm>
    </dsp:sp>
    <dsp:sp modelId="{D4EB80B1-BD8F-4EC5-97D5-6FEF2DF7A82C}">
      <dsp:nvSpPr>
        <dsp:cNvPr id="0" name=""/>
        <dsp:cNvSpPr/>
      </dsp:nvSpPr>
      <dsp:spPr>
        <a:xfrm>
          <a:off x="1381398" y="432764"/>
          <a:ext cx="4062070" cy="4062070"/>
        </a:xfrm>
        <a:custGeom>
          <a:avLst/>
          <a:gdLst/>
          <a:ahLst/>
          <a:cxnLst/>
          <a:rect l="0" t="0" r="0" b="0"/>
          <a:pathLst>
            <a:path>
              <a:moveTo>
                <a:pt x="3979339" y="1457264"/>
              </a:moveTo>
              <a:arcTo wR="2031035" hR="2031035" stAng="20615427" swAng="1969146"/>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9789AA5-9CBA-40FE-A020-5C2C2BBAAD76}">
      <dsp:nvSpPr>
        <dsp:cNvPr id="0" name=""/>
        <dsp:cNvSpPr/>
      </dsp:nvSpPr>
      <dsp:spPr>
        <a:xfrm>
          <a:off x="4182584" y="3048783"/>
          <a:ext cx="1977553" cy="861067"/>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Physical exam</a:t>
          </a:r>
          <a:endParaRPr lang="en-US" sz="2400" kern="1200" dirty="0"/>
        </a:p>
      </dsp:txBody>
      <dsp:txXfrm>
        <a:off x="4224618" y="3090817"/>
        <a:ext cx="1893485" cy="776999"/>
      </dsp:txXfrm>
    </dsp:sp>
    <dsp:sp modelId="{556F814B-7E02-4B87-B85C-6CE05FAF9A39}">
      <dsp:nvSpPr>
        <dsp:cNvPr id="0" name=""/>
        <dsp:cNvSpPr/>
      </dsp:nvSpPr>
      <dsp:spPr>
        <a:xfrm>
          <a:off x="1375220" y="438884"/>
          <a:ext cx="4062070" cy="4062070"/>
        </a:xfrm>
        <a:custGeom>
          <a:avLst/>
          <a:gdLst/>
          <a:ahLst/>
          <a:cxnLst/>
          <a:rect l="0" t="0" r="0" b="0"/>
          <a:pathLst>
            <a:path>
              <a:moveTo>
                <a:pt x="3458501" y="3475832"/>
              </a:moveTo>
              <a:arcTo wR="2031035" hR="2031035" stAng="2720743" swAng="1152165"/>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DD83875-4D0D-4628-A859-2C1A13E3DBEA}">
      <dsp:nvSpPr>
        <dsp:cNvPr id="0" name=""/>
        <dsp:cNvSpPr/>
      </dsp:nvSpPr>
      <dsp:spPr>
        <a:xfrm>
          <a:off x="2657479" y="4066532"/>
          <a:ext cx="1615362" cy="86106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Radiology</a:t>
          </a:r>
          <a:endParaRPr lang="en-US" sz="2400" kern="1200" dirty="0"/>
        </a:p>
      </dsp:txBody>
      <dsp:txXfrm>
        <a:off x="2699513" y="4108566"/>
        <a:ext cx="1531294" cy="776999"/>
      </dsp:txXfrm>
    </dsp:sp>
    <dsp:sp modelId="{204BD1D3-EBAF-4A73-A652-A11BF2AC34BE}">
      <dsp:nvSpPr>
        <dsp:cNvPr id="0" name=""/>
        <dsp:cNvSpPr/>
      </dsp:nvSpPr>
      <dsp:spPr>
        <a:xfrm>
          <a:off x="1268773" y="394625"/>
          <a:ext cx="4062070" cy="4062070"/>
        </a:xfrm>
        <a:custGeom>
          <a:avLst/>
          <a:gdLst/>
          <a:ahLst/>
          <a:cxnLst/>
          <a:rect l="0" t="0" r="0" b="0"/>
          <a:pathLst>
            <a:path>
              <a:moveTo>
                <a:pt x="1380152" y="3954951"/>
              </a:moveTo>
              <a:arcTo wR="2031035" hR="2031035" stAng="6521475" swAng="1509401"/>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4A07E0-95FC-45F2-B35F-AF4A8B20872C}">
      <dsp:nvSpPr>
        <dsp:cNvPr id="0" name=""/>
        <dsp:cNvSpPr/>
      </dsp:nvSpPr>
      <dsp:spPr>
        <a:xfrm>
          <a:off x="697801" y="3023072"/>
          <a:ext cx="1759571" cy="86106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Serology</a:t>
          </a:r>
          <a:endParaRPr lang="en-US" sz="2400" kern="1200" dirty="0"/>
        </a:p>
      </dsp:txBody>
      <dsp:txXfrm>
        <a:off x="739835" y="3065106"/>
        <a:ext cx="1675503" cy="776999"/>
      </dsp:txXfrm>
    </dsp:sp>
    <dsp:sp modelId="{20AB837D-B83E-4754-A237-FDDF6FDB0F3D}">
      <dsp:nvSpPr>
        <dsp:cNvPr id="0" name=""/>
        <dsp:cNvSpPr/>
      </dsp:nvSpPr>
      <dsp:spPr>
        <a:xfrm>
          <a:off x="1350268" y="527728"/>
          <a:ext cx="4062070" cy="4062070"/>
        </a:xfrm>
        <a:custGeom>
          <a:avLst/>
          <a:gdLst/>
          <a:ahLst/>
          <a:cxnLst/>
          <a:rect l="0" t="0" r="0" b="0"/>
          <a:pathLst>
            <a:path>
              <a:moveTo>
                <a:pt x="51195" y="2484179"/>
              </a:moveTo>
              <a:arcTo wR="2031035" hR="2031035" stAng="10026493" swAng="1927654"/>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67D0C2-C6B3-41D6-AE63-0F19D8BEEBDD}">
      <dsp:nvSpPr>
        <dsp:cNvPr id="0" name=""/>
        <dsp:cNvSpPr/>
      </dsp:nvSpPr>
      <dsp:spPr>
        <a:xfrm>
          <a:off x="778561" y="1017748"/>
          <a:ext cx="1749887" cy="861067"/>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Pathology</a:t>
          </a:r>
          <a:endParaRPr lang="en-US" sz="2400" kern="1200" dirty="0"/>
        </a:p>
      </dsp:txBody>
      <dsp:txXfrm>
        <a:off x="820595" y="1059782"/>
        <a:ext cx="1665819" cy="776999"/>
      </dsp:txXfrm>
    </dsp:sp>
    <dsp:sp modelId="{6CFD3035-3ABA-4292-91BA-7BA15AA81869}">
      <dsp:nvSpPr>
        <dsp:cNvPr id="0" name=""/>
        <dsp:cNvSpPr/>
      </dsp:nvSpPr>
      <dsp:spPr>
        <a:xfrm>
          <a:off x="1381398" y="432764"/>
          <a:ext cx="4062070" cy="4062070"/>
        </a:xfrm>
        <a:custGeom>
          <a:avLst/>
          <a:gdLst/>
          <a:ahLst/>
          <a:cxnLst/>
          <a:rect l="0" t="0" r="0" b="0"/>
          <a:pathLst>
            <a:path>
              <a:moveTo>
                <a:pt x="611251" y="578685"/>
              </a:moveTo>
              <a:arcTo wR="2031035" hR="2031035" stAng="13538978" swAng="1503803"/>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A724AA7-A382-4DDB-A0FB-712E9A24AE92}" type="datetimeFigureOut">
              <a:rPr lang="en-US" smtClean="0"/>
              <a:t>2/10/2017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1AC2CA4-933F-46B4-AFC3-F64BF665A613}" type="slidenum">
              <a:rPr lang="en-US" smtClean="0"/>
              <a:t>‹#›</a:t>
            </a:fld>
            <a:endParaRPr lang="en-US"/>
          </a:p>
        </p:txBody>
      </p:sp>
    </p:spTree>
    <p:extLst>
      <p:ext uri="{BB962C8B-B14F-4D97-AF65-F5344CB8AC3E}">
        <p14:creationId xmlns:p14="http://schemas.microsoft.com/office/powerpoint/2010/main" val="2864085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89DE298-B248-488A-B169-194C6FA28179}" type="datetimeFigureOut">
              <a:rPr lang="en-US" smtClean="0"/>
              <a:t>2/10/2017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D9E4C5-074E-485D-A312-7F86D26C391D}" type="slidenum">
              <a:rPr lang="en-US" smtClean="0"/>
              <a:t>‹#›</a:t>
            </a:fld>
            <a:endParaRPr lang="en-US"/>
          </a:p>
        </p:txBody>
      </p:sp>
    </p:spTree>
    <p:extLst>
      <p:ext uri="{BB962C8B-B14F-4D97-AF65-F5344CB8AC3E}">
        <p14:creationId xmlns:p14="http://schemas.microsoft.com/office/powerpoint/2010/main" val="2349873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pPr/>
              <a:t>6</a:t>
            </a:fld>
            <a:endParaRPr lang="en-US"/>
          </a:p>
        </p:txBody>
      </p:sp>
    </p:spTree>
    <p:extLst>
      <p:ext uri="{BB962C8B-B14F-4D97-AF65-F5344CB8AC3E}">
        <p14:creationId xmlns:p14="http://schemas.microsoft.com/office/powerpoint/2010/main" val="888527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220788" y="708025"/>
            <a:ext cx="4725987" cy="3544888"/>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Calibri" pitchFamily="34"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ea typeface="MS PGothic" pitchFamily="34" charset="-128"/>
              </a:defRPr>
            </a:lvl1pPr>
            <a:lvl2pPr marL="770111" indent="-295209">
              <a:defRPr>
                <a:solidFill>
                  <a:schemeClr val="tx1"/>
                </a:solidFill>
                <a:latin typeface="Times New Roman" pitchFamily="18" charset="0"/>
                <a:ea typeface="MS PGothic" pitchFamily="34" charset="-128"/>
              </a:defRPr>
            </a:lvl2pPr>
            <a:lvl3pPr marL="1185650" indent="-235847">
              <a:defRPr>
                <a:solidFill>
                  <a:schemeClr val="tx1"/>
                </a:solidFill>
                <a:latin typeface="Times New Roman" pitchFamily="18" charset="0"/>
                <a:ea typeface="MS PGothic" pitchFamily="34" charset="-128"/>
              </a:defRPr>
            </a:lvl3pPr>
            <a:lvl4pPr marL="1660552" indent="-235847">
              <a:defRPr>
                <a:solidFill>
                  <a:schemeClr val="tx1"/>
                </a:solidFill>
                <a:latin typeface="Times New Roman" pitchFamily="18" charset="0"/>
                <a:ea typeface="MS PGothic" pitchFamily="34" charset="-128"/>
              </a:defRPr>
            </a:lvl4pPr>
            <a:lvl5pPr marL="2135454" indent="-235847">
              <a:defRPr>
                <a:solidFill>
                  <a:schemeClr val="tx1"/>
                </a:solidFill>
                <a:latin typeface="Times New Roman" pitchFamily="18" charset="0"/>
                <a:ea typeface="MS PGothic" pitchFamily="34" charset="-128"/>
              </a:defRPr>
            </a:lvl5pPr>
            <a:lvl6pPr marL="2597521" indent="-235847" eaLnBrk="0" fontAlgn="base" hangingPunct="0">
              <a:spcBef>
                <a:spcPct val="0"/>
              </a:spcBef>
              <a:spcAft>
                <a:spcPct val="0"/>
              </a:spcAft>
              <a:defRPr>
                <a:solidFill>
                  <a:schemeClr val="tx1"/>
                </a:solidFill>
                <a:latin typeface="Times New Roman" pitchFamily="18" charset="0"/>
                <a:ea typeface="MS PGothic" pitchFamily="34" charset="-128"/>
              </a:defRPr>
            </a:lvl6pPr>
            <a:lvl7pPr marL="3059587" indent="-235847" eaLnBrk="0" fontAlgn="base" hangingPunct="0">
              <a:spcBef>
                <a:spcPct val="0"/>
              </a:spcBef>
              <a:spcAft>
                <a:spcPct val="0"/>
              </a:spcAft>
              <a:defRPr>
                <a:solidFill>
                  <a:schemeClr val="tx1"/>
                </a:solidFill>
                <a:latin typeface="Times New Roman" pitchFamily="18" charset="0"/>
                <a:ea typeface="MS PGothic" pitchFamily="34" charset="-128"/>
              </a:defRPr>
            </a:lvl7pPr>
            <a:lvl8pPr marL="3521654" indent="-235847" eaLnBrk="0" fontAlgn="base" hangingPunct="0">
              <a:spcBef>
                <a:spcPct val="0"/>
              </a:spcBef>
              <a:spcAft>
                <a:spcPct val="0"/>
              </a:spcAft>
              <a:defRPr>
                <a:solidFill>
                  <a:schemeClr val="tx1"/>
                </a:solidFill>
                <a:latin typeface="Times New Roman" pitchFamily="18" charset="0"/>
                <a:ea typeface="MS PGothic" pitchFamily="34" charset="-128"/>
              </a:defRPr>
            </a:lvl8pPr>
            <a:lvl9pPr marL="3983720" indent="-235847" eaLnBrk="0" fontAlgn="base" hangingPunct="0">
              <a:spcBef>
                <a:spcPct val="0"/>
              </a:spcBef>
              <a:spcAft>
                <a:spcPct val="0"/>
              </a:spcAft>
              <a:defRPr>
                <a:solidFill>
                  <a:schemeClr val="tx1"/>
                </a:solidFill>
                <a:latin typeface="Times New Roman" pitchFamily="18" charset="0"/>
                <a:ea typeface="MS PGothic" pitchFamily="34" charset="-128"/>
              </a:defRPr>
            </a:lvl9pPr>
          </a:lstStyle>
          <a:p>
            <a:fld id="{D017DDEC-2C48-4972-BEFD-A525F7043453}" type="slidenum">
              <a:rPr lang="en-US" altLang="en-US" smtClean="0">
                <a:latin typeface="Arial" pitchFamily="34" charset="0"/>
                <a:ea typeface="ヒラギノ角ゴ Pro W3" charset="-128"/>
              </a:rPr>
              <a:pPr/>
              <a:t>40</a:t>
            </a:fld>
            <a:endParaRPr lang="en-US" altLang="en-US" smtClean="0">
              <a:latin typeface="Arial" pitchFamily="34" charset="0"/>
              <a:ea typeface="ヒラギノ角ゴ Pro W3" charset="-128"/>
            </a:endParaRPr>
          </a:p>
        </p:txBody>
      </p:sp>
      <p:sp>
        <p:nvSpPr>
          <p:cNvPr id="2" name="Footer Placeholder 1"/>
          <p:cNvSpPr>
            <a:spLocks noGrp="1"/>
          </p:cNvSpPr>
          <p:nvPr>
            <p:ph type="ftr" sz="quarter" idx="10"/>
          </p:nvPr>
        </p:nvSpPr>
        <p:spPr/>
        <p:txBody>
          <a:bodyPr/>
          <a:lstStyle/>
          <a:p>
            <a:r>
              <a:rPr lang="en-US" smtClean="0"/>
              <a:t>G:\Projects 2016\9628 PILOT Visiting Professorship\06 CONTENT\10 PILOT Visiting Prof Gen GR jv 11.22.16.pptx</a:t>
            </a:r>
            <a:endParaRPr lang="en-US"/>
          </a:p>
        </p:txBody>
      </p:sp>
    </p:spTree>
    <p:extLst>
      <p:ext uri="{BB962C8B-B14F-4D97-AF65-F5344CB8AC3E}">
        <p14:creationId xmlns:p14="http://schemas.microsoft.com/office/powerpoint/2010/main" val="19607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xfrm>
            <a:off x="1220788" y="708025"/>
            <a:ext cx="4725987"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wrap="square" numCol="1" anchor="t" anchorCtr="0" compatLnSpc="1">
            <a:prstTxWarp prst="textNoShape">
              <a:avLst/>
            </a:prstTxWarp>
          </a:bodyPr>
          <a:lstStyle/>
          <a:p>
            <a:pPr eaLnBrk="1" hangingPunct="1">
              <a:spcBef>
                <a:spcPct val="0"/>
              </a:spcBef>
            </a:pPr>
            <a:r>
              <a:rPr lang="en-US" baseline="0" dirty="0" smtClean="0">
                <a:latin typeface="Calibri" charset="0"/>
              </a:rPr>
              <a:t>Panel Discussion</a:t>
            </a:r>
          </a:p>
          <a:p>
            <a:pPr marL="174708" indent="-174708">
              <a:buFont typeface="Arial" pitchFamily="34" charset="0"/>
              <a:buChar char="•"/>
            </a:pPr>
            <a:r>
              <a:rPr lang="en-US" dirty="0"/>
              <a:t>Does your radiologist give a reading of UIP?</a:t>
            </a:r>
          </a:p>
          <a:p>
            <a:pPr marL="174708" indent="-174708">
              <a:buFont typeface="Arial" pitchFamily="34" charset="0"/>
              <a:buChar char="•"/>
            </a:pPr>
            <a:r>
              <a:rPr lang="en-US" dirty="0"/>
              <a:t>Are your radiologist’s findings consistent with the ATS/ERS criteria? </a:t>
            </a:r>
          </a:p>
          <a:p>
            <a:pPr marL="174708" indent="-174708">
              <a:buFont typeface="Arial" pitchFamily="34" charset="0"/>
              <a:buChar char="•"/>
            </a:pPr>
            <a:endParaRPr lang="en-US" dirty="0"/>
          </a:p>
          <a:p>
            <a:pPr eaLnBrk="1" hangingPunct="1">
              <a:spcBef>
                <a:spcPct val="0"/>
              </a:spcBef>
            </a:pPr>
            <a:endParaRPr lang="en-US" baseline="0" dirty="0" smtClean="0">
              <a:latin typeface="Calibri" charset="0"/>
            </a:endParaRPr>
          </a:p>
          <a:p>
            <a:pPr eaLnBrk="1" hangingPunct="1">
              <a:spcBef>
                <a:spcPct val="0"/>
              </a:spcBef>
            </a:pPr>
            <a:endParaRPr lang="en-US" baseline="0" dirty="0" smtClean="0">
              <a:latin typeface="Calibri" charset="0"/>
            </a:endParaRPr>
          </a:p>
          <a:p>
            <a:pPr eaLnBrk="1" hangingPunct="1">
              <a:spcBef>
                <a:spcPct val="0"/>
              </a:spcBef>
            </a:pPr>
            <a:endParaRPr lang="en-US" baseline="0" dirty="0" smtClean="0">
              <a:latin typeface="Calibri" charset="0"/>
            </a:endParaRP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The 2011 ATS/ERS diagnostic guidelines lay out the criteria for a radiologic finding of usual interstitial pneumonia (UIP). </a:t>
            </a:r>
            <a:r>
              <a:rPr lang="en-US" dirty="0" smtClean="0">
                <a:latin typeface="Calibri" charset="0"/>
              </a:rPr>
              <a:t>This table summarizes</a:t>
            </a:r>
            <a:r>
              <a:rPr lang="en-US" baseline="0" dirty="0" smtClean="0">
                <a:latin typeface="Calibri" charset="0"/>
              </a:rPr>
              <a:t> the criteria for UIP and possible UIP and gives the inconsistent features that would rule out UIP and IPF. </a:t>
            </a:r>
            <a:endParaRPr lang="en-US" dirty="0">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71365" indent="-296679" eaLnBrk="0" hangingPunct="0">
              <a:defRPr sz="2400">
                <a:solidFill>
                  <a:schemeClr val="tx1"/>
                </a:solidFill>
                <a:latin typeface="Calibri" charset="0"/>
                <a:ea typeface="ＭＳ Ｐゴシック" charset="0"/>
              </a:defRPr>
            </a:lvl2pPr>
            <a:lvl3pPr marL="1186716" indent="-237342" eaLnBrk="0" hangingPunct="0">
              <a:defRPr sz="2400">
                <a:solidFill>
                  <a:schemeClr val="tx1"/>
                </a:solidFill>
                <a:latin typeface="Calibri" charset="0"/>
                <a:ea typeface="ＭＳ Ｐゴシック" charset="0"/>
              </a:defRPr>
            </a:lvl3pPr>
            <a:lvl4pPr marL="1661401" indent="-237342" eaLnBrk="0" hangingPunct="0">
              <a:defRPr sz="2400">
                <a:solidFill>
                  <a:schemeClr val="tx1"/>
                </a:solidFill>
                <a:latin typeface="Calibri" charset="0"/>
                <a:ea typeface="ＭＳ Ｐゴシック" charset="0"/>
              </a:defRPr>
            </a:lvl4pPr>
            <a:lvl5pPr marL="2136088" indent="-237342" eaLnBrk="0" hangingPunct="0">
              <a:defRPr sz="2400">
                <a:solidFill>
                  <a:schemeClr val="tx1"/>
                </a:solidFill>
                <a:latin typeface="Calibri" charset="0"/>
                <a:ea typeface="ＭＳ Ｐゴシック" charset="0"/>
              </a:defRPr>
            </a:lvl5pPr>
            <a:lvl6pPr marL="2610774" indent="-237342" eaLnBrk="0" fontAlgn="base" hangingPunct="0">
              <a:spcBef>
                <a:spcPct val="0"/>
              </a:spcBef>
              <a:spcAft>
                <a:spcPct val="0"/>
              </a:spcAft>
              <a:defRPr sz="2400">
                <a:solidFill>
                  <a:schemeClr val="tx1"/>
                </a:solidFill>
                <a:latin typeface="Calibri" charset="0"/>
                <a:ea typeface="ＭＳ Ｐゴシック" charset="0"/>
              </a:defRPr>
            </a:lvl6pPr>
            <a:lvl7pPr marL="3085460" indent="-237342" eaLnBrk="0" fontAlgn="base" hangingPunct="0">
              <a:spcBef>
                <a:spcPct val="0"/>
              </a:spcBef>
              <a:spcAft>
                <a:spcPct val="0"/>
              </a:spcAft>
              <a:defRPr sz="2400">
                <a:solidFill>
                  <a:schemeClr val="tx1"/>
                </a:solidFill>
                <a:latin typeface="Calibri" charset="0"/>
                <a:ea typeface="ＭＳ Ｐゴシック" charset="0"/>
              </a:defRPr>
            </a:lvl7pPr>
            <a:lvl8pPr marL="3560146" indent="-237342" eaLnBrk="0" fontAlgn="base" hangingPunct="0">
              <a:spcBef>
                <a:spcPct val="0"/>
              </a:spcBef>
              <a:spcAft>
                <a:spcPct val="0"/>
              </a:spcAft>
              <a:defRPr sz="2400">
                <a:solidFill>
                  <a:schemeClr val="tx1"/>
                </a:solidFill>
                <a:latin typeface="Calibri" charset="0"/>
                <a:ea typeface="ＭＳ Ｐゴシック" charset="0"/>
              </a:defRPr>
            </a:lvl8pPr>
            <a:lvl9pPr marL="4034832" indent="-237342"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27CEBF-E1D9-B845-B951-150BCD390B8D}" type="slidenum">
              <a:rPr lang="en-US" sz="1200">
                <a:solidFill>
                  <a:prstClr val="black"/>
                </a:solidFill>
              </a:rPr>
              <a:pPr eaLnBrk="1" fontAlgn="base" hangingPunct="1">
                <a:spcBef>
                  <a:spcPct val="0"/>
                </a:spcBef>
                <a:spcAft>
                  <a:spcPct val="0"/>
                </a:spcAft>
              </a:pPr>
              <a:t>42</a:t>
            </a:fld>
            <a:endParaRPr lang="en-US" sz="1200" dirty="0">
              <a:solidFill>
                <a:prstClr val="black"/>
              </a:solidFill>
            </a:endParaRPr>
          </a:p>
        </p:txBody>
      </p:sp>
    </p:spTree>
    <p:extLst>
      <p:ext uri="{BB962C8B-B14F-4D97-AF65-F5344CB8AC3E}">
        <p14:creationId xmlns:p14="http://schemas.microsoft.com/office/powerpoint/2010/main" val="549402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220788" y="708025"/>
            <a:ext cx="4725987"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FEB 2014</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71441" indent="-296708" eaLnBrk="0" hangingPunct="0">
              <a:defRPr>
                <a:solidFill>
                  <a:schemeClr val="tx1"/>
                </a:solidFill>
                <a:latin typeface="Arial" pitchFamily="34" charset="0"/>
              </a:defRPr>
            </a:lvl2pPr>
            <a:lvl3pPr marL="1186832" indent="-237366" eaLnBrk="0" hangingPunct="0">
              <a:defRPr>
                <a:solidFill>
                  <a:schemeClr val="tx1"/>
                </a:solidFill>
                <a:latin typeface="Arial" pitchFamily="34" charset="0"/>
              </a:defRPr>
            </a:lvl3pPr>
            <a:lvl4pPr marL="1661566" indent="-237366" eaLnBrk="0" hangingPunct="0">
              <a:defRPr>
                <a:solidFill>
                  <a:schemeClr val="tx1"/>
                </a:solidFill>
                <a:latin typeface="Arial" pitchFamily="34" charset="0"/>
              </a:defRPr>
            </a:lvl4pPr>
            <a:lvl5pPr marL="2136300" indent="-237366" eaLnBrk="0" hangingPunct="0">
              <a:defRPr>
                <a:solidFill>
                  <a:schemeClr val="tx1"/>
                </a:solidFill>
                <a:latin typeface="Arial" pitchFamily="34" charset="0"/>
              </a:defRPr>
            </a:lvl5pPr>
            <a:lvl6pPr marL="2611032" indent="-237366" eaLnBrk="0" fontAlgn="base" hangingPunct="0">
              <a:spcBef>
                <a:spcPct val="0"/>
              </a:spcBef>
              <a:spcAft>
                <a:spcPct val="0"/>
              </a:spcAft>
              <a:defRPr>
                <a:solidFill>
                  <a:schemeClr val="tx1"/>
                </a:solidFill>
                <a:latin typeface="Arial" pitchFamily="34" charset="0"/>
              </a:defRPr>
            </a:lvl6pPr>
            <a:lvl7pPr marL="3085765" indent="-237366" eaLnBrk="0" fontAlgn="base" hangingPunct="0">
              <a:spcBef>
                <a:spcPct val="0"/>
              </a:spcBef>
              <a:spcAft>
                <a:spcPct val="0"/>
              </a:spcAft>
              <a:defRPr>
                <a:solidFill>
                  <a:schemeClr val="tx1"/>
                </a:solidFill>
                <a:latin typeface="Arial" pitchFamily="34" charset="0"/>
              </a:defRPr>
            </a:lvl7pPr>
            <a:lvl8pPr marL="3560498" indent="-237366" eaLnBrk="0" fontAlgn="base" hangingPunct="0">
              <a:spcBef>
                <a:spcPct val="0"/>
              </a:spcBef>
              <a:spcAft>
                <a:spcPct val="0"/>
              </a:spcAft>
              <a:defRPr>
                <a:solidFill>
                  <a:schemeClr val="tx1"/>
                </a:solidFill>
                <a:latin typeface="Arial" pitchFamily="34" charset="0"/>
              </a:defRPr>
            </a:lvl8pPr>
            <a:lvl9pPr marL="4035232" indent="-237366" eaLnBrk="0" fontAlgn="base" hangingPunct="0">
              <a:spcBef>
                <a:spcPct val="0"/>
              </a:spcBef>
              <a:spcAft>
                <a:spcPct val="0"/>
              </a:spcAft>
              <a:defRPr>
                <a:solidFill>
                  <a:schemeClr val="tx1"/>
                </a:solidFill>
                <a:latin typeface="Arial" pitchFamily="34" charset="0"/>
              </a:defRPr>
            </a:lvl9pPr>
          </a:lstStyle>
          <a:p>
            <a:pPr eaLnBrk="1" hangingPunct="1"/>
            <a:fld id="{F10B735C-C0DF-4E3B-9CAF-837CA1FDB5C8}" type="slidenum">
              <a:rPr lang="en-US" altLang="en-US"/>
              <a:pPr eaLnBrk="1" hangingPunct="1"/>
              <a:t>43</a:t>
            </a:fld>
            <a:endParaRPr lang="en-US" altLang="en-US"/>
          </a:p>
        </p:txBody>
      </p:sp>
      <p:sp>
        <p:nvSpPr>
          <p:cNvPr id="2" name="Footer Placeholder 1"/>
          <p:cNvSpPr>
            <a:spLocks noGrp="1"/>
          </p:cNvSpPr>
          <p:nvPr>
            <p:ph type="ftr" sz="quarter" idx="10"/>
          </p:nvPr>
        </p:nvSpPr>
        <p:spPr/>
        <p:txBody>
          <a:bodyPr/>
          <a:lstStyle/>
          <a:p>
            <a:r>
              <a:rPr lang="en-US" smtClean="0"/>
              <a:t>G:\Projects 2016\9607 PILOT Regional Symposia\06 CONTENT\Slides, Live Activity\PBLs\12 PILOT 2016 RS 6 PBLs jv 8.2.16.pptx</a:t>
            </a:r>
            <a:endParaRPr lang="en-US"/>
          </a:p>
        </p:txBody>
      </p:sp>
    </p:spTree>
    <p:extLst>
      <p:ext uri="{BB962C8B-B14F-4D97-AF65-F5344CB8AC3E}">
        <p14:creationId xmlns:p14="http://schemas.microsoft.com/office/powerpoint/2010/main" val="2947175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r>
              <a:rPr lang="en-US" dirty="0" smtClean="0"/>
              <a:t>This slide illustrates the growing suspicion of ILD with accumulating clinical evidence. The following slide shows how the index of suspicion for IPF increases with the addition of more information such as exclusion of exposures and serology. </a:t>
            </a:r>
          </a:p>
          <a:p>
            <a:endParaRPr lang="en-US" dirty="0" smtClean="0"/>
          </a:p>
          <a:p>
            <a:r>
              <a:rPr lang="en-US" dirty="0" smtClean="0"/>
              <a:t>These slides are animated and don’t require participant interaction. The presenter can briefly</a:t>
            </a:r>
            <a:r>
              <a:rPr lang="en-US" baseline="0" dirty="0" smtClean="0"/>
              <a:t> discuss each piece of evidence as it accumulates and can also mention specific factors that suggest alternative diagnoses.</a:t>
            </a:r>
            <a:r>
              <a:rPr lang="en-US" dirty="0" smtClean="0"/>
              <a:t> </a:t>
            </a:r>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solidFill>
                  <a:prstClr val="black"/>
                </a:solidFill>
              </a:rPr>
              <a:pPr/>
              <a:t>47</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G:\Projects 2016\9628 PILOT Visiting Professorship\06 CONTENT\13 PILOT Visiting Prof Gen GR jv 11.29.16.pptx</a:t>
            </a:r>
            <a:endParaRPr lang="en-US"/>
          </a:p>
        </p:txBody>
      </p:sp>
    </p:spTree>
    <p:extLst>
      <p:ext uri="{BB962C8B-B14F-4D97-AF65-F5344CB8AC3E}">
        <p14:creationId xmlns:p14="http://schemas.microsoft.com/office/powerpoint/2010/main" val="3208456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r>
              <a:rPr lang="en-US" dirty="0" smtClean="0"/>
              <a:t>This diagnostic</a:t>
            </a:r>
            <a:r>
              <a:rPr lang="en-US" baseline="0" dirty="0" smtClean="0"/>
              <a:t> paradigm for IPF emphasizes the multidisciplinary nature of the process, as well as the opportunity for misdiagnosis if some of the stones are left unturned. Pathology, as seen in Maria’s case, is sometimes not required and is indicated in parentheses. </a:t>
            </a:r>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217016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going into the following clinical didactic slides you can ask for a show of hands: How many of you have ever prescribed ______? How many prefer </a:t>
            </a:r>
            <a:r>
              <a:rPr lang="en-US" baseline="0" dirty="0" err="1" smtClean="0"/>
              <a:t>nintedanib</a:t>
            </a:r>
            <a:r>
              <a:rPr lang="en-US" baseline="0" dirty="0" smtClean="0"/>
              <a:t>? How many prefer </a:t>
            </a:r>
            <a:r>
              <a:rPr lang="en-US" baseline="0" dirty="0" err="1" smtClean="0"/>
              <a:t>pirfenidone</a:t>
            </a:r>
            <a:r>
              <a:rPr lang="en-US" baseline="0" dirty="0" smtClean="0"/>
              <a:t>? How many use corticosteroids? What are the reasons for selecting one or the other?</a:t>
            </a:r>
          </a:p>
          <a:p>
            <a:endParaRPr lang="en-US" baseline="0" dirty="0" smtClean="0"/>
          </a:p>
          <a:p>
            <a:r>
              <a:rPr lang="en-US" baseline="0" dirty="0" smtClean="0"/>
              <a:t>The count of hands is not as important as having the participants reflect on their own experience and attitudes to the drugs, as well as their reasons for choosing one or the other. </a:t>
            </a:r>
          </a:p>
          <a:p>
            <a:endParaRPr lang="en-US" baseline="0" dirty="0" smtClean="0"/>
          </a:p>
          <a:p>
            <a:r>
              <a:rPr lang="en-US" u="none" baseline="0" dirty="0" smtClean="0">
                <a:solidFill>
                  <a:srgbClr val="FF0000"/>
                </a:solidFill>
              </a:rPr>
              <a:t>Suggest that </a:t>
            </a:r>
            <a:r>
              <a:rPr lang="en-US" baseline="0" dirty="0" smtClean="0"/>
              <a:t>participants might write down their choice of therapy for review after further information is provided. </a:t>
            </a:r>
            <a:r>
              <a:rPr lang="en-US" strike="sngStrike" baseline="0" dirty="0" smtClean="0"/>
              <a:t>Is the choice different after more information?</a:t>
            </a:r>
            <a:r>
              <a:rPr lang="en-US" strike="noStrike" baseline="0" dirty="0" smtClean="0"/>
              <a:t> </a:t>
            </a:r>
            <a:r>
              <a:rPr lang="en-US" u="none" strike="noStrike" baseline="0" dirty="0" smtClean="0"/>
              <a:t>Tell them that you will ask them later if this information has changed their recommendation.</a:t>
            </a:r>
            <a:endParaRPr lang="en-US" u="none" strike="sngStrike" dirty="0"/>
          </a:p>
        </p:txBody>
      </p:sp>
      <p:sp>
        <p:nvSpPr>
          <p:cNvPr id="4" name="Slide Number Placeholder 3"/>
          <p:cNvSpPr>
            <a:spLocks noGrp="1"/>
          </p:cNvSpPr>
          <p:nvPr>
            <p:ph type="sldNum" sz="quarter" idx="10"/>
          </p:nvPr>
        </p:nvSpPr>
        <p:spPr/>
        <p:txBody>
          <a:bodyPr/>
          <a:lstStyle/>
          <a:p>
            <a:fld id="{C000DC0D-1D8F-4247-B598-BE098DFD5995}"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727331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and the following slides are didactic and lay the foundation for making an informed choice of therapy. The evidence they provide answers some of the questions that will help the participants engage in the best Shared Decision Making process with the patient. </a:t>
            </a:r>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306273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AC13C2-11E1-4B0C-A182-38B97276CE48}"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0778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CT almost certainly rules out ILD, but should be HRCT to really rule it out. </a:t>
            </a:r>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pPr/>
              <a:t>16</a:t>
            </a:fld>
            <a:endParaRPr lang="en-US"/>
          </a:p>
        </p:txBody>
      </p:sp>
    </p:spTree>
    <p:extLst>
      <p:ext uri="{BB962C8B-B14F-4D97-AF65-F5344CB8AC3E}">
        <p14:creationId xmlns:p14="http://schemas.microsoft.com/office/powerpoint/2010/main" val="2537325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r>
              <a:rPr lang="en-US" i="1" dirty="0" smtClean="0">
                <a:solidFill>
                  <a:srgbClr val="FF0000"/>
                </a:solidFill>
              </a:rPr>
              <a:t>Rheumatoid lung</a:t>
            </a:r>
          </a:p>
          <a:p>
            <a:r>
              <a:rPr lang="en-US" i="1" dirty="0" smtClean="0">
                <a:solidFill>
                  <a:srgbClr val="FF0000"/>
                </a:solidFill>
              </a:rPr>
              <a:t>Please furnish:	</a:t>
            </a:r>
          </a:p>
          <a:p>
            <a:pPr lvl="1"/>
            <a:r>
              <a:rPr lang="en-US" i="1" dirty="0" smtClean="0">
                <a:solidFill>
                  <a:srgbClr val="FF0000"/>
                </a:solidFill>
              </a:rPr>
              <a:t>Presentation</a:t>
            </a:r>
          </a:p>
          <a:p>
            <a:pPr lvl="1"/>
            <a:r>
              <a:rPr lang="en-US" i="1" dirty="0" smtClean="0">
                <a:solidFill>
                  <a:srgbClr val="FF0000"/>
                </a:solidFill>
              </a:rPr>
              <a:t>Histories (medical, family, social)</a:t>
            </a:r>
          </a:p>
          <a:p>
            <a:pPr lvl="1"/>
            <a:r>
              <a:rPr lang="en-US" i="1" dirty="0" smtClean="0">
                <a:solidFill>
                  <a:srgbClr val="FF0000"/>
                </a:solidFill>
              </a:rPr>
              <a:t>Labs, physical</a:t>
            </a:r>
          </a:p>
          <a:p>
            <a:pPr lvl="1"/>
            <a:r>
              <a:rPr lang="en-US" i="1" dirty="0" smtClean="0">
                <a:solidFill>
                  <a:srgbClr val="FF0000"/>
                </a:solidFill>
              </a:rPr>
              <a:t>Diagnosis algorithm</a:t>
            </a:r>
          </a:p>
          <a:p>
            <a:pPr lvl="2"/>
            <a:r>
              <a:rPr lang="en-US" i="1" dirty="0" smtClean="0">
                <a:solidFill>
                  <a:srgbClr val="FF0000"/>
                </a:solidFill>
              </a:rPr>
              <a:t>Imaging features</a:t>
            </a:r>
          </a:p>
          <a:p>
            <a:pPr lvl="2"/>
            <a:r>
              <a:rPr lang="en-US" i="1" dirty="0" smtClean="0">
                <a:solidFill>
                  <a:srgbClr val="FF0000"/>
                </a:solidFill>
              </a:rPr>
              <a:t>Positive autoimmune serology</a:t>
            </a:r>
          </a:p>
          <a:p>
            <a:endParaRPr lang="en-US" dirty="0"/>
          </a:p>
        </p:txBody>
      </p:sp>
      <p:sp>
        <p:nvSpPr>
          <p:cNvPr id="4" name="Slide Number Placeholder 3"/>
          <p:cNvSpPr>
            <a:spLocks noGrp="1"/>
          </p:cNvSpPr>
          <p:nvPr>
            <p:ph type="sldNum" sz="quarter" idx="10"/>
          </p:nvPr>
        </p:nvSpPr>
        <p:spPr/>
        <p:txBody>
          <a:bodyPr/>
          <a:lstStyle/>
          <a:p>
            <a:fld id="{047CFE6E-57BE-8C4C-B4F1-0358A454B37C}" type="slidenum">
              <a:rPr lang="en-US" smtClean="0"/>
              <a:pPr/>
              <a:t>30</a:t>
            </a:fld>
            <a:endParaRPr lang="en-US" dirty="0"/>
          </a:p>
        </p:txBody>
      </p:sp>
      <p:sp>
        <p:nvSpPr>
          <p:cNvPr id="5" name="Footer Placeholder 4"/>
          <p:cNvSpPr>
            <a:spLocks noGrp="1"/>
          </p:cNvSpPr>
          <p:nvPr>
            <p:ph type="ftr" sz="quarter" idx="11"/>
          </p:nvPr>
        </p:nvSpPr>
        <p:spPr/>
        <p:txBody>
          <a:bodyPr/>
          <a:lstStyle/>
          <a:p>
            <a:r>
              <a:rPr lang="en-US" smtClean="0"/>
              <a:t>G:\Projects 2016\9607 PILOT Regional Symposia\06 CONTENT\Slides, Live Activity\PBLs\12 PILOT 2016 RS 6 PBLs jv 8.2.16.pptx</a:t>
            </a:r>
            <a:endParaRPr lang="en-US"/>
          </a:p>
        </p:txBody>
      </p:sp>
    </p:spTree>
    <p:extLst>
      <p:ext uri="{BB962C8B-B14F-4D97-AF65-F5344CB8AC3E}">
        <p14:creationId xmlns:p14="http://schemas.microsoft.com/office/powerpoint/2010/main" val="24920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wrap="square" numCol="1" anchor="t" anchorCtr="0" compatLnSpc="1">
            <a:prstTxWarp prst="textNoShape">
              <a:avLst/>
            </a:prstTxWarp>
          </a:bodyPr>
          <a:lstStyle/>
          <a:p>
            <a:pPr eaLnBrk="1" hangingPunct="1">
              <a:spcBef>
                <a:spcPct val="0"/>
              </a:spcBef>
            </a:pPr>
            <a:endParaRPr lang="en-US" altLang="en-US" dirty="0">
              <a:ea typeface="MS PGothic" charset="-128"/>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57066" indent="-291179" eaLnBrk="0" hangingPunct="0">
              <a:spcBef>
                <a:spcPct val="30000"/>
              </a:spcBef>
              <a:defRPr sz="1200">
                <a:solidFill>
                  <a:schemeClr val="tx1"/>
                </a:solidFill>
                <a:latin typeface="Calibri" charset="0"/>
                <a:ea typeface="MS PGothic" charset="-128"/>
              </a:defRPr>
            </a:lvl2pPr>
            <a:lvl3pPr marL="1164717" indent="-232943" eaLnBrk="0" hangingPunct="0">
              <a:spcBef>
                <a:spcPct val="30000"/>
              </a:spcBef>
              <a:defRPr sz="1200">
                <a:solidFill>
                  <a:schemeClr val="tx1"/>
                </a:solidFill>
                <a:latin typeface="Calibri" charset="0"/>
                <a:ea typeface="MS PGothic" charset="-128"/>
              </a:defRPr>
            </a:lvl3pPr>
            <a:lvl4pPr marL="1630604" indent="-232943" eaLnBrk="0" hangingPunct="0">
              <a:spcBef>
                <a:spcPct val="30000"/>
              </a:spcBef>
              <a:defRPr sz="1200">
                <a:solidFill>
                  <a:schemeClr val="tx1"/>
                </a:solidFill>
                <a:latin typeface="Calibri" charset="0"/>
                <a:ea typeface="MS PGothic" charset="-128"/>
              </a:defRPr>
            </a:lvl4pPr>
            <a:lvl5pPr marL="2096491" indent="-232943" eaLnBrk="0" hangingPunct="0">
              <a:spcBef>
                <a:spcPct val="30000"/>
              </a:spcBef>
              <a:defRPr sz="1200">
                <a:solidFill>
                  <a:schemeClr val="tx1"/>
                </a:solidFill>
                <a:latin typeface="Calibri" charset="0"/>
                <a:ea typeface="MS PGothic" charset="-128"/>
              </a:defRPr>
            </a:lvl5pPr>
            <a:lvl6pPr marL="2562377" indent="-232943" defTabSz="465887" eaLnBrk="0" fontAlgn="base" hangingPunct="0">
              <a:spcBef>
                <a:spcPct val="30000"/>
              </a:spcBef>
              <a:spcAft>
                <a:spcPct val="0"/>
              </a:spcAft>
              <a:defRPr sz="1200">
                <a:solidFill>
                  <a:schemeClr val="tx1"/>
                </a:solidFill>
                <a:latin typeface="Calibri" charset="0"/>
                <a:ea typeface="MS PGothic" charset="-128"/>
              </a:defRPr>
            </a:lvl6pPr>
            <a:lvl7pPr marL="3028264" indent="-232943" defTabSz="465887" eaLnBrk="0" fontAlgn="base" hangingPunct="0">
              <a:spcBef>
                <a:spcPct val="30000"/>
              </a:spcBef>
              <a:spcAft>
                <a:spcPct val="0"/>
              </a:spcAft>
              <a:defRPr sz="1200">
                <a:solidFill>
                  <a:schemeClr val="tx1"/>
                </a:solidFill>
                <a:latin typeface="Calibri" charset="0"/>
                <a:ea typeface="MS PGothic" charset="-128"/>
              </a:defRPr>
            </a:lvl7pPr>
            <a:lvl8pPr marL="3494151" indent="-232943" defTabSz="465887" eaLnBrk="0" fontAlgn="base" hangingPunct="0">
              <a:spcBef>
                <a:spcPct val="30000"/>
              </a:spcBef>
              <a:spcAft>
                <a:spcPct val="0"/>
              </a:spcAft>
              <a:defRPr sz="1200">
                <a:solidFill>
                  <a:schemeClr val="tx1"/>
                </a:solidFill>
                <a:latin typeface="Calibri" charset="0"/>
                <a:ea typeface="MS PGothic" charset="-128"/>
              </a:defRPr>
            </a:lvl8pPr>
            <a:lvl9pPr marL="3960038" indent="-232943" defTabSz="465887"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559A0F3D-D8A2-EC48-B008-6A08862FB64A}" type="slidenum">
              <a:rPr lang="en-US" altLang="en-US">
                <a:latin typeface="Arial" charset="0"/>
              </a:rPr>
              <a:pPr eaLnBrk="1" hangingPunct="1">
                <a:spcBef>
                  <a:spcPct val="0"/>
                </a:spcBef>
              </a:pPr>
              <a:t>32</a:t>
            </a:fld>
            <a:endParaRPr lang="en-US" altLang="en-US">
              <a:latin typeface="Arial" charset="0"/>
            </a:endParaRPr>
          </a:p>
        </p:txBody>
      </p:sp>
    </p:spTree>
    <p:extLst>
      <p:ext uri="{BB962C8B-B14F-4D97-AF65-F5344CB8AC3E}">
        <p14:creationId xmlns:p14="http://schemas.microsoft.com/office/powerpoint/2010/main" val="2574658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57066" indent="-291179" eaLnBrk="0" hangingPunct="0">
              <a:spcBef>
                <a:spcPct val="30000"/>
              </a:spcBef>
              <a:defRPr sz="1200">
                <a:solidFill>
                  <a:schemeClr val="tx1"/>
                </a:solidFill>
                <a:latin typeface="Calibri" charset="0"/>
                <a:ea typeface="MS PGothic" charset="-128"/>
              </a:defRPr>
            </a:lvl2pPr>
            <a:lvl3pPr marL="1164717" indent="-232943" eaLnBrk="0" hangingPunct="0">
              <a:spcBef>
                <a:spcPct val="30000"/>
              </a:spcBef>
              <a:defRPr sz="1200">
                <a:solidFill>
                  <a:schemeClr val="tx1"/>
                </a:solidFill>
                <a:latin typeface="Calibri" charset="0"/>
                <a:ea typeface="MS PGothic" charset="-128"/>
              </a:defRPr>
            </a:lvl3pPr>
            <a:lvl4pPr marL="1630604" indent="-232943" eaLnBrk="0" hangingPunct="0">
              <a:spcBef>
                <a:spcPct val="30000"/>
              </a:spcBef>
              <a:defRPr sz="1200">
                <a:solidFill>
                  <a:schemeClr val="tx1"/>
                </a:solidFill>
                <a:latin typeface="Calibri" charset="0"/>
                <a:ea typeface="MS PGothic" charset="-128"/>
              </a:defRPr>
            </a:lvl4pPr>
            <a:lvl5pPr marL="2096491" indent="-232943" eaLnBrk="0" hangingPunct="0">
              <a:spcBef>
                <a:spcPct val="30000"/>
              </a:spcBef>
              <a:defRPr sz="1200">
                <a:solidFill>
                  <a:schemeClr val="tx1"/>
                </a:solidFill>
                <a:latin typeface="Calibri" charset="0"/>
                <a:ea typeface="MS PGothic" charset="-128"/>
              </a:defRPr>
            </a:lvl5pPr>
            <a:lvl6pPr marL="2562377" indent="-232943" defTabSz="465887" eaLnBrk="0" fontAlgn="base" hangingPunct="0">
              <a:spcBef>
                <a:spcPct val="30000"/>
              </a:spcBef>
              <a:spcAft>
                <a:spcPct val="0"/>
              </a:spcAft>
              <a:defRPr sz="1200">
                <a:solidFill>
                  <a:schemeClr val="tx1"/>
                </a:solidFill>
                <a:latin typeface="Calibri" charset="0"/>
                <a:ea typeface="MS PGothic" charset="-128"/>
              </a:defRPr>
            </a:lvl6pPr>
            <a:lvl7pPr marL="3028264" indent="-232943" defTabSz="465887" eaLnBrk="0" fontAlgn="base" hangingPunct="0">
              <a:spcBef>
                <a:spcPct val="30000"/>
              </a:spcBef>
              <a:spcAft>
                <a:spcPct val="0"/>
              </a:spcAft>
              <a:defRPr sz="1200">
                <a:solidFill>
                  <a:schemeClr val="tx1"/>
                </a:solidFill>
                <a:latin typeface="Calibri" charset="0"/>
                <a:ea typeface="MS PGothic" charset="-128"/>
              </a:defRPr>
            </a:lvl7pPr>
            <a:lvl8pPr marL="3494151" indent="-232943" defTabSz="465887" eaLnBrk="0" fontAlgn="base" hangingPunct="0">
              <a:spcBef>
                <a:spcPct val="30000"/>
              </a:spcBef>
              <a:spcAft>
                <a:spcPct val="0"/>
              </a:spcAft>
              <a:defRPr sz="1200">
                <a:solidFill>
                  <a:schemeClr val="tx1"/>
                </a:solidFill>
                <a:latin typeface="Calibri" charset="0"/>
                <a:ea typeface="MS PGothic" charset="-128"/>
              </a:defRPr>
            </a:lvl8pPr>
            <a:lvl9pPr marL="3960038" indent="-232943" defTabSz="465887"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CBAA0480-389C-4548-85F2-22A469A279F9}" type="slidenum">
              <a:rPr lang="en-US" altLang="en-US">
                <a:solidFill>
                  <a:srgbClr val="000000"/>
                </a:solidFill>
              </a:rPr>
              <a:pPr eaLnBrk="1" hangingPunct="1">
                <a:spcBef>
                  <a:spcPct val="0"/>
                </a:spcBef>
              </a:pPr>
              <a:t>33</a:t>
            </a:fld>
            <a:endParaRPr lang="en-US" altLang="en-US">
              <a:solidFill>
                <a:srgbClr val="000000"/>
              </a:solidFill>
            </a:endParaRPr>
          </a:p>
        </p:txBody>
      </p:sp>
      <p:sp>
        <p:nvSpPr>
          <p:cNvPr id="66563" name="Rectangle 2"/>
          <p:cNvSpPr>
            <a:spLocks noGrp="1" noRot="1" noChangeAspect="1" noChangeArrowheads="1" noTextEdit="1"/>
          </p:cNvSpPr>
          <p:nvPr>
            <p:ph type="sldImg"/>
          </p:nvPr>
        </p:nvSpPr>
        <p:spPr bwMode="auto">
          <a:xfrm>
            <a:off x="1182688" y="696913"/>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ea typeface="MS PGothic" charset="-128"/>
              </a:rPr>
              <a:t>Scleroderma: Raynaud's phenomenon, blanching of hands</a:t>
            </a:r>
          </a:p>
          <a:p>
            <a:pPr eaLnBrk="1" hangingPunct="1">
              <a:spcBef>
                <a:spcPct val="0"/>
              </a:spcBef>
            </a:pPr>
            <a:r>
              <a:rPr lang="en-US" altLang="en-US" dirty="0">
                <a:ea typeface="MS PGothic" charset="-128"/>
              </a:rPr>
              <a:t>The marked pallor of the fourth and fifth digits on the left hand and of the fifth digit on the right hand is characteristic of Raynaud’s phenomenon. </a:t>
            </a:r>
            <a:r>
              <a:rPr lang="en-US" altLang="en-US" dirty="0" err="1">
                <a:ea typeface="MS PGothic" charset="-128"/>
              </a:rPr>
              <a:t>Vasospastic</a:t>
            </a:r>
            <a:r>
              <a:rPr lang="en-US" altLang="en-US" dirty="0">
                <a:ea typeface="MS PGothic" charset="-128"/>
              </a:rPr>
              <a:t> changes are common in systemic sclerosis but may also occur in rheumatoid arthritis, systemic lupus </a:t>
            </a:r>
            <a:r>
              <a:rPr lang="en-US" altLang="en-US" dirty="0" err="1">
                <a:ea typeface="MS PGothic" charset="-128"/>
              </a:rPr>
              <a:t>erythematosus</a:t>
            </a:r>
            <a:r>
              <a:rPr lang="en-US" altLang="en-US" dirty="0">
                <a:ea typeface="MS PGothic" charset="-128"/>
              </a:rPr>
              <a:t>, and idiopathic Raynaud’s disease. </a:t>
            </a:r>
          </a:p>
          <a:p>
            <a:pPr eaLnBrk="1" hangingPunct="1">
              <a:spcBef>
                <a:spcPct val="0"/>
              </a:spcBef>
            </a:pPr>
            <a:endParaRPr lang="en-US" altLang="en-US" dirty="0">
              <a:ea typeface="MS PGothic" charset="-128"/>
            </a:endParaRPr>
          </a:p>
          <a:p>
            <a:pPr eaLnBrk="1" hangingPunct="1">
              <a:spcBef>
                <a:spcPct val="0"/>
              </a:spcBef>
            </a:pPr>
            <a:r>
              <a:rPr lang="en-US" altLang="en-US" b="1" dirty="0">
                <a:ea typeface="MS PGothic" charset="-128"/>
              </a:rPr>
              <a:t>#9110010</a:t>
            </a:r>
          </a:p>
        </p:txBody>
      </p:sp>
    </p:spTree>
    <p:extLst>
      <p:ext uri="{BB962C8B-B14F-4D97-AF65-F5344CB8AC3E}">
        <p14:creationId xmlns:p14="http://schemas.microsoft.com/office/powerpoint/2010/main" val="390555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57066" indent="-291179" eaLnBrk="0" hangingPunct="0">
              <a:spcBef>
                <a:spcPct val="30000"/>
              </a:spcBef>
              <a:defRPr sz="1200">
                <a:solidFill>
                  <a:schemeClr val="tx1"/>
                </a:solidFill>
                <a:latin typeface="Calibri" charset="0"/>
                <a:ea typeface="MS PGothic" charset="-128"/>
              </a:defRPr>
            </a:lvl2pPr>
            <a:lvl3pPr marL="1164717" indent="-232943" eaLnBrk="0" hangingPunct="0">
              <a:spcBef>
                <a:spcPct val="30000"/>
              </a:spcBef>
              <a:defRPr sz="1200">
                <a:solidFill>
                  <a:schemeClr val="tx1"/>
                </a:solidFill>
                <a:latin typeface="Calibri" charset="0"/>
                <a:ea typeface="MS PGothic" charset="-128"/>
              </a:defRPr>
            </a:lvl3pPr>
            <a:lvl4pPr marL="1630604" indent="-232943" eaLnBrk="0" hangingPunct="0">
              <a:spcBef>
                <a:spcPct val="30000"/>
              </a:spcBef>
              <a:defRPr sz="1200">
                <a:solidFill>
                  <a:schemeClr val="tx1"/>
                </a:solidFill>
                <a:latin typeface="Calibri" charset="0"/>
                <a:ea typeface="MS PGothic" charset="-128"/>
              </a:defRPr>
            </a:lvl4pPr>
            <a:lvl5pPr marL="2096491" indent="-232943" eaLnBrk="0" hangingPunct="0">
              <a:spcBef>
                <a:spcPct val="30000"/>
              </a:spcBef>
              <a:defRPr sz="1200">
                <a:solidFill>
                  <a:schemeClr val="tx1"/>
                </a:solidFill>
                <a:latin typeface="Calibri" charset="0"/>
                <a:ea typeface="MS PGothic" charset="-128"/>
              </a:defRPr>
            </a:lvl5pPr>
            <a:lvl6pPr marL="2562377" indent="-232943" defTabSz="465887" eaLnBrk="0" fontAlgn="base" hangingPunct="0">
              <a:spcBef>
                <a:spcPct val="30000"/>
              </a:spcBef>
              <a:spcAft>
                <a:spcPct val="0"/>
              </a:spcAft>
              <a:defRPr sz="1200">
                <a:solidFill>
                  <a:schemeClr val="tx1"/>
                </a:solidFill>
                <a:latin typeface="Calibri" charset="0"/>
                <a:ea typeface="MS PGothic" charset="-128"/>
              </a:defRPr>
            </a:lvl6pPr>
            <a:lvl7pPr marL="3028264" indent="-232943" defTabSz="465887" eaLnBrk="0" fontAlgn="base" hangingPunct="0">
              <a:spcBef>
                <a:spcPct val="30000"/>
              </a:spcBef>
              <a:spcAft>
                <a:spcPct val="0"/>
              </a:spcAft>
              <a:defRPr sz="1200">
                <a:solidFill>
                  <a:schemeClr val="tx1"/>
                </a:solidFill>
                <a:latin typeface="Calibri" charset="0"/>
                <a:ea typeface="MS PGothic" charset="-128"/>
              </a:defRPr>
            </a:lvl7pPr>
            <a:lvl8pPr marL="3494151" indent="-232943" defTabSz="465887" eaLnBrk="0" fontAlgn="base" hangingPunct="0">
              <a:spcBef>
                <a:spcPct val="30000"/>
              </a:spcBef>
              <a:spcAft>
                <a:spcPct val="0"/>
              </a:spcAft>
              <a:defRPr sz="1200">
                <a:solidFill>
                  <a:schemeClr val="tx1"/>
                </a:solidFill>
                <a:latin typeface="Calibri" charset="0"/>
                <a:ea typeface="MS PGothic" charset="-128"/>
              </a:defRPr>
            </a:lvl8pPr>
            <a:lvl9pPr marL="3960038" indent="-232943" defTabSz="465887"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822E9592-EAB7-2549-8F33-BE93A2BBFF5C}" type="slidenum">
              <a:rPr lang="en-US" altLang="en-US">
                <a:solidFill>
                  <a:srgbClr val="000000"/>
                </a:solidFill>
              </a:rPr>
              <a:pPr eaLnBrk="1" hangingPunct="1">
                <a:spcBef>
                  <a:spcPct val="0"/>
                </a:spcBef>
              </a:pPr>
              <a:t>34</a:t>
            </a:fld>
            <a:endParaRPr lang="en-US" altLang="en-US">
              <a:solidFill>
                <a:srgbClr val="000000"/>
              </a:solidFill>
            </a:endParaRPr>
          </a:p>
        </p:txBody>
      </p:sp>
      <p:sp>
        <p:nvSpPr>
          <p:cNvPr id="67587" name="Rectangle 2"/>
          <p:cNvSpPr>
            <a:spLocks noGrp="1" noRot="1" noChangeAspect="1" noChangeArrowheads="1" noTextEdit="1"/>
          </p:cNvSpPr>
          <p:nvPr>
            <p:ph type="sldImg"/>
          </p:nvPr>
        </p:nvSpPr>
        <p:spPr bwMode="auto">
          <a:xfrm>
            <a:off x="1182688" y="696913"/>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MS PGothic" charset="-128"/>
              </a:rPr>
              <a:t>Scleroderma: edematous changes, hands</a:t>
            </a:r>
          </a:p>
          <a:p>
            <a:pPr eaLnBrk="1" hangingPunct="1">
              <a:spcBef>
                <a:spcPct val="0"/>
              </a:spcBef>
            </a:pPr>
            <a:r>
              <a:rPr lang="en-US" altLang="en-US">
                <a:ea typeface="MS PGothic" charset="-128"/>
              </a:rPr>
              <a:t>Swelling of the distal limbs may develop early in the course of systemic sclerosis. Puffy hands are shown here. </a:t>
            </a:r>
          </a:p>
          <a:p>
            <a:pPr eaLnBrk="1" hangingPunct="1">
              <a:spcBef>
                <a:spcPct val="0"/>
              </a:spcBef>
            </a:pPr>
            <a:endParaRPr lang="en-US" altLang="en-US">
              <a:ea typeface="MS PGothic" charset="-128"/>
            </a:endParaRPr>
          </a:p>
          <a:p>
            <a:pPr eaLnBrk="1" hangingPunct="1">
              <a:spcBef>
                <a:spcPct val="0"/>
              </a:spcBef>
            </a:pPr>
            <a:r>
              <a:rPr lang="en-US" altLang="en-US" b="1">
                <a:ea typeface="MS PGothic" charset="-128"/>
              </a:rPr>
              <a:t>#9110030</a:t>
            </a:r>
          </a:p>
        </p:txBody>
      </p:sp>
    </p:spTree>
    <p:extLst>
      <p:ext uri="{BB962C8B-B14F-4D97-AF65-F5344CB8AC3E}">
        <p14:creationId xmlns:p14="http://schemas.microsoft.com/office/powerpoint/2010/main" val="3928304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57066" indent="-291179" eaLnBrk="0" hangingPunct="0">
              <a:spcBef>
                <a:spcPct val="30000"/>
              </a:spcBef>
              <a:defRPr sz="1200">
                <a:solidFill>
                  <a:schemeClr val="tx1"/>
                </a:solidFill>
                <a:latin typeface="Calibri" charset="0"/>
                <a:ea typeface="MS PGothic" charset="-128"/>
              </a:defRPr>
            </a:lvl2pPr>
            <a:lvl3pPr marL="1164717" indent="-232943" eaLnBrk="0" hangingPunct="0">
              <a:spcBef>
                <a:spcPct val="30000"/>
              </a:spcBef>
              <a:defRPr sz="1200">
                <a:solidFill>
                  <a:schemeClr val="tx1"/>
                </a:solidFill>
                <a:latin typeface="Calibri" charset="0"/>
                <a:ea typeface="MS PGothic" charset="-128"/>
              </a:defRPr>
            </a:lvl3pPr>
            <a:lvl4pPr marL="1630604" indent="-232943" eaLnBrk="0" hangingPunct="0">
              <a:spcBef>
                <a:spcPct val="30000"/>
              </a:spcBef>
              <a:defRPr sz="1200">
                <a:solidFill>
                  <a:schemeClr val="tx1"/>
                </a:solidFill>
                <a:latin typeface="Calibri" charset="0"/>
                <a:ea typeface="MS PGothic" charset="-128"/>
              </a:defRPr>
            </a:lvl4pPr>
            <a:lvl5pPr marL="2096491" indent="-232943" eaLnBrk="0" hangingPunct="0">
              <a:spcBef>
                <a:spcPct val="30000"/>
              </a:spcBef>
              <a:defRPr sz="1200">
                <a:solidFill>
                  <a:schemeClr val="tx1"/>
                </a:solidFill>
                <a:latin typeface="Calibri" charset="0"/>
                <a:ea typeface="MS PGothic" charset="-128"/>
              </a:defRPr>
            </a:lvl5pPr>
            <a:lvl6pPr marL="2562377" indent="-232943" defTabSz="465887" eaLnBrk="0" fontAlgn="base" hangingPunct="0">
              <a:spcBef>
                <a:spcPct val="30000"/>
              </a:spcBef>
              <a:spcAft>
                <a:spcPct val="0"/>
              </a:spcAft>
              <a:defRPr sz="1200">
                <a:solidFill>
                  <a:schemeClr val="tx1"/>
                </a:solidFill>
                <a:latin typeface="Calibri" charset="0"/>
                <a:ea typeface="MS PGothic" charset="-128"/>
              </a:defRPr>
            </a:lvl6pPr>
            <a:lvl7pPr marL="3028264" indent="-232943" defTabSz="465887" eaLnBrk="0" fontAlgn="base" hangingPunct="0">
              <a:spcBef>
                <a:spcPct val="30000"/>
              </a:spcBef>
              <a:spcAft>
                <a:spcPct val="0"/>
              </a:spcAft>
              <a:defRPr sz="1200">
                <a:solidFill>
                  <a:schemeClr val="tx1"/>
                </a:solidFill>
                <a:latin typeface="Calibri" charset="0"/>
                <a:ea typeface="MS PGothic" charset="-128"/>
              </a:defRPr>
            </a:lvl7pPr>
            <a:lvl8pPr marL="3494151" indent="-232943" defTabSz="465887" eaLnBrk="0" fontAlgn="base" hangingPunct="0">
              <a:spcBef>
                <a:spcPct val="30000"/>
              </a:spcBef>
              <a:spcAft>
                <a:spcPct val="0"/>
              </a:spcAft>
              <a:defRPr sz="1200">
                <a:solidFill>
                  <a:schemeClr val="tx1"/>
                </a:solidFill>
                <a:latin typeface="Calibri" charset="0"/>
                <a:ea typeface="MS PGothic" charset="-128"/>
              </a:defRPr>
            </a:lvl8pPr>
            <a:lvl9pPr marL="3960038" indent="-232943" defTabSz="465887"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C27C53D9-43D9-1C43-9F6D-ECBD84D659A3}" type="slidenum">
              <a:rPr lang="en-US" altLang="en-US">
                <a:solidFill>
                  <a:srgbClr val="000000"/>
                </a:solidFill>
              </a:rPr>
              <a:pPr eaLnBrk="1" hangingPunct="1">
                <a:spcBef>
                  <a:spcPct val="0"/>
                </a:spcBef>
              </a:pPr>
              <a:t>35</a:t>
            </a:fld>
            <a:endParaRPr lang="en-US" altLang="en-US">
              <a:solidFill>
                <a:srgbClr val="000000"/>
              </a:solidFill>
            </a:endParaRPr>
          </a:p>
        </p:txBody>
      </p:sp>
      <p:sp>
        <p:nvSpPr>
          <p:cNvPr id="68611" name="Rectangle 2"/>
          <p:cNvSpPr>
            <a:spLocks noGrp="1" noRot="1" noChangeAspect="1" noChangeArrowheads="1" noTextEdit="1"/>
          </p:cNvSpPr>
          <p:nvPr>
            <p:ph type="sldImg"/>
          </p:nvPr>
        </p:nvSpPr>
        <p:spPr bwMode="auto">
          <a:xfrm>
            <a:off x="1182688" y="696913"/>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MS PGothic" charset="-128"/>
              </a:rPr>
              <a:t>Scleroderma: acrosclerosis</a:t>
            </a:r>
          </a:p>
          <a:p>
            <a:pPr eaLnBrk="1" hangingPunct="1">
              <a:spcBef>
                <a:spcPct val="0"/>
              </a:spcBef>
            </a:pPr>
            <a:r>
              <a:rPr lang="en-US" altLang="en-US">
                <a:ea typeface="MS PGothic" charset="-128"/>
              </a:rPr>
              <a:t>Flexion contractures of the fingers are secondary to a tightened indurated skin. This type of change in the fingers is called acrosclerosis (sclerodactyly) and is characteristic of systemic sclerosis. However, skin changes proximal to the metacarpophalangeal joints are more specific for systemic sclerosis than changes only in the fingers. Areas of increased and decreased pigmentation are also visible. </a:t>
            </a:r>
          </a:p>
          <a:p>
            <a:pPr eaLnBrk="1" hangingPunct="1">
              <a:spcBef>
                <a:spcPct val="0"/>
              </a:spcBef>
            </a:pPr>
            <a:endParaRPr lang="en-US" altLang="en-US">
              <a:ea typeface="MS PGothic" charset="-128"/>
            </a:endParaRPr>
          </a:p>
          <a:p>
            <a:pPr eaLnBrk="1" hangingPunct="1">
              <a:spcBef>
                <a:spcPct val="0"/>
              </a:spcBef>
            </a:pPr>
            <a:r>
              <a:rPr lang="en-US" altLang="en-US" b="1">
                <a:ea typeface="MS PGothic" charset="-128"/>
              </a:rPr>
              <a:t>#9110060</a:t>
            </a:r>
            <a:endParaRPr lang="en-US" altLang="en-US">
              <a:ea typeface="MS PGothic" charset="-128"/>
            </a:endParaRPr>
          </a:p>
          <a:p>
            <a:pPr eaLnBrk="1" hangingPunct="1">
              <a:spcBef>
                <a:spcPct val="0"/>
              </a:spcBef>
            </a:pPr>
            <a:endParaRPr lang="en-US" altLang="en-US">
              <a:ea typeface="MS PGothic" charset="-128"/>
            </a:endParaRPr>
          </a:p>
        </p:txBody>
      </p:sp>
    </p:spTree>
    <p:extLst>
      <p:ext uri="{BB962C8B-B14F-4D97-AF65-F5344CB8AC3E}">
        <p14:creationId xmlns:p14="http://schemas.microsoft.com/office/powerpoint/2010/main" val="197149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57066" indent="-291179" eaLnBrk="0" hangingPunct="0">
              <a:spcBef>
                <a:spcPct val="30000"/>
              </a:spcBef>
              <a:defRPr sz="1200">
                <a:solidFill>
                  <a:schemeClr val="tx1"/>
                </a:solidFill>
                <a:latin typeface="Calibri" charset="0"/>
                <a:ea typeface="MS PGothic" charset="-128"/>
              </a:defRPr>
            </a:lvl2pPr>
            <a:lvl3pPr marL="1164717" indent="-232943" eaLnBrk="0" hangingPunct="0">
              <a:spcBef>
                <a:spcPct val="30000"/>
              </a:spcBef>
              <a:defRPr sz="1200">
                <a:solidFill>
                  <a:schemeClr val="tx1"/>
                </a:solidFill>
                <a:latin typeface="Calibri" charset="0"/>
                <a:ea typeface="MS PGothic" charset="-128"/>
              </a:defRPr>
            </a:lvl3pPr>
            <a:lvl4pPr marL="1630604" indent="-232943" eaLnBrk="0" hangingPunct="0">
              <a:spcBef>
                <a:spcPct val="30000"/>
              </a:spcBef>
              <a:defRPr sz="1200">
                <a:solidFill>
                  <a:schemeClr val="tx1"/>
                </a:solidFill>
                <a:latin typeface="Calibri" charset="0"/>
                <a:ea typeface="MS PGothic" charset="-128"/>
              </a:defRPr>
            </a:lvl4pPr>
            <a:lvl5pPr marL="2096491" indent="-232943" eaLnBrk="0" hangingPunct="0">
              <a:spcBef>
                <a:spcPct val="30000"/>
              </a:spcBef>
              <a:defRPr sz="1200">
                <a:solidFill>
                  <a:schemeClr val="tx1"/>
                </a:solidFill>
                <a:latin typeface="Calibri" charset="0"/>
                <a:ea typeface="MS PGothic" charset="-128"/>
              </a:defRPr>
            </a:lvl5pPr>
            <a:lvl6pPr marL="2562377" indent="-232943" defTabSz="465887" eaLnBrk="0" fontAlgn="base" hangingPunct="0">
              <a:spcBef>
                <a:spcPct val="30000"/>
              </a:spcBef>
              <a:spcAft>
                <a:spcPct val="0"/>
              </a:spcAft>
              <a:defRPr sz="1200">
                <a:solidFill>
                  <a:schemeClr val="tx1"/>
                </a:solidFill>
                <a:latin typeface="Calibri" charset="0"/>
                <a:ea typeface="MS PGothic" charset="-128"/>
              </a:defRPr>
            </a:lvl6pPr>
            <a:lvl7pPr marL="3028264" indent="-232943" defTabSz="465887" eaLnBrk="0" fontAlgn="base" hangingPunct="0">
              <a:spcBef>
                <a:spcPct val="30000"/>
              </a:spcBef>
              <a:spcAft>
                <a:spcPct val="0"/>
              </a:spcAft>
              <a:defRPr sz="1200">
                <a:solidFill>
                  <a:schemeClr val="tx1"/>
                </a:solidFill>
                <a:latin typeface="Calibri" charset="0"/>
                <a:ea typeface="MS PGothic" charset="-128"/>
              </a:defRPr>
            </a:lvl7pPr>
            <a:lvl8pPr marL="3494151" indent="-232943" defTabSz="465887" eaLnBrk="0" fontAlgn="base" hangingPunct="0">
              <a:spcBef>
                <a:spcPct val="30000"/>
              </a:spcBef>
              <a:spcAft>
                <a:spcPct val="0"/>
              </a:spcAft>
              <a:defRPr sz="1200">
                <a:solidFill>
                  <a:schemeClr val="tx1"/>
                </a:solidFill>
                <a:latin typeface="Calibri" charset="0"/>
                <a:ea typeface="MS PGothic" charset="-128"/>
              </a:defRPr>
            </a:lvl8pPr>
            <a:lvl9pPr marL="3960038" indent="-232943" defTabSz="465887"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174744BC-AD9B-F045-9CC1-A5C99B5D7A90}" type="slidenum">
              <a:rPr lang="en-US" altLang="en-US"/>
              <a:pPr eaLnBrk="1" hangingPunct="1">
                <a:spcBef>
                  <a:spcPct val="0"/>
                </a:spcBef>
              </a:pPr>
              <a:t>36</a:t>
            </a:fld>
            <a:endParaRPr lang="en-US" alt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MS PGothic" charset="-128"/>
              </a:rPr>
              <a:t>Dermatomyositis: rash, hands</a:t>
            </a:r>
          </a:p>
          <a:p>
            <a:pPr eaLnBrk="1" hangingPunct="1">
              <a:spcBef>
                <a:spcPct val="0"/>
              </a:spcBef>
            </a:pPr>
            <a:r>
              <a:rPr lang="en-US" altLang="en-US">
                <a:ea typeface="MS PGothic" charset="-128"/>
              </a:rPr>
              <a:t>Typical late cutaneous involvement is seen on the extensor aspect of the joints. The lesions are reddish-white, shiny, slightly scaly, and atrophic. </a:t>
            </a:r>
          </a:p>
          <a:p>
            <a:pPr eaLnBrk="1" hangingPunct="1">
              <a:spcBef>
                <a:spcPct val="0"/>
              </a:spcBef>
            </a:pPr>
            <a:endParaRPr lang="en-US" altLang="en-US">
              <a:ea typeface="MS PGothic" charset="-128"/>
            </a:endParaRPr>
          </a:p>
          <a:p>
            <a:pPr eaLnBrk="1" hangingPunct="1">
              <a:spcBef>
                <a:spcPct val="0"/>
              </a:spcBef>
            </a:pPr>
            <a:r>
              <a:rPr lang="en-US" altLang="en-US" b="1">
                <a:ea typeface="MS PGothic" charset="-128"/>
              </a:rPr>
              <a:t>#9109050</a:t>
            </a:r>
          </a:p>
        </p:txBody>
      </p:sp>
    </p:spTree>
    <p:extLst>
      <p:ext uri="{BB962C8B-B14F-4D97-AF65-F5344CB8AC3E}">
        <p14:creationId xmlns:p14="http://schemas.microsoft.com/office/powerpoint/2010/main" val="2896900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57066" indent="-291179" eaLnBrk="0" hangingPunct="0">
              <a:spcBef>
                <a:spcPct val="30000"/>
              </a:spcBef>
              <a:defRPr sz="1200">
                <a:solidFill>
                  <a:schemeClr val="tx1"/>
                </a:solidFill>
                <a:latin typeface="Calibri" charset="0"/>
                <a:ea typeface="MS PGothic" charset="-128"/>
              </a:defRPr>
            </a:lvl2pPr>
            <a:lvl3pPr marL="1164717" indent="-232943" eaLnBrk="0" hangingPunct="0">
              <a:spcBef>
                <a:spcPct val="30000"/>
              </a:spcBef>
              <a:defRPr sz="1200">
                <a:solidFill>
                  <a:schemeClr val="tx1"/>
                </a:solidFill>
                <a:latin typeface="Calibri" charset="0"/>
                <a:ea typeface="MS PGothic" charset="-128"/>
              </a:defRPr>
            </a:lvl3pPr>
            <a:lvl4pPr marL="1630604" indent="-232943" eaLnBrk="0" hangingPunct="0">
              <a:spcBef>
                <a:spcPct val="30000"/>
              </a:spcBef>
              <a:defRPr sz="1200">
                <a:solidFill>
                  <a:schemeClr val="tx1"/>
                </a:solidFill>
                <a:latin typeface="Calibri" charset="0"/>
                <a:ea typeface="MS PGothic" charset="-128"/>
              </a:defRPr>
            </a:lvl4pPr>
            <a:lvl5pPr marL="2096491" indent="-232943" eaLnBrk="0" hangingPunct="0">
              <a:spcBef>
                <a:spcPct val="30000"/>
              </a:spcBef>
              <a:defRPr sz="1200">
                <a:solidFill>
                  <a:schemeClr val="tx1"/>
                </a:solidFill>
                <a:latin typeface="Calibri" charset="0"/>
                <a:ea typeface="MS PGothic" charset="-128"/>
              </a:defRPr>
            </a:lvl5pPr>
            <a:lvl6pPr marL="2562377" indent="-232943" defTabSz="465887" eaLnBrk="0" fontAlgn="base" hangingPunct="0">
              <a:spcBef>
                <a:spcPct val="30000"/>
              </a:spcBef>
              <a:spcAft>
                <a:spcPct val="0"/>
              </a:spcAft>
              <a:defRPr sz="1200">
                <a:solidFill>
                  <a:schemeClr val="tx1"/>
                </a:solidFill>
                <a:latin typeface="Calibri" charset="0"/>
                <a:ea typeface="MS PGothic" charset="-128"/>
              </a:defRPr>
            </a:lvl6pPr>
            <a:lvl7pPr marL="3028264" indent="-232943" defTabSz="465887" eaLnBrk="0" fontAlgn="base" hangingPunct="0">
              <a:spcBef>
                <a:spcPct val="30000"/>
              </a:spcBef>
              <a:spcAft>
                <a:spcPct val="0"/>
              </a:spcAft>
              <a:defRPr sz="1200">
                <a:solidFill>
                  <a:schemeClr val="tx1"/>
                </a:solidFill>
                <a:latin typeface="Calibri" charset="0"/>
                <a:ea typeface="MS PGothic" charset="-128"/>
              </a:defRPr>
            </a:lvl7pPr>
            <a:lvl8pPr marL="3494151" indent="-232943" defTabSz="465887" eaLnBrk="0" fontAlgn="base" hangingPunct="0">
              <a:spcBef>
                <a:spcPct val="30000"/>
              </a:spcBef>
              <a:spcAft>
                <a:spcPct val="0"/>
              </a:spcAft>
              <a:defRPr sz="1200">
                <a:solidFill>
                  <a:schemeClr val="tx1"/>
                </a:solidFill>
                <a:latin typeface="Calibri" charset="0"/>
                <a:ea typeface="MS PGothic" charset="-128"/>
              </a:defRPr>
            </a:lvl8pPr>
            <a:lvl9pPr marL="3960038" indent="-232943" defTabSz="465887"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E4BEEAA6-CB07-8B43-A78E-527888379773}" type="slidenum">
              <a:rPr lang="en-US" altLang="en-US"/>
              <a:pPr eaLnBrk="1" hangingPunct="1">
                <a:spcBef>
                  <a:spcPct val="0"/>
                </a:spcBef>
              </a:pPr>
              <a:t>37</a:t>
            </a:fld>
            <a:endParaRPr lang="en-US" altLang="en-US"/>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MS PGothic" charset="-128"/>
              </a:rPr>
              <a:t>Dermatomyositis: ”mechanic's hands"</a:t>
            </a:r>
          </a:p>
          <a:p>
            <a:pPr eaLnBrk="1" hangingPunct="1">
              <a:spcBef>
                <a:spcPct val="0"/>
              </a:spcBef>
            </a:pPr>
            <a:r>
              <a:rPr lang="en-US" altLang="en-US">
                <a:ea typeface="MS PGothic" charset="-128"/>
              </a:rPr>
              <a:t>Cracking of the finger pad skin, commonly involving the first, second, and third fingers, is demonstrated in this patient with dermatomyositis. </a:t>
            </a:r>
          </a:p>
          <a:p>
            <a:pPr eaLnBrk="1" hangingPunct="1">
              <a:spcBef>
                <a:spcPct val="0"/>
              </a:spcBef>
            </a:pPr>
            <a:endParaRPr lang="en-US" altLang="en-US">
              <a:ea typeface="MS PGothic" charset="-128"/>
            </a:endParaRPr>
          </a:p>
          <a:p>
            <a:pPr eaLnBrk="1" hangingPunct="1">
              <a:spcBef>
                <a:spcPct val="0"/>
              </a:spcBef>
            </a:pPr>
            <a:r>
              <a:rPr lang="en-US" altLang="en-US">
                <a:ea typeface="MS PGothic" charset="-128"/>
              </a:rPr>
              <a:t>Miller FW. Myositis-specific autoantibodies: touchstones for understanding the inflammatory myopathies. JAMA 1993;270:1846-1849. </a:t>
            </a:r>
          </a:p>
          <a:p>
            <a:pPr eaLnBrk="1" hangingPunct="1">
              <a:spcBef>
                <a:spcPct val="0"/>
              </a:spcBef>
            </a:pPr>
            <a:endParaRPr lang="en-US" altLang="en-US">
              <a:ea typeface="MS PGothic" charset="-128"/>
            </a:endParaRPr>
          </a:p>
          <a:p>
            <a:pPr eaLnBrk="1" hangingPunct="1">
              <a:spcBef>
                <a:spcPct val="0"/>
              </a:spcBef>
            </a:pPr>
            <a:r>
              <a:rPr lang="en-US" altLang="en-US" b="1">
                <a:ea typeface="MS PGothic" charset="-128"/>
              </a:rPr>
              <a:t>#9109060</a:t>
            </a:r>
          </a:p>
        </p:txBody>
      </p:sp>
    </p:spTree>
    <p:extLst>
      <p:ext uri="{BB962C8B-B14F-4D97-AF65-F5344CB8AC3E}">
        <p14:creationId xmlns:p14="http://schemas.microsoft.com/office/powerpoint/2010/main" val="3710761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A41BB0-4E10-404B-8263-108CC633C4B4}"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4554E-D778-4A50-8C3F-4DCFFC2BEFF3}" type="slidenum">
              <a:rPr lang="en-US" smtClean="0"/>
              <a:t>‹#›</a:t>
            </a:fld>
            <a:endParaRPr lang="en-US"/>
          </a:p>
        </p:txBody>
      </p:sp>
    </p:spTree>
    <p:extLst>
      <p:ext uri="{BB962C8B-B14F-4D97-AF65-F5344CB8AC3E}">
        <p14:creationId xmlns:p14="http://schemas.microsoft.com/office/powerpoint/2010/main" val="176561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A41BB0-4E10-404B-8263-108CC633C4B4}"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4554E-D778-4A50-8C3F-4DCFFC2BEFF3}" type="slidenum">
              <a:rPr lang="en-US" smtClean="0"/>
              <a:t>‹#›</a:t>
            </a:fld>
            <a:endParaRPr lang="en-US"/>
          </a:p>
        </p:txBody>
      </p:sp>
    </p:spTree>
    <p:extLst>
      <p:ext uri="{BB962C8B-B14F-4D97-AF65-F5344CB8AC3E}">
        <p14:creationId xmlns:p14="http://schemas.microsoft.com/office/powerpoint/2010/main" val="283502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A41BB0-4E10-404B-8263-108CC633C4B4}"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4554E-D778-4A50-8C3F-4DCFFC2BEFF3}" type="slidenum">
              <a:rPr lang="en-US" smtClean="0"/>
              <a:t>‹#›</a:t>
            </a:fld>
            <a:endParaRPr lang="en-US"/>
          </a:p>
        </p:txBody>
      </p:sp>
    </p:spTree>
    <p:extLst>
      <p:ext uri="{BB962C8B-B14F-4D97-AF65-F5344CB8AC3E}">
        <p14:creationId xmlns:p14="http://schemas.microsoft.com/office/powerpoint/2010/main" val="2621597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lvl1pPr algn="ctr">
              <a:defRPr/>
            </a:lvl1pPr>
          </a:lstStyle>
          <a:p>
            <a:pPr lvl="0"/>
            <a:r>
              <a:rPr lang="en-US" noProof="0"/>
              <a:t>Click to edit Master title style</a:t>
            </a:r>
          </a:p>
        </p:txBody>
      </p:sp>
      <p:sp>
        <p:nvSpPr>
          <p:cNvPr id="3" name="Rectangle 5"/>
          <p:cNvSpPr>
            <a:spLocks noGrp="1" noChangeArrowheads="1"/>
          </p:cNvSpPr>
          <p:nvPr>
            <p:ph type="ftr" sz="quarter" idx="10"/>
          </p:nvPr>
        </p:nvSpPr>
        <p:spPr/>
        <p:txBody>
          <a:bodyPr/>
          <a:lstStyle>
            <a:lvl1pPr>
              <a:defRPr sz="1000">
                <a:solidFill>
                  <a:srgbClr val="FFFFFF"/>
                </a:solidFill>
              </a:defRPr>
            </a:lvl1pPr>
          </a:lstStyle>
          <a:p>
            <a:pPr>
              <a:defRPr/>
            </a:pPr>
            <a:r>
              <a:rPr lang="en-US" dirty="0"/>
              <a:t>Copyright © 1972-2004 American College of Rheumatology Slide Collection. All rights reserved.</a:t>
            </a:r>
          </a:p>
        </p:txBody>
      </p:sp>
    </p:spTree>
    <p:extLst>
      <p:ext uri="{BB962C8B-B14F-4D97-AF65-F5344CB8AC3E}">
        <p14:creationId xmlns:p14="http://schemas.microsoft.com/office/powerpoint/2010/main" val="1806865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a:fld id="{4AFE801C-6DF0-2744-8456-A0753DFCC25B}" type="datetimeFigureOut">
              <a:rPr lang="en-US" smtClean="0">
                <a:solidFill>
                  <a:prstClr val="black">
                    <a:tint val="75000"/>
                  </a:prstClr>
                </a:solidFill>
              </a:rPr>
              <a:pPr defTabSz="457200"/>
              <a:t>2/10/2017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8CE6E6C0-4A69-DA4E-9D2B-B3CAF45FC25F}"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949158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156598"/>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156598"/>
              </a:buClr>
              <a:defRPr/>
            </a:lvl1pPr>
            <a:lvl2pPr>
              <a:buClr>
                <a:srgbClr val="156598"/>
              </a:buClr>
              <a:defRPr/>
            </a:lvl2pPr>
            <a:lvl3pPr>
              <a:buClr>
                <a:srgbClr val="156598"/>
              </a:buClr>
              <a:defRPr/>
            </a:lvl3pPr>
            <a:lvl4pPr>
              <a:buClr>
                <a:srgbClr val="156598"/>
              </a:buClr>
              <a:defRPr/>
            </a:lvl4pPr>
            <a:lvl5pPr>
              <a:buClr>
                <a:srgbClr val="156598"/>
              </a:buClr>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73835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1A41BB0-4E10-404B-8263-108CC633C4B4}"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4554E-D778-4A50-8C3F-4DCFFC2BEFF3}" type="slidenum">
              <a:rPr lang="en-US" smtClean="0"/>
              <a:t>‹#›</a:t>
            </a:fld>
            <a:endParaRPr lang="en-US"/>
          </a:p>
        </p:txBody>
      </p:sp>
    </p:spTree>
    <p:extLst>
      <p:ext uri="{BB962C8B-B14F-4D97-AF65-F5344CB8AC3E}">
        <p14:creationId xmlns:p14="http://schemas.microsoft.com/office/powerpoint/2010/main" val="2966995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A41BB0-4E10-404B-8263-108CC633C4B4}"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4554E-D778-4A50-8C3F-4DCFFC2BEFF3}" type="slidenum">
              <a:rPr lang="en-US" smtClean="0"/>
              <a:t>‹#›</a:t>
            </a:fld>
            <a:endParaRPr lang="en-US"/>
          </a:p>
        </p:txBody>
      </p:sp>
    </p:spTree>
    <p:extLst>
      <p:ext uri="{BB962C8B-B14F-4D97-AF65-F5344CB8AC3E}">
        <p14:creationId xmlns:p14="http://schemas.microsoft.com/office/powerpoint/2010/main" val="238501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A41BB0-4E10-404B-8263-108CC633C4B4}"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24554E-D778-4A50-8C3F-4DCFFC2BEFF3}" type="slidenum">
              <a:rPr lang="en-US" smtClean="0"/>
              <a:t>‹#›</a:t>
            </a:fld>
            <a:endParaRPr lang="en-US"/>
          </a:p>
        </p:txBody>
      </p:sp>
    </p:spTree>
    <p:extLst>
      <p:ext uri="{BB962C8B-B14F-4D97-AF65-F5344CB8AC3E}">
        <p14:creationId xmlns:p14="http://schemas.microsoft.com/office/powerpoint/2010/main" val="2522057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A41BB0-4E10-404B-8263-108CC633C4B4}"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24554E-D778-4A50-8C3F-4DCFFC2BEFF3}" type="slidenum">
              <a:rPr lang="en-US" smtClean="0"/>
              <a:t>‹#›</a:t>
            </a:fld>
            <a:endParaRPr lang="en-US"/>
          </a:p>
        </p:txBody>
      </p:sp>
    </p:spTree>
    <p:extLst>
      <p:ext uri="{BB962C8B-B14F-4D97-AF65-F5344CB8AC3E}">
        <p14:creationId xmlns:p14="http://schemas.microsoft.com/office/powerpoint/2010/main" val="3809081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A41BB0-4E10-404B-8263-108CC633C4B4}"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24554E-D778-4A50-8C3F-4DCFFC2BEFF3}" type="slidenum">
              <a:rPr lang="en-US" smtClean="0"/>
              <a:t>‹#›</a:t>
            </a:fld>
            <a:endParaRPr lang="en-US"/>
          </a:p>
        </p:txBody>
      </p:sp>
    </p:spTree>
    <p:extLst>
      <p:ext uri="{BB962C8B-B14F-4D97-AF65-F5344CB8AC3E}">
        <p14:creationId xmlns:p14="http://schemas.microsoft.com/office/powerpoint/2010/main" val="5073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A41BB0-4E10-404B-8263-108CC633C4B4}"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4554E-D778-4A50-8C3F-4DCFFC2BEFF3}" type="slidenum">
              <a:rPr lang="en-US" smtClean="0"/>
              <a:t>‹#›</a:t>
            </a:fld>
            <a:endParaRPr lang="en-US"/>
          </a:p>
        </p:txBody>
      </p:sp>
    </p:spTree>
    <p:extLst>
      <p:ext uri="{BB962C8B-B14F-4D97-AF65-F5344CB8AC3E}">
        <p14:creationId xmlns:p14="http://schemas.microsoft.com/office/powerpoint/2010/main" val="146871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A41BB0-4E10-404B-8263-108CC633C4B4}"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4554E-D778-4A50-8C3F-4DCFFC2BEFF3}" type="slidenum">
              <a:rPr lang="en-US" smtClean="0"/>
              <a:t>‹#›</a:t>
            </a:fld>
            <a:endParaRPr lang="en-US"/>
          </a:p>
        </p:txBody>
      </p:sp>
    </p:spTree>
    <p:extLst>
      <p:ext uri="{BB962C8B-B14F-4D97-AF65-F5344CB8AC3E}">
        <p14:creationId xmlns:p14="http://schemas.microsoft.com/office/powerpoint/2010/main" val="2592718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A41BB0-4E10-404B-8263-108CC633C4B4}" type="datetimeFigureOut">
              <a:rPr lang="en-US" smtClean="0"/>
              <a:t>2/10/2017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4554E-D778-4A50-8C3F-4DCFFC2BEFF3}" type="slidenum">
              <a:rPr lang="en-US" smtClean="0"/>
              <a:t>‹#›</a:t>
            </a:fld>
            <a:endParaRPr lang="en-US"/>
          </a:p>
        </p:txBody>
      </p:sp>
    </p:spTree>
    <p:extLst>
      <p:ext uri="{BB962C8B-B14F-4D97-AF65-F5344CB8AC3E}">
        <p14:creationId xmlns:p14="http://schemas.microsoft.com/office/powerpoint/2010/main" val="2429983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gif"/><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9.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19.gi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35.xml"/><Relationship Id="rId5" Type="http://schemas.openxmlformats.org/officeDocument/2006/relationships/image" Target="../media/image22.jpe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36.xml"/><Relationship Id="rId5" Type="http://schemas.openxmlformats.org/officeDocument/2006/relationships/image" Target="../media/image23.jpeg"/><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37.xml"/><Relationship Id="rId5" Type="http://schemas.openxmlformats.org/officeDocument/2006/relationships/image" Target="../media/image24.jpeg"/><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38.xml"/><Relationship Id="rId5" Type="http://schemas.openxmlformats.org/officeDocument/2006/relationships/image" Target="../media/image25.jpeg"/><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jp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3.gif"/><Relationship Id="rId2" Type="http://schemas.microsoft.com/office/2007/relationships/media" Target="../media/media1.wmv"/><Relationship Id="rId1" Type="http://schemas.openxmlformats.org/officeDocument/2006/relationships/tags" Target="../tags/tag44.xml"/><Relationship Id="rId6" Type="http://schemas.openxmlformats.org/officeDocument/2006/relationships/image" Target="../media/image28.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3.gi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3.gif"/><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3.gif"/><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4.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31.png"/><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34.pn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91607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8150" y="246063"/>
            <a:ext cx="8130663" cy="1143000"/>
          </a:xfrm>
        </p:spPr>
        <p:txBody>
          <a:bodyPr>
            <a:normAutofit/>
          </a:bodyPr>
          <a:lstStyle/>
          <a:p>
            <a:r>
              <a:rPr lang="en-US" sz="3200" dirty="0" smtClean="0"/>
              <a:t>How </a:t>
            </a:r>
            <a:r>
              <a:rPr lang="en-US" sz="3200" dirty="0"/>
              <a:t>w</a:t>
            </a:r>
            <a:r>
              <a:rPr lang="en-US" sz="3200" dirty="0" smtClean="0"/>
              <a:t>ould these types of dyspnea alter your differential?</a:t>
            </a:r>
            <a:endParaRPr lang="en-US" sz="3200" dirty="0"/>
          </a:p>
        </p:txBody>
      </p:sp>
      <p:sp>
        <p:nvSpPr>
          <p:cNvPr id="2" name="Content Placeholder 1"/>
          <p:cNvSpPr>
            <a:spLocks noGrp="1"/>
          </p:cNvSpPr>
          <p:nvPr>
            <p:ph idx="1"/>
          </p:nvPr>
        </p:nvSpPr>
        <p:spPr>
          <a:xfrm>
            <a:off x="455083" y="1608133"/>
            <a:ext cx="4526492" cy="2647399"/>
          </a:xfrm>
        </p:spPr>
        <p:txBody>
          <a:bodyPr>
            <a:normAutofit/>
          </a:bodyPr>
          <a:lstStyle/>
          <a:p>
            <a:pPr marL="0" lvl="1" indent="0">
              <a:buNone/>
            </a:pPr>
            <a:r>
              <a:rPr lang="en-US" sz="2800" dirty="0" err="1"/>
              <a:t>Exertional</a:t>
            </a:r>
            <a:r>
              <a:rPr lang="en-US" sz="2800" dirty="0"/>
              <a:t>	</a:t>
            </a:r>
            <a:r>
              <a:rPr lang="en-US" sz="2800" dirty="0" smtClean="0">
                <a:sym typeface="Wingdings" pitchFamily="2" charset="2"/>
              </a:rPr>
              <a:t>    </a:t>
            </a:r>
          </a:p>
          <a:p>
            <a:pPr marL="0" lvl="1" indent="0">
              <a:buNone/>
            </a:pPr>
            <a:r>
              <a:rPr lang="en-US" sz="2800" dirty="0" smtClean="0"/>
              <a:t>Positional  	</a:t>
            </a:r>
            <a:r>
              <a:rPr lang="en-US" sz="2800" dirty="0" smtClean="0">
                <a:sym typeface="Wingdings" pitchFamily="2" charset="2"/>
              </a:rPr>
              <a:t> </a:t>
            </a:r>
          </a:p>
          <a:p>
            <a:pPr marL="0" lvl="1" indent="0">
              <a:buNone/>
            </a:pPr>
            <a:r>
              <a:rPr lang="en-US" sz="2800" dirty="0" smtClean="0"/>
              <a:t>Episodic    	</a:t>
            </a:r>
            <a:r>
              <a:rPr lang="en-US" sz="2800" dirty="0" smtClean="0">
                <a:sym typeface="Wingdings" pitchFamily="2" charset="2"/>
              </a:rPr>
              <a:t> </a:t>
            </a:r>
          </a:p>
          <a:p>
            <a:pPr marL="0" lvl="1" indent="0">
              <a:buNone/>
            </a:pPr>
            <a:r>
              <a:rPr lang="en-US" sz="2800" dirty="0" smtClean="0"/>
              <a:t>Nocturnal </a:t>
            </a:r>
            <a:r>
              <a:rPr lang="en-US" sz="2800" dirty="0"/>
              <a:t>	</a:t>
            </a:r>
            <a:r>
              <a:rPr lang="en-US" sz="2800" dirty="0" smtClean="0">
                <a:sym typeface="Wingdings" pitchFamily="2" charset="2"/>
              </a:rPr>
              <a:t></a:t>
            </a:r>
            <a:endParaRPr lang="en-US" sz="2800" i="1" dirty="0"/>
          </a:p>
        </p:txBody>
      </p:sp>
      <p:sp>
        <p:nvSpPr>
          <p:cNvPr id="8" name="TextBox 7"/>
          <p:cNvSpPr txBox="1"/>
          <p:nvPr/>
        </p:nvSpPr>
        <p:spPr>
          <a:xfrm>
            <a:off x="2762250" y="1560535"/>
            <a:ext cx="3914775" cy="523220"/>
          </a:xfrm>
          <a:prstGeom prst="rect">
            <a:avLst/>
          </a:prstGeom>
          <a:noFill/>
        </p:spPr>
        <p:txBody>
          <a:bodyPr wrap="square" rtlCol="0">
            <a:spAutoFit/>
          </a:bodyPr>
          <a:lstStyle/>
          <a:p>
            <a:pPr marL="0" lvl="1"/>
            <a:r>
              <a:rPr lang="en-US" sz="2800" dirty="0"/>
              <a:t>Cardiac, COPD, ILD, </a:t>
            </a:r>
            <a:r>
              <a:rPr lang="en-US" sz="2800" dirty="0" smtClean="0"/>
              <a:t>PH</a:t>
            </a:r>
            <a:endParaRPr lang="en-US" dirty="0"/>
          </a:p>
        </p:txBody>
      </p:sp>
      <p:sp>
        <p:nvSpPr>
          <p:cNvPr id="10" name="TextBox 9"/>
          <p:cNvSpPr txBox="1"/>
          <p:nvPr/>
        </p:nvSpPr>
        <p:spPr>
          <a:xfrm>
            <a:off x="2762248" y="2020352"/>
            <a:ext cx="3371851" cy="800219"/>
          </a:xfrm>
          <a:prstGeom prst="rect">
            <a:avLst/>
          </a:prstGeom>
          <a:noFill/>
        </p:spPr>
        <p:txBody>
          <a:bodyPr wrap="square" rtlCol="0">
            <a:spAutoFit/>
          </a:bodyPr>
          <a:lstStyle/>
          <a:p>
            <a:r>
              <a:rPr lang="en-US" sz="2800" dirty="0">
                <a:sym typeface="Wingdings" pitchFamily="2" charset="2"/>
              </a:rPr>
              <a:t>O</a:t>
            </a:r>
            <a:r>
              <a:rPr lang="en-US" sz="2800" dirty="0"/>
              <a:t>rthopnea, </a:t>
            </a:r>
            <a:r>
              <a:rPr lang="en-US" sz="2800" dirty="0" err="1"/>
              <a:t>platypnea</a:t>
            </a:r>
            <a:endParaRPr lang="en-US" sz="2800" i="1" dirty="0">
              <a:solidFill>
                <a:srgbClr val="FF0000"/>
              </a:solidFill>
            </a:endParaRPr>
          </a:p>
          <a:p>
            <a:endParaRPr lang="en-US" dirty="0"/>
          </a:p>
        </p:txBody>
      </p:sp>
      <p:sp>
        <p:nvSpPr>
          <p:cNvPr id="12" name="TextBox 11"/>
          <p:cNvSpPr txBox="1"/>
          <p:nvPr/>
        </p:nvSpPr>
        <p:spPr>
          <a:xfrm>
            <a:off x="2752725" y="2480661"/>
            <a:ext cx="3286124" cy="523220"/>
          </a:xfrm>
          <a:prstGeom prst="rect">
            <a:avLst/>
          </a:prstGeom>
          <a:noFill/>
        </p:spPr>
        <p:txBody>
          <a:bodyPr wrap="square" rtlCol="0">
            <a:spAutoFit/>
          </a:bodyPr>
          <a:lstStyle/>
          <a:p>
            <a:r>
              <a:rPr lang="en-US" sz="2800" dirty="0"/>
              <a:t>Asthma</a:t>
            </a:r>
            <a:endParaRPr lang="en-US" dirty="0"/>
          </a:p>
        </p:txBody>
      </p:sp>
      <p:sp>
        <p:nvSpPr>
          <p:cNvPr id="13" name="TextBox 12"/>
          <p:cNvSpPr txBox="1"/>
          <p:nvPr/>
        </p:nvSpPr>
        <p:spPr>
          <a:xfrm>
            <a:off x="2733675" y="2921992"/>
            <a:ext cx="3281362" cy="800219"/>
          </a:xfrm>
          <a:prstGeom prst="rect">
            <a:avLst/>
          </a:prstGeom>
          <a:noFill/>
        </p:spPr>
        <p:txBody>
          <a:bodyPr wrap="square" rtlCol="0">
            <a:spAutoFit/>
          </a:bodyPr>
          <a:lstStyle/>
          <a:p>
            <a:pPr marL="0" lvl="1"/>
            <a:r>
              <a:rPr lang="en-US" sz="2800" dirty="0"/>
              <a:t>CHF, asthma</a:t>
            </a:r>
          </a:p>
          <a:p>
            <a:endParaRPr lang="en-US" dirty="0"/>
          </a:p>
        </p:txBody>
      </p:sp>
      <p:pic>
        <p:nvPicPr>
          <p:cNvPr id="14" name="Content Placeholder 3" descr="http://static.wixstatic.com/media/551a5b_d4eae31b48cdb9bc4340879e4aebf303.gif_2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2887" y="3967875"/>
            <a:ext cx="3924300" cy="2438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6742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5775" y="265113"/>
            <a:ext cx="8190225" cy="1143000"/>
          </a:xfrm>
        </p:spPr>
        <p:txBody>
          <a:bodyPr>
            <a:normAutofit/>
          </a:bodyPr>
          <a:lstStyle/>
          <a:p>
            <a:r>
              <a:rPr lang="en-US" sz="3200" dirty="0" smtClean="0"/>
              <a:t>How would these heart findings alter your differential?</a:t>
            </a:r>
            <a:endParaRPr lang="en-US" sz="3200" dirty="0"/>
          </a:p>
        </p:txBody>
      </p:sp>
      <p:sp>
        <p:nvSpPr>
          <p:cNvPr id="7" name="Content Placeholder 2"/>
          <p:cNvSpPr txBox="1">
            <a:spLocks/>
          </p:cNvSpPr>
          <p:nvPr/>
        </p:nvSpPr>
        <p:spPr>
          <a:xfrm>
            <a:off x="634413" y="1702556"/>
            <a:ext cx="8229600"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dirty="0" smtClean="0"/>
              <a:t>S3, S4, murmurs			</a:t>
            </a:r>
            <a:r>
              <a:rPr lang="en-US" dirty="0" smtClean="0">
                <a:sym typeface="Wingdings" pitchFamily="2" charset="2"/>
              </a:rPr>
              <a:t> </a:t>
            </a:r>
          </a:p>
          <a:p>
            <a:pPr marL="0" lvl="1" indent="0">
              <a:buNone/>
            </a:pPr>
            <a:r>
              <a:rPr lang="en-US" dirty="0" smtClean="0"/>
              <a:t>RV heave, loud P2, JVD 	</a:t>
            </a:r>
            <a:r>
              <a:rPr lang="en-US" dirty="0" smtClean="0">
                <a:sym typeface="Wingdings" pitchFamily="2" charset="2"/>
              </a:rPr>
              <a:t></a:t>
            </a:r>
            <a:endParaRPr lang="en-US" dirty="0" smtClean="0"/>
          </a:p>
          <a:p>
            <a:pPr marL="0" indent="0">
              <a:buFont typeface="Arial"/>
              <a:buNone/>
            </a:pPr>
            <a:endParaRPr lang="en-US" sz="2800" dirty="0" smtClean="0"/>
          </a:p>
          <a:p>
            <a:pPr marL="0" indent="0">
              <a:buFont typeface="Arial"/>
              <a:buNone/>
            </a:pPr>
            <a:endParaRPr lang="en-US" sz="2800" dirty="0" smtClean="0"/>
          </a:p>
          <a:p>
            <a:endParaRPr lang="en-US" sz="2800" dirty="0" smtClean="0"/>
          </a:p>
        </p:txBody>
      </p:sp>
      <p:sp>
        <p:nvSpPr>
          <p:cNvPr id="4" name="TextBox 3"/>
          <p:cNvSpPr txBox="1"/>
          <p:nvPr/>
        </p:nvSpPr>
        <p:spPr>
          <a:xfrm>
            <a:off x="4871613" y="1682365"/>
            <a:ext cx="2582412" cy="800219"/>
          </a:xfrm>
          <a:prstGeom prst="rect">
            <a:avLst/>
          </a:prstGeom>
          <a:noFill/>
        </p:spPr>
        <p:txBody>
          <a:bodyPr wrap="square" rtlCol="0">
            <a:spAutoFit/>
          </a:bodyPr>
          <a:lstStyle/>
          <a:p>
            <a:pPr marL="0" lvl="1"/>
            <a:r>
              <a:rPr lang="en-US" sz="2800" dirty="0"/>
              <a:t>Cardiac</a:t>
            </a:r>
          </a:p>
          <a:p>
            <a:endParaRPr lang="en-US" dirty="0"/>
          </a:p>
        </p:txBody>
      </p:sp>
      <p:sp>
        <p:nvSpPr>
          <p:cNvPr id="6" name="TextBox 5"/>
          <p:cNvSpPr txBox="1"/>
          <p:nvPr/>
        </p:nvSpPr>
        <p:spPr>
          <a:xfrm>
            <a:off x="4871613" y="2209109"/>
            <a:ext cx="1571625" cy="800219"/>
          </a:xfrm>
          <a:prstGeom prst="rect">
            <a:avLst/>
          </a:prstGeom>
          <a:noFill/>
        </p:spPr>
        <p:txBody>
          <a:bodyPr wrap="square" rtlCol="0">
            <a:spAutoFit/>
          </a:bodyPr>
          <a:lstStyle/>
          <a:p>
            <a:pPr marL="0" lvl="1"/>
            <a:r>
              <a:rPr lang="en-US" sz="2800" dirty="0">
                <a:sym typeface="Wingdings" pitchFamily="2" charset="2"/>
              </a:rPr>
              <a:t>Lung</a:t>
            </a:r>
            <a:endParaRPr lang="en-US" sz="2800" dirty="0"/>
          </a:p>
          <a:p>
            <a:endParaRPr lang="en-US" dirty="0"/>
          </a:p>
        </p:txBody>
      </p:sp>
    </p:spTree>
    <p:custDataLst>
      <p:tags r:id="rId1"/>
    </p:custDataLst>
    <p:extLst>
      <p:ext uri="{BB962C8B-B14F-4D97-AF65-F5344CB8AC3E}">
        <p14:creationId xmlns:p14="http://schemas.microsoft.com/office/powerpoint/2010/main" val="55497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03063" cy="1143000"/>
          </a:xfrm>
        </p:spPr>
        <p:txBody>
          <a:bodyPr>
            <a:normAutofit/>
          </a:bodyPr>
          <a:lstStyle/>
          <a:p>
            <a:r>
              <a:rPr lang="en-US" sz="3200" dirty="0" smtClean="0"/>
              <a:t>How would these physical findings alter your differential?</a:t>
            </a:r>
            <a:endParaRPr lang="en-US" sz="3200" dirty="0"/>
          </a:p>
        </p:txBody>
      </p:sp>
      <p:sp>
        <p:nvSpPr>
          <p:cNvPr id="7" name="Content Placeholder 2"/>
          <p:cNvSpPr txBox="1">
            <a:spLocks/>
          </p:cNvSpPr>
          <p:nvPr/>
        </p:nvSpPr>
        <p:spPr>
          <a:xfrm>
            <a:off x="430663" y="1643225"/>
            <a:ext cx="8229600"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US" dirty="0" smtClean="0"/>
              <a:t>Crackles					</a:t>
            </a:r>
            <a:r>
              <a:rPr lang="en-US" dirty="0" smtClean="0">
                <a:sym typeface="Wingdings" pitchFamily="2" charset="2"/>
              </a:rPr>
              <a:t> </a:t>
            </a:r>
          </a:p>
          <a:p>
            <a:pPr marL="0" lvl="1" indent="0">
              <a:buNone/>
            </a:pPr>
            <a:r>
              <a:rPr lang="en-US" dirty="0" smtClean="0"/>
              <a:t>Wheezing or rhonchi 	</a:t>
            </a:r>
            <a:r>
              <a:rPr lang="en-US" dirty="0" smtClean="0">
                <a:sym typeface="Wingdings" pitchFamily="2" charset="2"/>
              </a:rPr>
              <a:t> </a:t>
            </a:r>
          </a:p>
          <a:p>
            <a:pPr marL="0" lvl="1" indent="0">
              <a:buNone/>
            </a:pPr>
            <a:r>
              <a:rPr lang="en-US" dirty="0" smtClean="0"/>
              <a:t>Digital clubbing</a:t>
            </a:r>
            <a:r>
              <a:rPr lang="en-US" dirty="0" smtClean="0">
                <a:sym typeface="Wingdings" pitchFamily="2" charset="2"/>
              </a:rPr>
              <a:t> 		</a:t>
            </a:r>
            <a:r>
              <a:rPr lang="en-US" dirty="0" smtClean="0"/>
              <a:t> </a:t>
            </a:r>
          </a:p>
          <a:p>
            <a:pPr marL="0" lvl="1" indent="0">
              <a:buNone/>
            </a:pPr>
            <a:r>
              <a:rPr lang="en-US" dirty="0" smtClean="0">
                <a:sym typeface="Wingdings" pitchFamily="2" charset="2"/>
              </a:rPr>
              <a:t>Pedal </a:t>
            </a:r>
            <a:r>
              <a:rPr lang="en-US" dirty="0">
                <a:sym typeface="Wingdings" pitchFamily="2" charset="2"/>
              </a:rPr>
              <a:t>edema		 	</a:t>
            </a:r>
            <a:r>
              <a:rPr lang="en-US" dirty="0" smtClean="0">
                <a:sym typeface="Wingdings" pitchFamily="2" charset="2"/>
              </a:rPr>
              <a:t> </a:t>
            </a:r>
          </a:p>
          <a:p>
            <a:pPr marL="0" lvl="1" indent="0">
              <a:buNone/>
            </a:pPr>
            <a:r>
              <a:rPr lang="en-US" dirty="0" smtClean="0"/>
              <a:t>Pallor 						</a:t>
            </a:r>
            <a:r>
              <a:rPr lang="en-US" dirty="0" smtClean="0">
                <a:sym typeface="Wingdings" pitchFamily="2" charset="2"/>
              </a:rPr>
              <a:t></a:t>
            </a:r>
            <a:endParaRPr lang="en-US" dirty="0" smtClean="0"/>
          </a:p>
          <a:p>
            <a:pPr marL="342900" lvl="1" indent="-342900">
              <a:buFont typeface="Arial"/>
              <a:buChar char="•"/>
            </a:pPr>
            <a:endParaRPr lang="en-US" dirty="0" smtClean="0"/>
          </a:p>
          <a:p>
            <a:pPr marL="0" lvl="1" indent="0">
              <a:buNone/>
            </a:pPr>
            <a:r>
              <a:rPr lang="en-US" dirty="0">
                <a:solidFill>
                  <a:srgbClr val="C00000"/>
                </a:solidFill>
              </a:rPr>
              <a:t>What </a:t>
            </a:r>
            <a:r>
              <a:rPr lang="en-US" dirty="0" smtClean="0">
                <a:solidFill>
                  <a:srgbClr val="C00000"/>
                </a:solidFill>
              </a:rPr>
              <a:t>would be the next step in diagnosis?</a:t>
            </a:r>
            <a:endParaRPr lang="en-US" dirty="0">
              <a:solidFill>
                <a:srgbClr val="C00000"/>
              </a:solidFill>
            </a:endParaRPr>
          </a:p>
          <a:p>
            <a:pPr marL="342900" lvl="1" indent="-342900">
              <a:buFont typeface="Arial"/>
              <a:buChar char="•"/>
            </a:pPr>
            <a:endParaRPr lang="en-US" dirty="0" smtClean="0"/>
          </a:p>
          <a:p>
            <a:pPr marL="0" indent="0">
              <a:buFont typeface="Arial"/>
              <a:buNone/>
            </a:pPr>
            <a:endParaRPr lang="en-US" sz="2800" dirty="0" smtClean="0"/>
          </a:p>
          <a:p>
            <a:pPr marL="0" indent="0">
              <a:buFont typeface="Arial"/>
              <a:buNone/>
            </a:pPr>
            <a:endParaRPr lang="en-US" sz="2800" dirty="0" smtClean="0"/>
          </a:p>
          <a:p>
            <a:endParaRPr lang="en-US" sz="2800" dirty="0" smtClean="0"/>
          </a:p>
        </p:txBody>
      </p:sp>
      <p:pic>
        <p:nvPicPr>
          <p:cNvPr id="8" name="Picture 3" descr="C:\Users\drabin\AppData\Local\Microsoft\Windows\Temporary Internet Files\Content.IE5\231AAWS0\Questionmark[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87920" y="3661672"/>
            <a:ext cx="1656080" cy="2070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12062" y="1643224"/>
            <a:ext cx="3074537" cy="800219"/>
          </a:xfrm>
          <a:prstGeom prst="rect">
            <a:avLst/>
          </a:prstGeom>
          <a:noFill/>
        </p:spPr>
        <p:txBody>
          <a:bodyPr wrap="square" rtlCol="0">
            <a:spAutoFit/>
          </a:bodyPr>
          <a:lstStyle/>
          <a:p>
            <a:pPr marL="0" lvl="1"/>
            <a:r>
              <a:rPr lang="en-US" sz="2800" dirty="0" smtClean="0"/>
              <a:t> Heart </a:t>
            </a:r>
            <a:r>
              <a:rPr lang="en-US" sz="2800" dirty="0"/>
              <a:t>failure, ILD</a:t>
            </a:r>
          </a:p>
          <a:p>
            <a:endParaRPr lang="en-US" dirty="0"/>
          </a:p>
        </p:txBody>
      </p:sp>
      <p:sp>
        <p:nvSpPr>
          <p:cNvPr id="9" name="TextBox 8"/>
          <p:cNvSpPr txBox="1"/>
          <p:nvPr/>
        </p:nvSpPr>
        <p:spPr>
          <a:xfrm>
            <a:off x="4087243" y="2110009"/>
            <a:ext cx="2905124" cy="800219"/>
          </a:xfrm>
          <a:prstGeom prst="rect">
            <a:avLst/>
          </a:prstGeom>
          <a:noFill/>
        </p:spPr>
        <p:txBody>
          <a:bodyPr wrap="square" rtlCol="0">
            <a:spAutoFit/>
          </a:bodyPr>
          <a:lstStyle/>
          <a:p>
            <a:pPr marL="0" lvl="1"/>
            <a:r>
              <a:rPr lang="en-US" sz="2800" dirty="0"/>
              <a:t>COPD, asthma</a:t>
            </a:r>
          </a:p>
          <a:p>
            <a:endParaRPr lang="en-US" dirty="0"/>
          </a:p>
        </p:txBody>
      </p:sp>
      <p:sp>
        <p:nvSpPr>
          <p:cNvPr id="10" name="TextBox 9"/>
          <p:cNvSpPr txBox="1"/>
          <p:nvPr/>
        </p:nvSpPr>
        <p:spPr>
          <a:xfrm>
            <a:off x="4124325" y="2605368"/>
            <a:ext cx="1143000" cy="800219"/>
          </a:xfrm>
          <a:prstGeom prst="rect">
            <a:avLst/>
          </a:prstGeom>
          <a:noFill/>
        </p:spPr>
        <p:txBody>
          <a:bodyPr wrap="square" rtlCol="0">
            <a:spAutoFit/>
          </a:bodyPr>
          <a:lstStyle/>
          <a:p>
            <a:pPr marL="0" lvl="1"/>
            <a:r>
              <a:rPr lang="en-US" sz="2800" dirty="0"/>
              <a:t>ILD</a:t>
            </a:r>
          </a:p>
          <a:p>
            <a:endParaRPr lang="en-US" dirty="0"/>
          </a:p>
        </p:txBody>
      </p:sp>
      <p:sp>
        <p:nvSpPr>
          <p:cNvPr id="13" name="TextBox 12"/>
          <p:cNvSpPr txBox="1"/>
          <p:nvPr/>
        </p:nvSpPr>
        <p:spPr>
          <a:xfrm>
            <a:off x="4124325" y="3105987"/>
            <a:ext cx="1115696" cy="800219"/>
          </a:xfrm>
          <a:prstGeom prst="rect">
            <a:avLst/>
          </a:prstGeom>
          <a:noFill/>
        </p:spPr>
        <p:txBody>
          <a:bodyPr wrap="square" rtlCol="0">
            <a:spAutoFit/>
          </a:bodyPr>
          <a:lstStyle/>
          <a:p>
            <a:pPr marL="0" lvl="1"/>
            <a:r>
              <a:rPr lang="en-US" sz="2800" dirty="0">
                <a:sym typeface="Wingdings" pitchFamily="2" charset="2"/>
              </a:rPr>
              <a:t>PH</a:t>
            </a:r>
            <a:r>
              <a:rPr lang="en-US" sz="2800" dirty="0"/>
              <a:t> </a:t>
            </a:r>
          </a:p>
          <a:p>
            <a:endParaRPr lang="en-US" dirty="0"/>
          </a:p>
        </p:txBody>
      </p:sp>
      <p:sp>
        <p:nvSpPr>
          <p:cNvPr id="14" name="TextBox 13"/>
          <p:cNvSpPr txBox="1"/>
          <p:nvPr/>
        </p:nvSpPr>
        <p:spPr>
          <a:xfrm>
            <a:off x="4087243" y="3661672"/>
            <a:ext cx="1561082" cy="800219"/>
          </a:xfrm>
          <a:prstGeom prst="rect">
            <a:avLst/>
          </a:prstGeom>
          <a:noFill/>
        </p:spPr>
        <p:txBody>
          <a:bodyPr wrap="square" rtlCol="0">
            <a:spAutoFit/>
          </a:bodyPr>
          <a:lstStyle/>
          <a:p>
            <a:pPr marL="0" lvl="1"/>
            <a:r>
              <a:rPr lang="en-US" sz="2800" dirty="0"/>
              <a:t>Anemia</a:t>
            </a:r>
          </a:p>
          <a:p>
            <a:endParaRPr lang="en-US" dirty="0"/>
          </a:p>
        </p:txBody>
      </p:sp>
    </p:spTree>
    <p:custDataLst>
      <p:tags r:id="rId1"/>
    </p:custDataLst>
    <p:extLst>
      <p:ext uri="{BB962C8B-B14F-4D97-AF65-F5344CB8AC3E}">
        <p14:creationId xmlns:p14="http://schemas.microsoft.com/office/powerpoint/2010/main" val="156869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 calcmode="lin" valueType="num">
                                      <p:cBhvr additive="base">
                                        <p:cTn id="42"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4" descr="CXR"/>
          <p:cNvPicPr>
            <a:picLocks noChangeAspect="1" noChangeArrowheads="1"/>
          </p:cNvPicPr>
          <p:nvPr/>
        </p:nvPicPr>
        <p:blipFill>
          <a:blip r:embed="rId4" cstate="screen">
            <a:extLst>
              <a:ext uri="{28A0092B-C50C-407E-A947-70E740481C1C}">
                <a14:useLocalDpi xmlns:a14="http://schemas.microsoft.com/office/drawing/2010/main" val="0"/>
              </a:ext>
            </a:extLst>
          </a:blip>
          <a:srcRect b="8571"/>
          <a:stretch>
            <a:fillRect/>
          </a:stretch>
        </p:blipFill>
        <p:spPr bwMode="auto">
          <a:xfrm>
            <a:off x="457200" y="946200"/>
            <a:ext cx="43862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descr="CXR lat"/>
          <p:cNvPicPr>
            <a:picLocks noChangeAspect="1" noChangeArrowheads="1"/>
          </p:cNvPicPr>
          <p:nvPr/>
        </p:nvPicPr>
        <p:blipFill>
          <a:blip r:embed="rId5" cstate="screen">
            <a:extLst>
              <a:ext uri="{28A0092B-C50C-407E-A947-70E740481C1C}">
                <a14:useLocalDpi xmlns:a14="http://schemas.microsoft.com/office/drawing/2010/main" val="0"/>
              </a:ext>
            </a:extLst>
          </a:blip>
          <a:srcRect r="15976" b="15320"/>
          <a:stretch>
            <a:fillRect/>
          </a:stretch>
        </p:blipFill>
        <p:spPr bwMode="auto">
          <a:xfrm>
            <a:off x="5008563" y="1022400"/>
            <a:ext cx="39179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H="1">
            <a:off x="3429000" y="2698800"/>
            <a:ext cx="304800" cy="304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62600" y="3981500"/>
            <a:ext cx="381000" cy="1524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104" name="TextBox 12"/>
          <p:cNvSpPr txBox="1">
            <a:spLocks noChangeArrowheads="1"/>
          </p:cNvSpPr>
          <p:nvPr/>
        </p:nvSpPr>
        <p:spPr bwMode="auto">
          <a:xfrm>
            <a:off x="3000635" y="1906312"/>
            <a:ext cx="1841500" cy="523220"/>
          </a:xfrm>
          <a:prstGeom prst="rect">
            <a:avLst/>
          </a:prstGeom>
          <a:solidFill>
            <a:schemeClr val="bg1"/>
          </a:solidFill>
          <a:ln>
            <a:noFill/>
          </a:ln>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1400" dirty="0"/>
              <a:t>Enlarged pulmonary artery segment</a:t>
            </a:r>
          </a:p>
        </p:txBody>
      </p:sp>
      <p:sp>
        <p:nvSpPr>
          <p:cNvPr id="4105" name="TextBox 16"/>
          <p:cNvSpPr txBox="1">
            <a:spLocks noChangeArrowheads="1"/>
          </p:cNvSpPr>
          <p:nvPr/>
        </p:nvSpPr>
        <p:spPr bwMode="auto">
          <a:xfrm>
            <a:off x="4651375" y="3288090"/>
            <a:ext cx="2203450" cy="523220"/>
          </a:xfrm>
          <a:prstGeom prst="rect">
            <a:avLst/>
          </a:prstGeom>
          <a:solidFill>
            <a:schemeClr val="bg1"/>
          </a:solidFill>
          <a:ln>
            <a:noFill/>
          </a:ln>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1400" dirty="0"/>
              <a:t>Enlarged right ventricle filling retrosternal space</a:t>
            </a:r>
          </a:p>
        </p:txBody>
      </p:sp>
      <p:sp>
        <p:nvSpPr>
          <p:cNvPr id="4106" name="TextBox 14"/>
          <p:cNvSpPr txBox="1">
            <a:spLocks noChangeArrowheads="1"/>
          </p:cNvSpPr>
          <p:nvPr/>
        </p:nvSpPr>
        <p:spPr bwMode="auto">
          <a:xfrm>
            <a:off x="315867" y="139698"/>
            <a:ext cx="44545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3600" b="1" dirty="0" smtClean="0">
                <a:solidFill>
                  <a:srgbClr val="156598"/>
                </a:solidFill>
                <a:latin typeface="+mn-lt"/>
                <a:ea typeface="+mj-ea"/>
                <a:cs typeface="+mj-cs"/>
              </a:rPr>
              <a:t>The CXR reveals………..</a:t>
            </a:r>
            <a:endParaRPr lang="en-US" altLang="en-US" sz="3600" b="1" dirty="0">
              <a:solidFill>
                <a:srgbClr val="156598"/>
              </a:solidFill>
              <a:latin typeface="+mn-lt"/>
              <a:ea typeface="+mj-ea"/>
              <a:cs typeface="+mj-cs"/>
            </a:endParaRPr>
          </a:p>
        </p:txBody>
      </p:sp>
    </p:spTree>
    <p:custDataLst>
      <p:tags r:id="rId1"/>
    </p:custDataLst>
    <p:extLst>
      <p:ext uri="{BB962C8B-B14F-4D97-AF65-F5344CB8AC3E}">
        <p14:creationId xmlns:p14="http://schemas.microsoft.com/office/powerpoint/2010/main" val="47431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fade">
                                      <p:cBhvr>
                                        <p:cTn id="7" dur="500"/>
                                        <p:tgtEl>
                                          <p:spTgt spid="4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fade">
                                      <p:cBhvr>
                                        <p:cTn id="10"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P spid="410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122" name="Picture 4" descr="CT"/>
          <p:cNvPicPr>
            <a:picLocks noChangeAspect="1" noChangeArrowheads="1"/>
          </p:cNvPicPr>
          <p:nvPr/>
        </p:nvPicPr>
        <p:blipFill>
          <a:blip r:embed="rId4">
            <a:extLst>
              <a:ext uri="{28A0092B-C50C-407E-A947-70E740481C1C}">
                <a14:useLocalDpi xmlns:a14="http://schemas.microsoft.com/office/drawing/2010/main" val="0"/>
              </a:ext>
            </a:extLst>
          </a:blip>
          <a:srcRect t="20313" b="7813"/>
          <a:stretch>
            <a:fillRect/>
          </a:stretch>
        </p:blipFill>
        <p:spPr bwMode="auto">
          <a:xfrm>
            <a:off x="533400" y="1304059"/>
            <a:ext cx="70104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4006701" y="3161413"/>
            <a:ext cx="762000" cy="76200"/>
          </a:xfrm>
          <a:prstGeom prst="line">
            <a:avLst/>
          </a:prstGeom>
          <a:ln w="28575">
            <a:solidFill>
              <a:srgbClr val="C00000"/>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Box 5"/>
          <p:cNvSpPr txBox="1">
            <a:spLocks noChangeArrowheads="1"/>
          </p:cNvSpPr>
          <p:nvPr/>
        </p:nvSpPr>
        <p:spPr bwMode="auto">
          <a:xfrm>
            <a:off x="331525" y="570098"/>
            <a:ext cx="79083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b="1" dirty="0">
                <a:solidFill>
                  <a:srgbClr val="26528E"/>
                </a:solidFill>
                <a:latin typeface="+mn-lt"/>
                <a:ea typeface="+mj-ea"/>
                <a:cs typeface="+mj-cs"/>
              </a:rPr>
              <a:t>What </a:t>
            </a:r>
            <a:r>
              <a:rPr lang="en-US" altLang="en-US" b="1" dirty="0" smtClean="0">
                <a:solidFill>
                  <a:srgbClr val="26528E"/>
                </a:solidFill>
                <a:latin typeface="+mn-lt"/>
                <a:ea typeface="+mj-ea"/>
                <a:cs typeface="+mj-cs"/>
              </a:rPr>
              <a:t>are the implications for your diagnosis?</a:t>
            </a:r>
            <a:endParaRPr lang="en-US" altLang="en-US" b="1" dirty="0">
              <a:solidFill>
                <a:srgbClr val="26528E"/>
              </a:solidFill>
              <a:latin typeface="+mn-lt"/>
              <a:ea typeface="+mj-ea"/>
              <a:cs typeface="+mj-cs"/>
            </a:endParaRPr>
          </a:p>
        </p:txBody>
      </p:sp>
      <p:sp>
        <p:nvSpPr>
          <p:cNvPr id="7" name="TextBox 14"/>
          <p:cNvSpPr txBox="1">
            <a:spLocks noChangeArrowheads="1"/>
          </p:cNvSpPr>
          <p:nvPr/>
        </p:nvSpPr>
        <p:spPr bwMode="auto">
          <a:xfrm>
            <a:off x="315867" y="139698"/>
            <a:ext cx="7956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b="1" dirty="0" smtClean="0">
                <a:solidFill>
                  <a:srgbClr val="26528E"/>
                </a:solidFill>
                <a:latin typeface="+mn-lt"/>
                <a:ea typeface="+mj-ea"/>
                <a:cs typeface="+mj-cs"/>
              </a:rPr>
              <a:t>HRCT confirms an enlarged pulmonary artery:</a:t>
            </a:r>
            <a:endParaRPr lang="en-US" altLang="en-US" b="1" dirty="0">
              <a:solidFill>
                <a:srgbClr val="26528E"/>
              </a:solidFill>
              <a:latin typeface="+mn-lt"/>
              <a:ea typeface="+mj-ea"/>
              <a:cs typeface="+mj-cs"/>
            </a:endParaRPr>
          </a:p>
        </p:txBody>
      </p:sp>
      <p:pic>
        <p:nvPicPr>
          <p:cNvPr id="8" name="Picture 7" descr="http://static.wixstatic.com/media/551a5b_d4eae31b48cdb9bc4340879e4aebf303.gif_25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589520" y="1304059"/>
            <a:ext cx="1508760" cy="937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048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0525" y="265113"/>
            <a:ext cx="8229600" cy="1143000"/>
          </a:xfrm>
        </p:spPr>
        <p:txBody>
          <a:bodyPr>
            <a:normAutofit/>
          </a:bodyPr>
          <a:lstStyle/>
          <a:p>
            <a:r>
              <a:rPr lang="en-US" dirty="0" smtClean="0"/>
              <a:t>Let’s take stock of Eric’s diagnosis…</a:t>
            </a:r>
            <a:endParaRPr lang="en-US" dirty="0"/>
          </a:p>
        </p:txBody>
      </p:sp>
      <p:sp>
        <p:nvSpPr>
          <p:cNvPr id="2" name="Content Placeholder 1"/>
          <p:cNvSpPr>
            <a:spLocks noGrp="1"/>
          </p:cNvSpPr>
          <p:nvPr>
            <p:ph idx="1"/>
          </p:nvPr>
        </p:nvSpPr>
        <p:spPr>
          <a:xfrm>
            <a:off x="428625" y="1342381"/>
            <a:ext cx="8229600" cy="4525963"/>
          </a:xfrm>
        </p:spPr>
        <p:txBody>
          <a:bodyPr/>
          <a:lstStyle/>
          <a:p>
            <a:r>
              <a:rPr lang="en-US" sz="2800" dirty="0" smtClean="0"/>
              <a:t>What findings rule out the common causes </a:t>
            </a:r>
            <a:br>
              <a:rPr lang="en-US" sz="2800" dirty="0" smtClean="0"/>
            </a:br>
            <a:r>
              <a:rPr lang="en-US" sz="2800" dirty="0" smtClean="0"/>
              <a:t>of dyspnea?</a:t>
            </a:r>
          </a:p>
          <a:p>
            <a:pPr lvl="1">
              <a:buFont typeface="Calibri" panose="020F0502020204030204" pitchFamily="34" charset="0"/>
              <a:buChar char="–"/>
            </a:pPr>
            <a:r>
              <a:rPr lang="en-US" sz="2400" dirty="0" smtClean="0"/>
              <a:t>COPD</a:t>
            </a:r>
          </a:p>
          <a:p>
            <a:pPr lvl="1">
              <a:buFont typeface="Calibri" panose="020F0502020204030204" pitchFamily="34" charset="0"/>
              <a:buChar char="–"/>
            </a:pPr>
            <a:r>
              <a:rPr lang="en-US" sz="2400" dirty="0" smtClean="0"/>
              <a:t>Asthma</a:t>
            </a:r>
          </a:p>
          <a:p>
            <a:pPr lvl="1">
              <a:buFont typeface="Calibri" panose="020F0502020204030204" pitchFamily="34" charset="0"/>
              <a:buChar char="–"/>
            </a:pPr>
            <a:r>
              <a:rPr lang="en-US" sz="2400" dirty="0" smtClean="0"/>
              <a:t>Heart disease</a:t>
            </a:r>
            <a:endParaRPr lang="en-US" dirty="0"/>
          </a:p>
          <a:p>
            <a:pPr marL="0" indent="0">
              <a:buNone/>
            </a:pPr>
            <a:endParaRPr lang="en-US" sz="2800" dirty="0" smtClean="0"/>
          </a:p>
          <a:p>
            <a:pPr marL="0" indent="0">
              <a:buNone/>
            </a:pPr>
            <a:r>
              <a:rPr lang="en-US" sz="2800" dirty="0" smtClean="0">
                <a:solidFill>
                  <a:srgbClr val="C00000"/>
                </a:solidFill>
              </a:rPr>
              <a:t>What are the next steps to diagnose Eric?</a:t>
            </a:r>
            <a:endParaRPr lang="en-US" sz="2800" dirty="0">
              <a:solidFill>
                <a:srgbClr val="C00000"/>
              </a:solidFill>
            </a:endParaRPr>
          </a:p>
        </p:txBody>
      </p:sp>
      <p:pic>
        <p:nvPicPr>
          <p:cNvPr id="7" name="Picture 6" descr="http://static.wixstatic.com/media/551a5b_d4eae31b48cdb9bc4340879e4aebf303.gif_25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02350" y="115471"/>
            <a:ext cx="1769650" cy="10995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drabin\AppData\Local\Microsoft\Windows\Temporary Internet Files\Content.IE5\YLIAMYP9\11455-illustration-of-a-walking-horse-in-black-and-white-pv[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518453" y="2187325"/>
            <a:ext cx="2177872" cy="1864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373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76650" y="156326"/>
            <a:ext cx="7886700" cy="1325563"/>
          </a:xfrm>
        </p:spPr>
        <p:txBody>
          <a:bodyPr>
            <a:normAutofit/>
          </a:bodyPr>
          <a:lstStyle/>
          <a:p>
            <a:r>
              <a:rPr lang="en-US" altLang="en-US" dirty="0"/>
              <a:t>What do Eric’s findings tell you? </a:t>
            </a:r>
          </a:p>
        </p:txBody>
      </p:sp>
      <p:sp>
        <p:nvSpPr>
          <p:cNvPr id="6147" name="Rectangle 3"/>
          <p:cNvSpPr>
            <a:spLocks noGrp="1" noChangeArrowheads="1"/>
          </p:cNvSpPr>
          <p:nvPr>
            <p:ph type="body" idx="1"/>
          </p:nvPr>
        </p:nvSpPr>
        <p:spPr>
          <a:xfrm>
            <a:off x="457200" y="1371600"/>
            <a:ext cx="8229600" cy="5029200"/>
          </a:xfrm>
        </p:spPr>
        <p:txBody>
          <a:bodyPr>
            <a:normAutofit/>
          </a:bodyPr>
          <a:lstStyle/>
          <a:p>
            <a:pPr eaLnBrk="1" hangingPunct="1">
              <a:lnSpc>
                <a:spcPct val="90000"/>
              </a:lnSpc>
            </a:pPr>
            <a:r>
              <a:rPr lang="en-US" altLang="en-US" sz="2800" dirty="0" smtClean="0"/>
              <a:t>CT angiogram negative</a:t>
            </a:r>
          </a:p>
          <a:p>
            <a:pPr lvl="1" eaLnBrk="1" hangingPunct="1">
              <a:lnSpc>
                <a:spcPct val="90000"/>
              </a:lnSpc>
              <a:buFont typeface="Calibri" panose="020F0502020204030204" pitchFamily="34" charset="0"/>
              <a:buChar char="–"/>
            </a:pPr>
            <a:r>
              <a:rPr lang="en-US" altLang="en-US" sz="2400" dirty="0" smtClean="0"/>
              <a:t>Lung parenchyma normal</a:t>
            </a:r>
          </a:p>
          <a:p>
            <a:pPr eaLnBrk="1" hangingPunct="1">
              <a:lnSpc>
                <a:spcPct val="90000"/>
              </a:lnSpc>
            </a:pPr>
            <a:r>
              <a:rPr lang="en-US" altLang="en-US" sz="2800" dirty="0" smtClean="0"/>
              <a:t>PFTs </a:t>
            </a:r>
          </a:p>
          <a:p>
            <a:pPr lvl="1" eaLnBrk="1" hangingPunct="1">
              <a:lnSpc>
                <a:spcPct val="90000"/>
              </a:lnSpc>
              <a:buFont typeface="Calibri" panose="020F0502020204030204" pitchFamily="34" charset="0"/>
              <a:buChar char="–"/>
            </a:pPr>
            <a:r>
              <a:rPr lang="en-US" altLang="en-US" sz="2400" dirty="0" smtClean="0"/>
              <a:t>FVC 72%, FEV</a:t>
            </a:r>
            <a:r>
              <a:rPr lang="en-US" altLang="en-US" sz="2400" baseline="-25000" dirty="0" smtClean="0"/>
              <a:t>1</a:t>
            </a:r>
            <a:r>
              <a:rPr lang="en-US" altLang="en-US" sz="2400" dirty="0" smtClean="0"/>
              <a:t> 70% c/w mild restriction, DL</a:t>
            </a:r>
            <a:r>
              <a:rPr lang="en-US" altLang="en-US" sz="2400" baseline="-25000" dirty="0" smtClean="0"/>
              <a:t>CO</a:t>
            </a:r>
            <a:r>
              <a:rPr lang="en-US" altLang="en-US" sz="2400" dirty="0" smtClean="0"/>
              <a:t> 45% </a:t>
            </a:r>
          </a:p>
          <a:p>
            <a:pPr eaLnBrk="1" hangingPunct="1">
              <a:lnSpc>
                <a:spcPct val="90000"/>
              </a:lnSpc>
            </a:pPr>
            <a:r>
              <a:rPr lang="en-US" altLang="en-US" sz="2800" dirty="0" smtClean="0"/>
              <a:t>V/Q - low probability </a:t>
            </a:r>
            <a:endParaRPr lang="en-US" altLang="en-US" sz="2800" i="1" dirty="0" smtClean="0">
              <a:solidFill>
                <a:srgbClr val="FF0000"/>
              </a:solidFill>
            </a:endParaRPr>
          </a:p>
          <a:p>
            <a:pPr>
              <a:lnSpc>
                <a:spcPct val="90000"/>
              </a:lnSpc>
            </a:pPr>
            <a:r>
              <a:rPr lang="en-US" altLang="en-US" sz="2800" dirty="0"/>
              <a:t>6MWT: 165 meters with no significant </a:t>
            </a:r>
            <a:r>
              <a:rPr lang="en-US" altLang="en-US" sz="2800" dirty="0" smtClean="0"/>
              <a:t>desaturation</a:t>
            </a:r>
            <a:endParaRPr lang="en-US" altLang="en-US" sz="2800" dirty="0"/>
          </a:p>
          <a:p>
            <a:pPr eaLnBrk="1" hangingPunct="1">
              <a:lnSpc>
                <a:spcPct val="90000"/>
              </a:lnSpc>
            </a:pPr>
            <a:r>
              <a:rPr lang="en-US" altLang="en-US" sz="2800" dirty="0" err="1" smtClean="0"/>
              <a:t>Serologies</a:t>
            </a:r>
            <a:r>
              <a:rPr lang="en-US" altLang="en-US" sz="2800" dirty="0" smtClean="0"/>
              <a:t> </a:t>
            </a:r>
          </a:p>
          <a:p>
            <a:pPr lvl="1">
              <a:lnSpc>
                <a:spcPct val="90000"/>
              </a:lnSpc>
              <a:buFont typeface="Calibri" panose="020F0502020204030204" pitchFamily="34" charset="0"/>
              <a:buChar char="–"/>
            </a:pPr>
            <a:r>
              <a:rPr lang="en-US" altLang="en-US" sz="2400" dirty="0" smtClean="0"/>
              <a:t>CTD negative </a:t>
            </a:r>
          </a:p>
          <a:p>
            <a:pPr lvl="1">
              <a:lnSpc>
                <a:spcPct val="90000"/>
              </a:lnSpc>
              <a:buFont typeface="Calibri" panose="020F0502020204030204" pitchFamily="34" charset="0"/>
              <a:buChar char="–"/>
            </a:pPr>
            <a:r>
              <a:rPr lang="en-US" altLang="en-US" sz="2400" dirty="0" smtClean="0"/>
              <a:t>HIV negative</a:t>
            </a:r>
          </a:p>
          <a:p>
            <a:pPr eaLnBrk="1" hangingPunct="1">
              <a:lnSpc>
                <a:spcPct val="90000"/>
              </a:lnSpc>
            </a:pPr>
            <a:endParaRPr lang="en-US" altLang="en-US" sz="2400" dirty="0" smtClean="0"/>
          </a:p>
        </p:txBody>
      </p:sp>
    </p:spTree>
    <p:custDataLst>
      <p:tags r:id="rId1"/>
    </p:custDataLst>
    <p:extLst>
      <p:ext uri="{BB962C8B-B14F-4D97-AF65-F5344CB8AC3E}">
        <p14:creationId xmlns:p14="http://schemas.microsoft.com/office/powerpoint/2010/main" val="417755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animEffect transition="in" filter="fade">
                                      <p:cBhvr>
                                        <p:cTn id="7" dur="500"/>
                                        <p:tgtEl>
                                          <p:spTgt spid="614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7">
                                            <p:txEl>
                                              <p:pRg st="3" end="3"/>
                                            </p:txEl>
                                          </p:spTgt>
                                        </p:tgtEl>
                                        <p:attrNameLst>
                                          <p:attrName>style.visibility</p:attrName>
                                        </p:attrNameLst>
                                      </p:cBhvr>
                                      <p:to>
                                        <p:strVal val="visible"/>
                                      </p:to>
                                    </p:set>
                                    <p:animEffect transition="in" filter="fade">
                                      <p:cBhvr>
                                        <p:cTn id="10" dur="500"/>
                                        <p:tgtEl>
                                          <p:spTgt spid="6147">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animEffect transition="in" filter="fade">
                                      <p:cBhvr>
                                        <p:cTn id="15" dur="500"/>
                                        <p:tgtEl>
                                          <p:spTgt spid="614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147">
                                            <p:txEl>
                                              <p:pRg st="5" end="5"/>
                                            </p:txEl>
                                          </p:spTgt>
                                        </p:tgtEl>
                                        <p:attrNameLst>
                                          <p:attrName>style.visibility</p:attrName>
                                        </p:attrNameLst>
                                      </p:cBhvr>
                                      <p:to>
                                        <p:strVal val="visible"/>
                                      </p:to>
                                    </p:set>
                                    <p:animEffect transition="in" filter="fade">
                                      <p:cBhvr>
                                        <p:cTn id="20" dur="500"/>
                                        <p:tgtEl>
                                          <p:spTgt spid="6147">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147">
                                            <p:txEl>
                                              <p:pRg st="6" end="6"/>
                                            </p:txEl>
                                          </p:spTgt>
                                        </p:tgtEl>
                                        <p:attrNameLst>
                                          <p:attrName>style.visibility</p:attrName>
                                        </p:attrNameLst>
                                      </p:cBhvr>
                                      <p:to>
                                        <p:strVal val="visible"/>
                                      </p:to>
                                    </p:set>
                                    <p:animEffect transition="in" filter="fade">
                                      <p:cBhvr>
                                        <p:cTn id="25" dur="500"/>
                                        <p:tgtEl>
                                          <p:spTgt spid="6147">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147">
                                            <p:txEl>
                                              <p:pRg st="7" end="7"/>
                                            </p:txEl>
                                          </p:spTgt>
                                        </p:tgtEl>
                                        <p:attrNameLst>
                                          <p:attrName>style.visibility</p:attrName>
                                        </p:attrNameLst>
                                      </p:cBhvr>
                                      <p:to>
                                        <p:strVal val="visible"/>
                                      </p:to>
                                    </p:set>
                                    <p:animEffect transition="in" filter="fade">
                                      <p:cBhvr>
                                        <p:cTn id="28" dur="500"/>
                                        <p:tgtEl>
                                          <p:spTgt spid="6147">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147">
                                            <p:txEl>
                                              <p:pRg st="8" end="8"/>
                                            </p:txEl>
                                          </p:spTgt>
                                        </p:tgtEl>
                                        <p:attrNameLst>
                                          <p:attrName>style.visibility</p:attrName>
                                        </p:attrNameLst>
                                      </p:cBhvr>
                                      <p:to>
                                        <p:strVal val="visible"/>
                                      </p:to>
                                    </p:set>
                                    <p:animEffect transition="in" filter="fade">
                                      <p:cBhvr>
                                        <p:cTn id="31" dur="5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926"/>
            <a:ext cx="7886700" cy="1325563"/>
          </a:xfrm>
        </p:spPr>
        <p:txBody>
          <a:bodyPr/>
          <a:lstStyle/>
          <a:p>
            <a:r>
              <a:rPr lang="en-US" dirty="0" smtClean="0">
                <a:latin typeface="Calibri" pitchFamily="34" charset="0"/>
                <a:ea typeface="Geneva" charset="0"/>
                <a:cs typeface="Calibri" pitchFamily="34" charset="0"/>
              </a:rPr>
              <a:t>What can an echocardiogram add?</a:t>
            </a:r>
            <a:endParaRPr lang="en-US" dirty="0"/>
          </a:p>
        </p:txBody>
      </p:sp>
      <p:sp>
        <p:nvSpPr>
          <p:cNvPr id="3" name="Content Placeholder 2"/>
          <p:cNvSpPr>
            <a:spLocks noGrp="1"/>
          </p:cNvSpPr>
          <p:nvPr>
            <p:ph idx="1"/>
          </p:nvPr>
        </p:nvSpPr>
        <p:spPr>
          <a:xfrm>
            <a:off x="457200" y="1323979"/>
            <a:ext cx="8229600" cy="4525963"/>
          </a:xfrm>
        </p:spPr>
        <p:txBody>
          <a:bodyPr/>
          <a:lstStyle/>
          <a:p>
            <a:pPr>
              <a:spcBef>
                <a:spcPts val="600"/>
              </a:spcBef>
            </a:pPr>
            <a:r>
              <a:rPr lang="en-US" sz="2800" dirty="0" smtClean="0">
                <a:latin typeface="Calibri" pitchFamily="34" charset="0"/>
                <a:ea typeface="Geneva" charset="0"/>
                <a:cs typeface="Calibri" pitchFamily="34" charset="0"/>
              </a:rPr>
              <a:t>Cardiac chamber </a:t>
            </a:r>
            <a:r>
              <a:rPr lang="en-US" sz="2800" dirty="0">
                <a:latin typeface="Calibri" pitchFamily="34" charset="0"/>
                <a:ea typeface="Geneva" charset="0"/>
                <a:cs typeface="Calibri" pitchFamily="34" charset="0"/>
              </a:rPr>
              <a:t>morphology</a:t>
            </a:r>
          </a:p>
          <a:p>
            <a:pPr>
              <a:spcBef>
                <a:spcPts val="600"/>
              </a:spcBef>
            </a:pPr>
            <a:r>
              <a:rPr lang="en-US" sz="2800" dirty="0">
                <a:latin typeface="Calibri" pitchFamily="34" charset="0"/>
                <a:ea typeface="Geneva" charset="0"/>
                <a:cs typeface="Calibri" pitchFamily="34" charset="0"/>
              </a:rPr>
              <a:t>Left ventricular systolic/diastolic function</a:t>
            </a:r>
          </a:p>
          <a:p>
            <a:pPr>
              <a:spcBef>
                <a:spcPts val="600"/>
              </a:spcBef>
            </a:pPr>
            <a:r>
              <a:rPr lang="en-US" sz="2800" dirty="0">
                <a:latin typeface="Calibri" pitchFamily="34" charset="0"/>
                <a:ea typeface="Geneva" charset="0"/>
                <a:cs typeface="Calibri" pitchFamily="34" charset="0"/>
              </a:rPr>
              <a:t>Exclusion of congenital heart disease</a:t>
            </a:r>
          </a:p>
          <a:p>
            <a:pPr>
              <a:spcBef>
                <a:spcPts val="600"/>
              </a:spcBef>
            </a:pPr>
            <a:r>
              <a:rPr lang="en-US" sz="2800" dirty="0" err="1" smtClean="0">
                <a:latin typeface="Calibri" pitchFamily="34" charset="0"/>
                <a:ea typeface="Geneva" charset="0"/>
                <a:cs typeface="Calibri" pitchFamily="34" charset="0"/>
              </a:rPr>
              <a:t>Intracardiac</a:t>
            </a:r>
            <a:r>
              <a:rPr lang="en-US" sz="2800" dirty="0" smtClean="0">
                <a:latin typeface="Calibri" pitchFamily="34" charset="0"/>
                <a:ea typeface="Geneva" charset="0"/>
                <a:cs typeface="Calibri" pitchFamily="34" charset="0"/>
              </a:rPr>
              <a:t> </a:t>
            </a:r>
            <a:r>
              <a:rPr lang="en-US" sz="2800" dirty="0">
                <a:latin typeface="Calibri" pitchFamily="34" charset="0"/>
                <a:ea typeface="Geneva" charset="0"/>
                <a:cs typeface="Calibri" pitchFamily="34" charset="0"/>
              </a:rPr>
              <a:t>(or pulmonary) shunts</a:t>
            </a:r>
          </a:p>
          <a:p>
            <a:pPr>
              <a:spcBef>
                <a:spcPts val="600"/>
              </a:spcBef>
            </a:pPr>
            <a:r>
              <a:rPr lang="en-US" sz="2800" dirty="0" err="1">
                <a:latin typeface="Calibri" pitchFamily="34" charset="0"/>
                <a:ea typeface="Geneva" charset="0"/>
                <a:cs typeface="Calibri" pitchFamily="34" charset="0"/>
              </a:rPr>
              <a:t>Valvular</a:t>
            </a:r>
            <a:r>
              <a:rPr lang="en-US" sz="2800" dirty="0">
                <a:latin typeface="Calibri" pitchFamily="34" charset="0"/>
                <a:ea typeface="Geneva" charset="0"/>
                <a:cs typeface="Calibri" pitchFamily="34" charset="0"/>
              </a:rPr>
              <a:t> function</a:t>
            </a:r>
          </a:p>
          <a:p>
            <a:pPr>
              <a:spcBef>
                <a:spcPts val="600"/>
              </a:spcBef>
            </a:pPr>
            <a:r>
              <a:rPr lang="en-US" sz="2800" dirty="0">
                <a:latin typeface="Calibri" pitchFamily="34" charset="0"/>
                <a:ea typeface="Geneva" charset="0"/>
                <a:cs typeface="Calibri" pitchFamily="34" charset="0"/>
              </a:rPr>
              <a:t>RV function</a:t>
            </a:r>
          </a:p>
          <a:p>
            <a:pPr>
              <a:spcBef>
                <a:spcPts val="600"/>
              </a:spcBef>
            </a:pPr>
            <a:r>
              <a:rPr lang="en-US" sz="2800" b="1" dirty="0">
                <a:latin typeface="Calibri" pitchFamily="34" charset="0"/>
                <a:ea typeface="Geneva" charset="0"/>
                <a:cs typeface="Calibri" pitchFamily="34" charset="0"/>
              </a:rPr>
              <a:t>Estimation</a:t>
            </a:r>
            <a:r>
              <a:rPr lang="en-US" sz="2800" dirty="0">
                <a:latin typeface="Calibri" pitchFamily="34" charset="0"/>
                <a:ea typeface="Geneva" charset="0"/>
                <a:cs typeface="Calibri" pitchFamily="34" charset="0"/>
              </a:rPr>
              <a:t> of PA pressure</a:t>
            </a:r>
          </a:p>
          <a:p>
            <a:endParaRPr lang="en-US" dirty="0"/>
          </a:p>
        </p:txBody>
      </p:sp>
      <p:sp>
        <p:nvSpPr>
          <p:cNvPr id="4" name="Text Box 5"/>
          <p:cNvSpPr txBox="1">
            <a:spLocks noChangeArrowheads="1"/>
          </p:cNvSpPr>
          <p:nvPr/>
        </p:nvSpPr>
        <p:spPr bwMode="auto">
          <a:xfrm rot="10800000" flipV="1">
            <a:off x="226315" y="6470450"/>
            <a:ext cx="4953000" cy="23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1">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ＭＳ Ｐゴシック" pitchFamily="34" charset="-128"/>
              </a:defRPr>
            </a:lvl9pPr>
          </a:lstStyle>
          <a:p>
            <a:pPr>
              <a:lnSpc>
                <a:spcPct val="97000"/>
              </a:lnSpc>
              <a:buClr>
                <a:srgbClr val="000000"/>
              </a:buClr>
              <a:buSzPct val="100000"/>
              <a:buFont typeface="Times New Roman" pitchFamily="18" charset="0"/>
              <a:buNone/>
            </a:pPr>
            <a:r>
              <a:rPr lang="en-GB" sz="1600" dirty="0" smtClean="0">
                <a:latin typeface="Calibri" pitchFamily="34" charset="0"/>
                <a:cs typeface="Calibri" pitchFamily="34" charset="0"/>
              </a:rPr>
              <a:t>McLaughlin VV, </a:t>
            </a:r>
            <a:r>
              <a:rPr lang="en-GB" sz="1600" dirty="0">
                <a:latin typeface="Calibri" pitchFamily="34" charset="0"/>
                <a:cs typeface="Calibri" pitchFamily="34" charset="0"/>
              </a:rPr>
              <a:t>et al. </a:t>
            </a:r>
            <a:r>
              <a:rPr lang="en-GB" sz="1600" i="1" dirty="0">
                <a:latin typeface="Calibri" pitchFamily="34" charset="0"/>
                <a:cs typeface="Calibri" pitchFamily="34" charset="0"/>
              </a:rPr>
              <a:t>J Am Coll </a:t>
            </a:r>
            <a:r>
              <a:rPr lang="en-GB" sz="1600" i="1" dirty="0" smtClean="0">
                <a:latin typeface="Calibri" pitchFamily="34" charset="0"/>
                <a:cs typeface="Calibri" pitchFamily="34" charset="0"/>
              </a:rPr>
              <a:t>Cardiol</a:t>
            </a:r>
            <a:r>
              <a:rPr lang="en-GB" sz="1600" dirty="0" smtClean="0">
                <a:latin typeface="Calibri" pitchFamily="34" charset="0"/>
                <a:cs typeface="Calibri" pitchFamily="34" charset="0"/>
              </a:rPr>
              <a:t>. </a:t>
            </a:r>
            <a:r>
              <a:rPr lang="en-GB" sz="1600" dirty="0">
                <a:latin typeface="Calibri" pitchFamily="34" charset="0"/>
                <a:cs typeface="Calibri" pitchFamily="34" charset="0"/>
              </a:rPr>
              <a:t>2009;53:1573-1619.</a:t>
            </a:r>
          </a:p>
        </p:txBody>
      </p:sp>
    </p:spTree>
    <p:custDataLst>
      <p:tags r:id="rId1"/>
    </p:custDataLst>
    <p:extLst>
      <p:ext uri="{BB962C8B-B14F-4D97-AF65-F5344CB8AC3E}">
        <p14:creationId xmlns:p14="http://schemas.microsoft.com/office/powerpoint/2010/main" val="5564275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33" y="209838"/>
            <a:ext cx="8229600" cy="1143000"/>
          </a:xfrm>
        </p:spPr>
        <p:txBody>
          <a:bodyPr/>
          <a:lstStyle/>
          <a:p>
            <a:r>
              <a:rPr lang="en-US" dirty="0" smtClean="0"/>
              <a:t>What is the most common cause of PH? </a:t>
            </a:r>
            <a:endParaRPr lang="en-US" dirty="0"/>
          </a:p>
        </p:txBody>
      </p:sp>
      <p:sp>
        <p:nvSpPr>
          <p:cNvPr id="3" name="Content Placeholder 2"/>
          <p:cNvSpPr>
            <a:spLocks noGrp="1"/>
          </p:cNvSpPr>
          <p:nvPr>
            <p:ph idx="1"/>
          </p:nvPr>
        </p:nvSpPr>
        <p:spPr>
          <a:xfrm>
            <a:off x="441305" y="1559077"/>
            <a:ext cx="8229600" cy="4525963"/>
          </a:xfrm>
        </p:spPr>
        <p:txBody>
          <a:bodyPr>
            <a:normAutofit/>
          </a:bodyPr>
          <a:lstStyle/>
          <a:p>
            <a:pPr marL="514350" indent="-514350">
              <a:buFont typeface="+mj-lt"/>
              <a:buAutoNum type="alphaUcPeriod"/>
            </a:pPr>
            <a:r>
              <a:rPr lang="en-US" sz="3200" dirty="0" smtClean="0"/>
              <a:t>PAH</a:t>
            </a:r>
          </a:p>
          <a:p>
            <a:pPr marL="514350" indent="-514350">
              <a:buFont typeface="+mj-lt"/>
              <a:buAutoNum type="alphaUcPeriod"/>
            </a:pPr>
            <a:r>
              <a:rPr lang="en-US" sz="3200" dirty="0" smtClean="0"/>
              <a:t>CETPH</a:t>
            </a:r>
          </a:p>
          <a:p>
            <a:pPr marL="514350" indent="-514350">
              <a:buFont typeface="+mj-lt"/>
              <a:buAutoNum type="alphaUcPeriod"/>
            </a:pPr>
            <a:r>
              <a:rPr lang="en-US" sz="3200" dirty="0" smtClean="0"/>
              <a:t>Left heart disease</a:t>
            </a:r>
          </a:p>
          <a:p>
            <a:pPr marL="514350" indent="-514350">
              <a:buFont typeface="+mj-lt"/>
              <a:buAutoNum type="alphaUcPeriod"/>
            </a:pPr>
            <a:r>
              <a:rPr lang="en-US" sz="3200" dirty="0"/>
              <a:t>Right ventricular dysfunction</a:t>
            </a:r>
          </a:p>
        </p:txBody>
      </p:sp>
      <p:sp>
        <p:nvSpPr>
          <p:cNvPr id="4" name="Content Placeholder 2"/>
          <p:cNvSpPr txBox="1">
            <a:spLocks/>
          </p:cNvSpPr>
          <p:nvPr/>
        </p:nvSpPr>
        <p:spPr>
          <a:xfrm>
            <a:off x="441305" y="1508275"/>
            <a:ext cx="8229600" cy="23581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600"/>
              </a:spcBef>
              <a:buClr>
                <a:srgbClr val="156598"/>
              </a:buClr>
              <a:buSzPct val="100000"/>
              <a:buFont typeface="+mj-lt"/>
              <a:buAutoNum type="alphaUcPeriod"/>
            </a:pPr>
            <a:r>
              <a:rPr lang="en-US" dirty="0" smtClean="0"/>
              <a:t>PAH										</a:t>
            </a:r>
            <a:r>
              <a:rPr lang="en-US" dirty="0" smtClean="0">
                <a:sym typeface="Wingdings" pitchFamily="2" charset="2"/>
              </a:rPr>
              <a:t>   2%</a:t>
            </a:r>
            <a:endParaRPr lang="en-US" dirty="0" smtClean="0"/>
          </a:p>
          <a:p>
            <a:pPr marL="514350" indent="-514350">
              <a:spcBef>
                <a:spcPts val="600"/>
              </a:spcBef>
              <a:buClr>
                <a:srgbClr val="156598"/>
              </a:buClr>
              <a:buSzPct val="100000"/>
              <a:buFont typeface="+mj-lt"/>
              <a:buAutoNum type="alphaUcPeriod"/>
            </a:pPr>
            <a:r>
              <a:rPr lang="en-US" dirty="0" smtClean="0"/>
              <a:t>CETPH									</a:t>
            </a:r>
            <a:r>
              <a:rPr lang="en-US" dirty="0" smtClean="0">
                <a:sym typeface="Wingdings" pitchFamily="2" charset="2"/>
              </a:rPr>
              <a:t>   1%</a:t>
            </a:r>
            <a:endParaRPr lang="en-US" dirty="0" smtClean="0"/>
          </a:p>
          <a:p>
            <a:pPr marL="514350" indent="-514350">
              <a:spcBef>
                <a:spcPts val="600"/>
              </a:spcBef>
              <a:buClr>
                <a:srgbClr val="156598"/>
              </a:buClr>
              <a:buSzPct val="100000"/>
              <a:buFont typeface="+mj-lt"/>
              <a:buAutoNum type="alphaUcPeriod"/>
            </a:pPr>
            <a:r>
              <a:rPr lang="en-US" dirty="0" smtClean="0"/>
              <a:t>Left heart disease					</a:t>
            </a:r>
            <a:r>
              <a:rPr lang="en-US" dirty="0" smtClean="0">
                <a:sym typeface="Wingdings" pitchFamily="2" charset="2"/>
              </a:rPr>
              <a:t> 79%</a:t>
            </a:r>
            <a:r>
              <a:rPr lang="en-US" dirty="0" smtClean="0"/>
              <a:t>	</a:t>
            </a:r>
          </a:p>
          <a:p>
            <a:pPr marL="514350" indent="-514350">
              <a:spcBef>
                <a:spcPts val="600"/>
              </a:spcBef>
              <a:buClr>
                <a:srgbClr val="156598"/>
              </a:buClr>
              <a:buSzPct val="100000"/>
              <a:buFont typeface="+mj-lt"/>
              <a:buAutoNum type="alphaUcPeriod"/>
            </a:pPr>
            <a:r>
              <a:rPr lang="en-US" dirty="0" smtClean="0"/>
              <a:t>Right ventricular dysfunction	</a:t>
            </a:r>
            <a:r>
              <a:rPr lang="en-US" dirty="0" smtClean="0">
                <a:sym typeface="Wingdings" pitchFamily="2" charset="2"/>
              </a:rPr>
              <a:t>   2%</a:t>
            </a:r>
            <a:endParaRPr lang="en-US" dirty="0"/>
          </a:p>
        </p:txBody>
      </p:sp>
      <p:pic>
        <p:nvPicPr>
          <p:cNvPr id="5" name="Picture 4" descr="http://static.wixstatic.com/media/551a5b_d4eae31b48cdb9bc4340879e4aebf303.gif_25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897107" y="54401"/>
            <a:ext cx="1175169" cy="7302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rabin\AppData\Local\Microsoft\Windows\Temporary Internet Files\Content.IE5\YLIAMYP9\11455-illustration-of-a-walking-horse-in-black-and-white-pv[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00778" y="3938017"/>
            <a:ext cx="2177872" cy="1864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194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124736"/>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dirty="0" smtClean="0">
                <a:ea typeface="Geneva" charset="0"/>
                <a:cs typeface="Calibri" pitchFamily="34" charset="0"/>
              </a:rPr>
              <a:t>What do you see?</a:t>
            </a:r>
          </a:p>
        </p:txBody>
      </p:sp>
      <p:pic>
        <p:nvPicPr>
          <p:cNvPr id="4" name="Content Placeholder 3"/>
          <p:cNvPicPr>
            <a:picLocks noChangeArrowheads="1"/>
          </p:cNvPicPr>
          <p:nvPr/>
        </p:nvPicPr>
        <p:blipFill>
          <a:blip r:embed="rId3">
            <a:extLst>
              <a:ext uri="{28A0092B-C50C-407E-A947-70E740481C1C}">
                <a14:useLocalDpi xmlns:a14="http://schemas.microsoft.com/office/drawing/2010/main" val="0"/>
              </a:ext>
            </a:extLst>
          </a:blip>
          <a:srcRect t="51338" b="9695"/>
          <a:stretch>
            <a:fillRect/>
          </a:stretch>
        </p:blipFill>
        <p:spPr bwMode="auto">
          <a:xfrm>
            <a:off x="457200" y="838200"/>
            <a:ext cx="82296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1359353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160338"/>
            <a:ext cx="8229600" cy="1143000"/>
          </a:xfrm>
        </p:spPr>
        <p:txBody>
          <a:bodyPr/>
          <a:lstStyle/>
          <a:p>
            <a:r>
              <a:rPr lang="en-US" dirty="0" smtClean="0"/>
              <a:t>Types of Questions you Will </a:t>
            </a:r>
            <a:r>
              <a:rPr lang="en-US" dirty="0"/>
              <a:t>B</a:t>
            </a:r>
            <a:r>
              <a:rPr lang="en-US" dirty="0" smtClean="0"/>
              <a:t>e </a:t>
            </a:r>
            <a:r>
              <a:rPr lang="en-US" dirty="0"/>
              <a:t>A</a:t>
            </a:r>
            <a:r>
              <a:rPr lang="en-US" dirty="0" smtClean="0"/>
              <a:t>sked </a:t>
            </a:r>
            <a:endParaRPr lang="en-US" dirty="0"/>
          </a:p>
        </p:txBody>
      </p:sp>
      <p:pic>
        <p:nvPicPr>
          <p:cNvPr id="4" name="Content Placeholder 3" descr="http://static.wixstatic.com/media/551a5b_d4eae31b48cdb9bc4340879e4aebf303.gif_256"/>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028833" y="3551902"/>
            <a:ext cx="2869565" cy="178303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drabin\AppData\Local\Microsoft\Windows\Temporary Internet Files\Content.IE5\231AAWS0\Questionmark[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48568" y="1297990"/>
            <a:ext cx="1656080" cy="20701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796701" y="4006974"/>
            <a:ext cx="2951025" cy="1052705"/>
            <a:chOff x="1796701" y="4006974"/>
            <a:chExt cx="2951025" cy="1052705"/>
          </a:xfrm>
        </p:grpSpPr>
        <p:sp>
          <p:nvSpPr>
            <p:cNvPr id="15" name="Right Arrow 14"/>
            <p:cNvSpPr/>
            <p:nvPr/>
          </p:nvSpPr>
          <p:spPr>
            <a:xfrm>
              <a:off x="1796701" y="4006974"/>
              <a:ext cx="2951025" cy="1052705"/>
            </a:xfrm>
            <a:prstGeom prst="rightArrow">
              <a:avLst/>
            </a:prstGeom>
            <a:solidFill>
              <a:srgbClr val="156598"/>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22120" y="4225698"/>
              <a:ext cx="2596929" cy="584775"/>
            </a:xfrm>
            <a:prstGeom prst="rect">
              <a:avLst/>
            </a:prstGeom>
            <a:noFill/>
          </p:spPr>
          <p:txBody>
            <a:bodyPr wrap="none" rtlCol="0">
              <a:spAutoFit/>
            </a:bodyPr>
            <a:lstStyle/>
            <a:p>
              <a:r>
                <a:rPr lang="en-US" sz="3200" dirty="0" smtClean="0">
                  <a:solidFill>
                    <a:schemeClr val="bg1"/>
                  </a:solidFill>
                </a:rPr>
                <a:t>Participatory   </a:t>
              </a:r>
              <a:endParaRPr lang="en-US" sz="3200" dirty="0">
                <a:solidFill>
                  <a:schemeClr val="bg1"/>
                </a:solidFill>
              </a:endParaRPr>
            </a:p>
          </p:txBody>
        </p:sp>
      </p:grpSp>
      <p:grpSp>
        <p:nvGrpSpPr>
          <p:cNvPr id="16" name="Group 15"/>
          <p:cNvGrpSpPr/>
          <p:nvPr/>
        </p:nvGrpSpPr>
        <p:grpSpPr>
          <a:xfrm>
            <a:off x="1796701" y="1809361"/>
            <a:ext cx="2951025" cy="1052705"/>
            <a:chOff x="1796701" y="4006974"/>
            <a:chExt cx="2951025" cy="1052705"/>
          </a:xfrm>
        </p:grpSpPr>
        <p:sp>
          <p:nvSpPr>
            <p:cNvPr id="17" name="Right Arrow 16"/>
            <p:cNvSpPr/>
            <p:nvPr/>
          </p:nvSpPr>
          <p:spPr>
            <a:xfrm>
              <a:off x="1796701" y="4006974"/>
              <a:ext cx="2951025" cy="1052705"/>
            </a:xfrm>
            <a:prstGeom prst="rightArrow">
              <a:avLst/>
            </a:prstGeom>
            <a:solidFill>
              <a:srgbClr val="156598"/>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822120" y="4225698"/>
              <a:ext cx="1874231" cy="584775"/>
            </a:xfrm>
            <a:prstGeom prst="rect">
              <a:avLst/>
            </a:prstGeom>
            <a:noFill/>
          </p:spPr>
          <p:txBody>
            <a:bodyPr wrap="none" rtlCol="0">
              <a:spAutoFit/>
            </a:bodyPr>
            <a:lstStyle/>
            <a:p>
              <a:r>
                <a:rPr lang="en-US" sz="3200" dirty="0">
                  <a:solidFill>
                    <a:schemeClr val="bg1"/>
                  </a:solidFill>
                </a:rPr>
                <a:t>Rhetorical</a:t>
              </a:r>
            </a:p>
          </p:txBody>
        </p:sp>
      </p:grpSp>
    </p:spTree>
    <p:custDataLst>
      <p:tags r:id="rId1"/>
    </p:custDataLst>
    <p:extLst>
      <p:ext uri="{BB962C8B-B14F-4D97-AF65-F5344CB8AC3E}">
        <p14:creationId xmlns:p14="http://schemas.microsoft.com/office/powerpoint/2010/main" val="3068371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47675" y="129706"/>
            <a:ext cx="8229600" cy="1143000"/>
          </a:xfrm>
        </p:spPr>
        <p:txBody>
          <a:bodyPr/>
          <a:lstStyle/>
          <a:p>
            <a:r>
              <a:rPr lang="en-US" altLang="en-US" dirty="0" smtClean="0"/>
              <a:t>Eric’s Echocardiogram Results</a:t>
            </a:r>
          </a:p>
        </p:txBody>
      </p:sp>
      <p:sp>
        <p:nvSpPr>
          <p:cNvPr id="6147" name="Rectangle 3"/>
          <p:cNvSpPr>
            <a:spLocks noGrp="1" noChangeArrowheads="1"/>
          </p:cNvSpPr>
          <p:nvPr>
            <p:ph type="body" idx="1"/>
          </p:nvPr>
        </p:nvSpPr>
        <p:spPr>
          <a:xfrm>
            <a:off x="457200" y="1371600"/>
            <a:ext cx="8229600" cy="5029200"/>
          </a:xfrm>
        </p:spPr>
        <p:txBody>
          <a:bodyPr>
            <a:normAutofit/>
          </a:bodyPr>
          <a:lstStyle/>
          <a:p>
            <a:pPr>
              <a:defRPr/>
            </a:pPr>
            <a:r>
              <a:rPr lang="en-US" altLang="en-US" sz="2800" dirty="0" smtClean="0"/>
              <a:t>RVSP </a:t>
            </a:r>
            <a:r>
              <a:rPr lang="en-US" altLang="en-US" sz="2800" dirty="0">
                <a:cs typeface="Arial" pitchFamily="34" charset="0"/>
              </a:rPr>
              <a:t>~</a:t>
            </a:r>
            <a:r>
              <a:rPr lang="en-US" altLang="en-US" sz="2800" dirty="0"/>
              <a:t>120 </a:t>
            </a:r>
            <a:r>
              <a:rPr lang="en-US" altLang="en-US" sz="2800" dirty="0" smtClean="0"/>
              <a:t>mm Hg</a:t>
            </a:r>
            <a:endParaRPr lang="en-US" altLang="en-US" sz="2800" dirty="0"/>
          </a:p>
          <a:p>
            <a:pPr>
              <a:defRPr/>
            </a:pPr>
            <a:r>
              <a:rPr lang="en-US" altLang="en-US" sz="2800" dirty="0"/>
              <a:t>Severely dilated RV with </a:t>
            </a:r>
            <a:r>
              <a:rPr lang="en-US" altLang="en-US" sz="2800" dirty="0" err="1" smtClean="0"/>
              <a:t>hypokinesis</a:t>
            </a:r>
            <a:endParaRPr lang="en-US" altLang="en-US" sz="2800" dirty="0"/>
          </a:p>
          <a:p>
            <a:pPr>
              <a:lnSpc>
                <a:spcPct val="90000"/>
              </a:lnSpc>
            </a:pPr>
            <a:r>
              <a:rPr lang="en-US" altLang="en-US" sz="2800" dirty="0" smtClean="0"/>
              <a:t>What </a:t>
            </a:r>
            <a:r>
              <a:rPr lang="en-US" altLang="en-US" sz="2800" dirty="0"/>
              <a:t>is your diagnosis</a:t>
            </a:r>
            <a:r>
              <a:rPr lang="en-US" altLang="en-US" sz="2800" dirty="0" smtClean="0"/>
              <a:t>? </a:t>
            </a:r>
          </a:p>
          <a:p>
            <a:pPr marL="914400" lvl="1" indent="-514350">
              <a:lnSpc>
                <a:spcPct val="90000"/>
              </a:lnSpc>
              <a:buFont typeface="+mj-lt"/>
              <a:buAutoNum type="alphaUcPeriod"/>
            </a:pPr>
            <a:r>
              <a:rPr lang="en-US" altLang="en-US" sz="2400" dirty="0" smtClean="0"/>
              <a:t>PH</a:t>
            </a:r>
          </a:p>
          <a:p>
            <a:pPr marL="914400" lvl="1" indent="-514350">
              <a:lnSpc>
                <a:spcPct val="90000"/>
              </a:lnSpc>
              <a:buFont typeface="+mj-lt"/>
              <a:buAutoNum type="alphaUcPeriod"/>
            </a:pPr>
            <a:r>
              <a:rPr lang="en-US" altLang="en-US" sz="2400" dirty="0" smtClean="0"/>
              <a:t>PAH</a:t>
            </a:r>
          </a:p>
          <a:p>
            <a:pPr marL="914400" lvl="1" indent="-514350">
              <a:lnSpc>
                <a:spcPct val="90000"/>
              </a:lnSpc>
              <a:buFont typeface="+mj-lt"/>
              <a:buAutoNum type="alphaUcPeriod"/>
            </a:pPr>
            <a:r>
              <a:rPr lang="en-US" altLang="en-US" sz="2400" dirty="0" smtClean="0"/>
              <a:t>Congenital heart disease</a:t>
            </a:r>
          </a:p>
          <a:p>
            <a:pPr marL="914400" lvl="1" indent="-514350">
              <a:lnSpc>
                <a:spcPct val="90000"/>
              </a:lnSpc>
              <a:buFont typeface="+mj-lt"/>
              <a:buAutoNum type="alphaUcPeriod"/>
            </a:pPr>
            <a:r>
              <a:rPr lang="en-US" altLang="en-US" sz="2400" dirty="0" smtClean="0"/>
              <a:t>Insufficient data to diagnose</a:t>
            </a:r>
            <a:endParaRPr lang="en-US" altLang="en-US" dirty="0" smtClean="0"/>
          </a:p>
          <a:p>
            <a:pPr marL="0" indent="0">
              <a:lnSpc>
                <a:spcPct val="90000"/>
              </a:lnSpc>
              <a:buNone/>
            </a:pPr>
            <a:endParaRPr lang="en-US" altLang="en-US" sz="2800" dirty="0" smtClean="0">
              <a:solidFill>
                <a:srgbClr val="FF0000"/>
              </a:solidFill>
            </a:endParaRPr>
          </a:p>
          <a:p>
            <a:pPr marL="0" indent="0">
              <a:lnSpc>
                <a:spcPct val="90000"/>
              </a:lnSpc>
              <a:buNone/>
            </a:pPr>
            <a:r>
              <a:rPr lang="en-US" altLang="en-US" sz="2800" dirty="0" smtClean="0">
                <a:solidFill>
                  <a:srgbClr val="FF0000"/>
                </a:solidFill>
              </a:rPr>
              <a:t>What additional tests would you do?</a:t>
            </a:r>
            <a:endParaRPr lang="en-US" altLang="en-US" sz="2800" dirty="0">
              <a:solidFill>
                <a:srgbClr val="FF0000"/>
              </a:solidFill>
            </a:endParaRPr>
          </a:p>
        </p:txBody>
      </p:sp>
      <p:pic>
        <p:nvPicPr>
          <p:cNvPr id="4" name="Content Placeholder 3" descr="http://static.wixstatic.com/media/551a5b_d4eae31b48cdb9bc4340879e4aebf303.gif_25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49496" y="33403"/>
            <a:ext cx="1994504" cy="12393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527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8" end="8"/>
                                            </p:txEl>
                                          </p:spTgt>
                                        </p:tgtEl>
                                        <p:attrNameLst>
                                          <p:attrName>style.visibility</p:attrName>
                                        </p:attrNameLst>
                                      </p:cBhvr>
                                      <p:to>
                                        <p:strVal val="visible"/>
                                      </p:to>
                                    </p:set>
                                    <p:animEffect transition="in" filter="fade">
                                      <p:cBhvr>
                                        <p:cTn id="7" dur="500"/>
                                        <p:tgtEl>
                                          <p:spTgt spid="6147">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238416" y="332108"/>
            <a:ext cx="8905584"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dirty="0">
                <a:latin typeface="+mn-lt"/>
                <a:ea typeface="Geneva" charset="0"/>
                <a:cs typeface="Myriad Pro Cond" pitchFamily="-106" charset="0"/>
              </a:rPr>
              <a:t>How would </a:t>
            </a:r>
            <a:r>
              <a:rPr lang="en-US" dirty="0" smtClean="0">
                <a:latin typeface="+mn-lt"/>
                <a:ea typeface="Geneva" charset="0"/>
                <a:cs typeface="Myriad Pro Cond" pitchFamily="-106" charset="0"/>
              </a:rPr>
              <a:t>cardiac catheterization assist?</a:t>
            </a:r>
          </a:p>
        </p:txBody>
      </p:sp>
      <p:sp>
        <p:nvSpPr>
          <p:cNvPr id="96259" name="Rectangle 3"/>
          <p:cNvSpPr>
            <a:spLocks noGrp="1" noChangeArrowheads="1"/>
          </p:cNvSpPr>
          <p:nvPr>
            <p:ph idx="1"/>
          </p:nvPr>
        </p:nvSpPr>
        <p:spPr>
          <a:xfrm>
            <a:off x="303077" y="1104397"/>
            <a:ext cx="8377539" cy="3352800"/>
          </a:xfrm>
        </p:spPr>
        <p:txBody>
          <a:bodyPr>
            <a:noAutofit/>
          </a:bodyPr>
          <a:lstStyle/>
          <a:p>
            <a:pPr>
              <a:spcBef>
                <a:spcPts val="0"/>
              </a:spcBef>
              <a:spcAft>
                <a:spcPts val="1200"/>
              </a:spcAft>
              <a:buFont typeface="Arial" charset="0"/>
              <a:buChar char="•"/>
              <a:defRPr/>
            </a:pPr>
            <a:r>
              <a:rPr lang="en-US" altLang="en-US" sz="2800" dirty="0" smtClean="0">
                <a:latin typeface="Calibri" pitchFamily="34" charset="0"/>
                <a:cs typeface="Calibri" pitchFamily="34" charset="0"/>
              </a:rPr>
              <a:t>…confirm diagnosis </a:t>
            </a:r>
            <a:endParaRPr lang="en-US" altLang="en-US" sz="2800" dirty="0">
              <a:latin typeface="Calibri" pitchFamily="34" charset="0"/>
              <a:cs typeface="Calibri" pitchFamily="34" charset="0"/>
            </a:endParaRPr>
          </a:p>
          <a:p>
            <a:pPr lvl="1">
              <a:spcBef>
                <a:spcPts val="0"/>
              </a:spcBef>
              <a:spcAft>
                <a:spcPts val="1200"/>
              </a:spcAft>
              <a:buFont typeface="Symbol" pitchFamily="18" charset="2"/>
              <a:buChar char="-"/>
              <a:defRPr/>
            </a:pPr>
            <a:r>
              <a:rPr lang="en-US" altLang="en-US" sz="2400" dirty="0" smtClean="0">
                <a:latin typeface="Calibri" pitchFamily="34" charset="0"/>
                <a:cs typeface="Calibri" pitchFamily="34" charset="0"/>
              </a:rPr>
              <a:t>Echo</a:t>
            </a:r>
            <a:r>
              <a:rPr lang="en-US" altLang="en-US" sz="2400" dirty="0" smtClean="0">
                <a:solidFill>
                  <a:srgbClr val="FF0000"/>
                </a:solidFill>
                <a:latin typeface="Calibri" pitchFamily="34" charset="0"/>
                <a:cs typeface="Calibri" pitchFamily="34" charset="0"/>
              </a:rPr>
              <a:t> </a:t>
            </a:r>
            <a:r>
              <a:rPr lang="en-US" altLang="en-US" sz="2400" dirty="0" smtClean="0">
                <a:latin typeface="Calibri" pitchFamily="34" charset="0"/>
                <a:cs typeface="Calibri" pitchFamily="34" charset="0"/>
              </a:rPr>
              <a:t>is not adequately accurate, even with very high estimates of PASP</a:t>
            </a:r>
          </a:p>
          <a:p>
            <a:pPr>
              <a:spcBef>
                <a:spcPts val="0"/>
              </a:spcBef>
              <a:spcAft>
                <a:spcPts val="1200"/>
              </a:spcAft>
              <a:buFont typeface="Arial" charset="0"/>
              <a:buChar char="•"/>
              <a:defRPr/>
            </a:pPr>
            <a:r>
              <a:rPr lang="en-US" altLang="en-US" sz="2800" dirty="0" smtClean="0">
                <a:latin typeface="Calibri" pitchFamily="34" charset="0"/>
                <a:cs typeface="Calibri" pitchFamily="34" charset="0"/>
              </a:rPr>
              <a:t>…exclude </a:t>
            </a:r>
            <a:r>
              <a:rPr lang="en-US" altLang="en-US" sz="2800" dirty="0">
                <a:latin typeface="Calibri" pitchFamily="34" charset="0"/>
                <a:cs typeface="Calibri" pitchFamily="34" charset="0"/>
              </a:rPr>
              <a:t>congenital heart disease</a:t>
            </a:r>
          </a:p>
          <a:p>
            <a:pPr>
              <a:spcBef>
                <a:spcPts val="0"/>
              </a:spcBef>
              <a:spcAft>
                <a:spcPts val="1200"/>
              </a:spcAft>
              <a:buFont typeface="Arial" charset="0"/>
              <a:buChar char="•"/>
              <a:defRPr/>
            </a:pPr>
            <a:r>
              <a:rPr lang="en-US" altLang="en-US" sz="2800" dirty="0" smtClean="0">
                <a:latin typeface="Calibri" pitchFamily="34" charset="0"/>
                <a:cs typeface="Calibri" pitchFamily="34" charset="0"/>
              </a:rPr>
              <a:t>…assess </a:t>
            </a:r>
            <a:r>
              <a:rPr lang="en-US" altLang="en-US" sz="2800" dirty="0">
                <a:latin typeface="Calibri" pitchFamily="34" charset="0"/>
                <a:cs typeface="Calibri" pitchFamily="34" charset="0"/>
              </a:rPr>
              <a:t>contribution of left heart (PAOP)</a:t>
            </a:r>
          </a:p>
          <a:p>
            <a:pPr>
              <a:spcBef>
                <a:spcPts val="0"/>
              </a:spcBef>
              <a:spcAft>
                <a:spcPts val="1200"/>
              </a:spcAft>
              <a:buFont typeface="Arial" charset="0"/>
              <a:buChar char="•"/>
              <a:defRPr/>
            </a:pPr>
            <a:r>
              <a:rPr lang="en-US" altLang="en-US" sz="2800" dirty="0" smtClean="0">
                <a:latin typeface="Calibri" pitchFamily="34" charset="0"/>
                <a:cs typeface="Calibri" pitchFamily="34" charset="0"/>
              </a:rPr>
              <a:t>…establish </a:t>
            </a:r>
            <a:r>
              <a:rPr lang="en-US" altLang="en-US" sz="2800" dirty="0">
                <a:latin typeface="Calibri" pitchFamily="34" charset="0"/>
                <a:cs typeface="Calibri" pitchFamily="34" charset="0"/>
              </a:rPr>
              <a:t>severity and prognosis</a:t>
            </a:r>
          </a:p>
          <a:p>
            <a:pPr>
              <a:spcBef>
                <a:spcPts val="0"/>
              </a:spcBef>
              <a:spcAft>
                <a:spcPts val="1200"/>
              </a:spcAft>
              <a:buFont typeface="Arial" charset="0"/>
              <a:buChar char="•"/>
              <a:defRPr/>
            </a:pPr>
            <a:r>
              <a:rPr lang="en-US" altLang="en-US" sz="2800" dirty="0" smtClean="0">
                <a:latin typeface="Calibri" pitchFamily="34" charset="0"/>
                <a:cs typeface="Calibri" pitchFamily="34" charset="0"/>
              </a:rPr>
              <a:t>…establish </a:t>
            </a:r>
            <a:r>
              <a:rPr lang="en-US" altLang="en-US" sz="2800" dirty="0">
                <a:latin typeface="Calibri" pitchFamily="34" charset="0"/>
                <a:cs typeface="Calibri" pitchFamily="34" charset="0"/>
              </a:rPr>
              <a:t>presence/absence of vasodilator response</a:t>
            </a:r>
          </a:p>
        </p:txBody>
      </p:sp>
      <p:sp>
        <p:nvSpPr>
          <p:cNvPr id="31748" name="Rectangle 4"/>
          <p:cNvSpPr>
            <a:spLocks noChangeArrowheads="1"/>
          </p:cNvSpPr>
          <p:nvPr/>
        </p:nvSpPr>
        <p:spPr bwMode="blackWhite">
          <a:xfrm>
            <a:off x="194872" y="4813533"/>
            <a:ext cx="8769246" cy="1092644"/>
          </a:xfrm>
          <a:prstGeom prst="rect">
            <a:avLst/>
          </a:prstGeom>
          <a:solidFill>
            <a:schemeClr val="accent5">
              <a:lumMod val="20000"/>
              <a:lumOff val="80000"/>
            </a:schemeClr>
          </a:solidFill>
          <a:ln w="28575">
            <a:solidFill>
              <a:schemeClr val="tx1"/>
            </a:solidFill>
            <a:miter lim="800000"/>
            <a:headEnd/>
            <a:tailEnd/>
          </a:ln>
        </p:spPr>
        <p:txBody>
          <a:bodyPr wrap="none" anchor="ctr"/>
          <a:lstStyle/>
          <a:p>
            <a:pPr algn="ctr"/>
            <a:r>
              <a:rPr lang="en-US" sz="2400" dirty="0"/>
              <a:t>Catheterization is required for </a:t>
            </a:r>
            <a:r>
              <a:rPr lang="en-US" sz="2400" b="1" i="1" u="sng" dirty="0"/>
              <a:t>every</a:t>
            </a:r>
            <a:r>
              <a:rPr lang="en-US" sz="2400" b="1" i="1" dirty="0"/>
              <a:t> </a:t>
            </a:r>
            <a:r>
              <a:rPr lang="en-US" sz="2400" dirty="0" smtClean="0"/>
              <a:t>patient with </a:t>
            </a:r>
          </a:p>
          <a:p>
            <a:pPr algn="ctr"/>
            <a:r>
              <a:rPr lang="en-US" sz="2400" dirty="0" smtClean="0"/>
              <a:t>suspected pulmonary hypertension </a:t>
            </a:r>
            <a:r>
              <a:rPr lang="en-US" sz="2400" dirty="0"/>
              <a:t>who will be treated</a:t>
            </a:r>
          </a:p>
        </p:txBody>
      </p:sp>
    </p:spTree>
    <p:custDataLst>
      <p:tags r:id="rId1"/>
    </p:custDataLst>
    <p:extLst>
      <p:ext uri="{BB962C8B-B14F-4D97-AF65-F5344CB8AC3E}">
        <p14:creationId xmlns:p14="http://schemas.microsoft.com/office/powerpoint/2010/main" val="113857123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3613" y="150813"/>
            <a:ext cx="8229600" cy="1143000"/>
          </a:xfrm>
        </p:spPr>
        <p:txBody>
          <a:bodyPr>
            <a:normAutofit/>
          </a:bodyPr>
          <a:lstStyle/>
          <a:p>
            <a:r>
              <a:rPr lang="en-US" altLang="en-US" dirty="0" smtClean="0"/>
              <a:t>Eric’s RH Catheterization Results</a:t>
            </a:r>
          </a:p>
        </p:txBody>
      </p:sp>
      <p:sp>
        <p:nvSpPr>
          <p:cNvPr id="7171" name="Rectangle 3"/>
          <p:cNvSpPr>
            <a:spLocks noGrp="1" noChangeArrowheads="1"/>
          </p:cNvSpPr>
          <p:nvPr>
            <p:ph type="body" idx="1"/>
          </p:nvPr>
        </p:nvSpPr>
        <p:spPr>
          <a:xfrm>
            <a:off x="463613" y="1113999"/>
            <a:ext cx="8229600" cy="5029200"/>
          </a:xfrm>
        </p:spPr>
        <p:txBody>
          <a:bodyPr>
            <a:normAutofit/>
          </a:bodyPr>
          <a:lstStyle/>
          <a:p>
            <a:pPr>
              <a:lnSpc>
                <a:spcPct val="90000"/>
              </a:lnSpc>
            </a:pPr>
            <a:r>
              <a:rPr lang="en-US" altLang="en-US" sz="2800" dirty="0" smtClean="0"/>
              <a:t>RA 15 mm Hg</a:t>
            </a:r>
          </a:p>
          <a:p>
            <a:pPr>
              <a:lnSpc>
                <a:spcPct val="90000"/>
              </a:lnSpc>
            </a:pPr>
            <a:r>
              <a:rPr lang="en-US" altLang="en-US" sz="2800" dirty="0" smtClean="0"/>
              <a:t>PA 120/16 mm Hg  (</a:t>
            </a:r>
            <a:r>
              <a:rPr lang="en-US" altLang="en-US" sz="2800" dirty="0" err="1" smtClean="0"/>
              <a:t>mPAP</a:t>
            </a:r>
            <a:r>
              <a:rPr lang="en-US" altLang="en-US" sz="2800" dirty="0" smtClean="0"/>
              <a:t>=76 mm Hg). </a:t>
            </a:r>
          </a:p>
          <a:p>
            <a:pPr>
              <a:lnSpc>
                <a:spcPct val="90000"/>
              </a:lnSpc>
            </a:pPr>
            <a:r>
              <a:rPr lang="en-US" altLang="en-US" sz="2800" dirty="0" smtClean="0"/>
              <a:t>No vasodilator response to inhaled NO</a:t>
            </a:r>
          </a:p>
          <a:p>
            <a:pPr>
              <a:lnSpc>
                <a:spcPct val="90000"/>
              </a:lnSpc>
            </a:pPr>
            <a:r>
              <a:rPr lang="en-US" altLang="en-US" sz="2800" dirty="0" smtClean="0"/>
              <a:t>PCWP 14 mm Hg</a:t>
            </a:r>
          </a:p>
          <a:p>
            <a:pPr>
              <a:lnSpc>
                <a:spcPct val="90000"/>
              </a:lnSpc>
            </a:pPr>
            <a:r>
              <a:rPr lang="en-US" altLang="en-US" sz="2800" dirty="0" smtClean="0"/>
              <a:t>Cardiac output 2.4 L/min</a:t>
            </a:r>
          </a:p>
          <a:p>
            <a:pPr>
              <a:lnSpc>
                <a:spcPct val="90000"/>
              </a:lnSpc>
            </a:pPr>
            <a:r>
              <a:rPr lang="en-US" altLang="en-US" sz="2800" dirty="0" smtClean="0"/>
              <a:t>Cardiac Index 1.3 L/min/m</a:t>
            </a:r>
            <a:r>
              <a:rPr lang="en-US" altLang="en-US" sz="2800" baseline="30000" dirty="0" smtClean="0"/>
              <a:t>2</a:t>
            </a:r>
            <a:endParaRPr lang="en-US" altLang="en-US" sz="2800" baseline="30000" dirty="0"/>
          </a:p>
          <a:p>
            <a:pPr marL="0" indent="0">
              <a:lnSpc>
                <a:spcPct val="90000"/>
              </a:lnSpc>
              <a:buNone/>
            </a:pPr>
            <a:endParaRPr lang="en-US" altLang="en-US" sz="2800" dirty="0" smtClean="0"/>
          </a:p>
        </p:txBody>
      </p:sp>
      <p:sp>
        <p:nvSpPr>
          <p:cNvPr id="2" name="TextBox 1"/>
          <p:cNvSpPr txBox="1"/>
          <p:nvPr/>
        </p:nvSpPr>
        <p:spPr>
          <a:xfrm>
            <a:off x="3787838" y="5378536"/>
            <a:ext cx="2954270" cy="646331"/>
          </a:xfrm>
          <a:prstGeom prst="rect">
            <a:avLst/>
          </a:prstGeom>
          <a:solidFill>
            <a:schemeClr val="accent1"/>
          </a:solidFill>
        </p:spPr>
        <p:txBody>
          <a:bodyPr wrap="none" rtlCol="0">
            <a:spAutoFit/>
          </a:bodyPr>
          <a:lstStyle/>
          <a:p>
            <a:r>
              <a:rPr lang="en-US" sz="3600" dirty="0" smtClean="0">
                <a:solidFill>
                  <a:schemeClr val="bg1"/>
                </a:solidFill>
              </a:rPr>
              <a:t>Diagnosis: PAH</a:t>
            </a:r>
            <a:endParaRPr lang="en-US" sz="3600" dirty="0">
              <a:solidFill>
                <a:schemeClr val="bg1"/>
              </a:solidFill>
            </a:endParaRPr>
          </a:p>
        </p:txBody>
      </p:sp>
      <p:pic>
        <p:nvPicPr>
          <p:cNvPr id="2050" name="Picture 2" descr="C:\Users\drabin\AppData\Local\Microsoft\Windows\Temporary Internet Files\Content.IE5\231AAWS0\11288-illustration-of-a-zebra-pv[1].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42108" y="3204006"/>
            <a:ext cx="2085966" cy="23058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19275" y="4356949"/>
            <a:ext cx="4179883" cy="861774"/>
          </a:xfrm>
          <a:prstGeom prst="rect">
            <a:avLst/>
          </a:prstGeom>
          <a:noFill/>
        </p:spPr>
        <p:txBody>
          <a:bodyPr wrap="square" rtlCol="0">
            <a:spAutoFit/>
          </a:bodyPr>
          <a:lstStyle/>
          <a:p>
            <a:r>
              <a:rPr lang="en-US" altLang="en-US" sz="3200" b="1" dirty="0">
                <a:solidFill>
                  <a:srgbClr val="C00000"/>
                </a:solidFill>
              </a:rPr>
              <a:t>What’s the diagnosis? </a:t>
            </a:r>
          </a:p>
          <a:p>
            <a:endParaRPr lang="en-US" dirty="0">
              <a:solidFill>
                <a:srgbClr val="C00000"/>
              </a:solidFill>
            </a:endParaRPr>
          </a:p>
        </p:txBody>
      </p:sp>
    </p:spTree>
    <p:custDataLst>
      <p:tags r:id="rId1"/>
    </p:custDataLst>
    <p:extLst>
      <p:ext uri="{BB962C8B-B14F-4D97-AF65-F5344CB8AC3E}">
        <p14:creationId xmlns:p14="http://schemas.microsoft.com/office/powerpoint/2010/main" val="24545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 presetClass="entr" presetSubtype="0" fill="hold" nodeType="withEffect">
                                  <p:stCondLst>
                                    <p:cond delay="0"/>
                                  </p:stCondLst>
                                  <p:childTnLst>
                                    <p:set>
                                      <p:cBhvr>
                                        <p:cTn id="9" dur="1" fill="hold">
                                          <p:stCondLst>
                                            <p:cond delay="0"/>
                                          </p:stCondLst>
                                        </p:cTn>
                                        <p:tgtEl>
                                          <p:spTgt spid="7171">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171">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171">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171">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232415" y="106246"/>
            <a:ext cx="7458586" cy="1143000"/>
          </a:xfrm>
        </p:spPr>
        <p:txBody>
          <a:bodyPr>
            <a:noAutofit/>
          </a:bodyPr>
          <a:lstStyle/>
          <a:p>
            <a:r>
              <a:rPr lang="en-GB" altLang="en-US" sz="3600" b="1" dirty="0" smtClean="0">
                <a:solidFill>
                  <a:srgbClr val="156598"/>
                </a:solidFill>
                <a:latin typeface="Calibri" pitchFamily="34" charset="0"/>
                <a:cs typeface="Calibri" pitchFamily="34" charset="0"/>
              </a:rPr>
              <a:t>Shadows in Plato’s Cave</a:t>
            </a:r>
            <a:r>
              <a:rPr lang="en-GB" altLang="en-US" sz="3600" b="1" dirty="0">
                <a:solidFill>
                  <a:srgbClr val="156598"/>
                </a:solidFill>
                <a:latin typeface="Calibri" pitchFamily="34" charset="0"/>
                <a:cs typeface="Calibri" pitchFamily="34" charset="0"/>
              </a:rPr>
              <a:t>….. </a:t>
            </a:r>
            <a:r>
              <a:rPr lang="en-GB" altLang="en-US" sz="3600" b="1" dirty="0" smtClean="0">
                <a:solidFill>
                  <a:srgbClr val="156598"/>
                </a:solidFill>
                <a:latin typeface="Calibri" pitchFamily="34" charset="0"/>
                <a:cs typeface="Calibri" pitchFamily="34" charset="0"/>
              </a:rPr>
              <a:t>PAH Clues</a:t>
            </a:r>
          </a:p>
        </p:txBody>
      </p:sp>
      <p:sp>
        <p:nvSpPr>
          <p:cNvPr id="26627" name="Content Placeholder 4"/>
          <p:cNvSpPr>
            <a:spLocks noGrp="1"/>
          </p:cNvSpPr>
          <p:nvPr>
            <p:ph idx="4294967295"/>
          </p:nvPr>
        </p:nvSpPr>
        <p:spPr>
          <a:xfrm>
            <a:off x="5692775" y="1148720"/>
            <a:ext cx="3451225" cy="5266570"/>
          </a:xfrm>
        </p:spPr>
        <p:txBody>
          <a:bodyPr>
            <a:normAutofit/>
          </a:bodyPr>
          <a:lstStyle/>
          <a:p>
            <a:pPr>
              <a:buClr>
                <a:srgbClr val="156598"/>
              </a:buClr>
            </a:pPr>
            <a:r>
              <a:rPr lang="en-GB" altLang="en-US" sz="2800" dirty="0">
                <a:latin typeface="Calibri" pitchFamily="34" charset="0"/>
                <a:cs typeface="Calibri" pitchFamily="34" charset="0"/>
              </a:rPr>
              <a:t>Resting </a:t>
            </a:r>
            <a:r>
              <a:rPr lang="en-GB" altLang="en-US" sz="2800" dirty="0" smtClean="0">
                <a:latin typeface="Calibri" pitchFamily="34" charset="0"/>
                <a:cs typeface="Calibri" pitchFamily="34" charset="0"/>
              </a:rPr>
              <a:t>PFTs</a:t>
            </a:r>
            <a:endParaRPr lang="en-GB" altLang="en-US" sz="2800" dirty="0">
              <a:latin typeface="Calibri" pitchFamily="34" charset="0"/>
              <a:cs typeface="Calibri" pitchFamily="34" charset="0"/>
            </a:endParaRPr>
          </a:p>
          <a:p>
            <a:pPr lvl="1">
              <a:buClr>
                <a:srgbClr val="156598"/>
              </a:buClr>
              <a:buFont typeface="Calibri" panose="020F0502020204030204" pitchFamily="34" charset="0"/>
              <a:buChar char="–"/>
            </a:pPr>
            <a:r>
              <a:rPr lang="en-GB" altLang="en-US" sz="2400" dirty="0">
                <a:latin typeface="Calibri" pitchFamily="34" charset="0"/>
                <a:cs typeface="Calibri" pitchFamily="34" charset="0"/>
              </a:rPr>
              <a:t>High FVC/</a:t>
            </a:r>
            <a:r>
              <a:rPr lang="en-GB" altLang="en-US" sz="2400" dirty="0" err="1">
                <a:latin typeface="Calibri" pitchFamily="34" charset="0"/>
                <a:cs typeface="Calibri" pitchFamily="34" charset="0"/>
              </a:rPr>
              <a:t>DLco</a:t>
            </a:r>
            <a:r>
              <a:rPr lang="en-GB" altLang="en-US" sz="2400" dirty="0">
                <a:latin typeface="Calibri" pitchFamily="34" charset="0"/>
                <a:cs typeface="Calibri" pitchFamily="34" charset="0"/>
              </a:rPr>
              <a:t> </a:t>
            </a:r>
          </a:p>
          <a:p>
            <a:pPr lvl="1">
              <a:buClr>
                <a:srgbClr val="156598"/>
              </a:buClr>
              <a:buFont typeface="Calibri" panose="020F0502020204030204" pitchFamily="34" charset="0"/>
              <a:buChar char="–"/>
            </a:pPr>
            <a:r>
              <a:rPr lang="en-GB" altLang="en-US" sz="2400" dirty="0">
                <a:latin typeface="Calibri" pitchFamily="34" charset="0"/>
                <a:cs typeface="Calibri" pitchFamily="34" charset="0"/>
              </a:rPr>
              <a:t>Low </a:t>
            </a:r>
            <a:r>
              <a:rPr lang="en-GB" altLang="en-US" sz="2400" dirty="0" err="1">
                <a:latin typeface="Calibri" pitchFamily="34" charset="0"/>
                <a:cs typeface="Calibri" pitchFamily="34" charset="0"/>
              </a:rPr>
              <a:t>Kco</a:t>
            </a:r>
            <a:endParaRPr lang="en-GB" altLang="en-US" sz="2400" dirty="0">
              <a:latin typeface="Calibri" pitchFamily="34" charset="0"/>
              <a:cs typeface="Calibri" pitchFamily="34" charset="0"/>
            </a:endParaRPr>
          </a:p>
          <a:p>
            <a:pPr lvl="1">
              <a:buClr>
                <a:srgbClr val="156598"/>
              </a:buClr>
              <a:buFont typeface="Calibri" panose="020F0502020204030204" pitchFamily="34" charset="0"/>
              <a:buChar char="–"/>
            </a:pPr>
            <a:r>
              <a:rPr lang="en-GB" altLang="en-US" sz="2400" dirty="0">
                <a:latin typeface="Calibri" pitchFamily="34" charset="0"/>
                <a:cs typeface="Calibri" pitchFamily="34" charset="0"/>
              </a:rPr>
              <a:t>Low pO</a:t>
            </a:r>
            <a:r>
              <a:rPr lang="en-GB" altLang="en-US" sz="2400" baseline="-25000" dirty="0">
                <a:latin typeface="Calibri" pitchFamily="34" charset="0"/>
                <a:cs typeface="Calibri" pitchFamily="34" charset="0"/>
              </a:rPr>
              <a:t>2</a:t>
            </a:r>
            <a:r>
              <a:rPr lang="en-GB" altLang="en-US" sz="2400" dirty="0">
                <a:latin typeface="Calibri" pitchFamily="34" charset="0"/>
                <a:cs typeface="Calibri" pitchFamily="34" charset="0"/>
              </a:rPr>
              <a:t>/</a:t>
            </a:r>
            <a:r>
              <a:rPr lang="en-GB" altLang="en-US" sz="2400" dirty="0" err="1">
                <a:latin typeface="Calibri" pitchFamily="34" charset="0"/>
                <a:cs typeface="Calibri" pitchFamily="34" charset="0"/>
              </a:rPr>
              <a:t>DLco</a:t>
            </a:r>
            <a:endParaRPr lang="en-GB" altLang="en-US" sz="2400" dirty="0">
              <a:latin typeface="Calibri" pitchFamily="34" charset="0"/>
              <a:cs typeface="Calibri" pitchFamily="34" charset="0"/>
            </a:endParaRPr>
          </a:p>
          <a:p>
            <a:pPr>
              <a:buClr>
                <a:srgbClr val="156598"/>
              </a:buClr>
            </a:pPr>
            <a:r>
              <a:rPr lang="en-GB" altLang="en-US" sz="2800" dirty="0">
                <a:latin typeface="Calibri" pitchFamily="34" charset="0"/>
                <a:cs typeface="Calibri" pitchFamily="34" charset="0"/>
              </a:rPr>
              <a:t>Desaturation on exercise</a:t>
            </a:r>
          </a:p>
          <a:p>
            <a:pPr>
              <a:buClr>
                <a:srgbClr val="156598"/>
              </a:buClr>
            </a:pPr>
            <a:r>
              <a:rPr lang="en-GB" altLang="en-US" sz="2800" dirty="0">
                <a:latin typeface="Calibri" pitchFamily="34" charset="0"/>
                <a:cs typeface="Calibri" pitchFamily="34" charset="0"/>
              </a:rPr>
              <a:t>Serum BNP</a:t>
            </a:r>
          </a:p>
          <a:p>
            <a:pPr eaLnBrk="1" hangingPunct="1">
              <a:buClr>
                <a:srgbClr val="156598"/>
              </a:buClr>
            </a:pPr>
            <a:r>
              <a:rPr lang="en-GB" altLang="en-US" sz="2800" dirty="0" smtClean="0">
                <a:latin typeface="Calibri" pitchFamily="34" charset="0"/>
                <a:cs typeface="Calibri" pitchFamily="34" charset="0"/>
              </a:rPr>
              <a:t>Echocardiography</a:t>
            </a:r>
          </a:p>
          <a:p>
            <a:pPr eaLnBrk="1" hangingPunct="1">
              <a:buClr>
                <a:srgbClr val="156598"/>
              </a:buClr>
            </a:pPr>
            <a:r>
              <a:rPr lang="en-GB" altLang="en-US" sz="2800" dirty="0" smtClean="0">
                <a:latin typeface="Calibri" pitchFamily="34" charset="0"/>
                <a:cs typeface="Calibri" pitchFamily="34" charset="0"/>
              </a:rPr>
              <a:t>Enlarged PA on HRCT</a:t>
            </a:r>
          </a:p>
          <a:p>
            <a:pPr eaLnBrk="1" hangingPunct="1">
              <a:buClr>
                <a:srgbClr val="156598"/>
              </a:buClr>
            </a:pPr>
            <a:r>
              <a:rPr lang="en-GB" altLang="en-US" sz="2800" dirty="0" smtClean="0">
                <a:latin typeface="Calibri" pitchFamily="34" charset="0"/>
                <a:cs typeface="Calibri" pitchFamily="34" charset="0"/>
              </a:rPr>
              <a:t>RHC</a:t>
            </a:r>
          </a:p>
          <a:p>
            <a:pPr eaLnBrk="1" hangingPunct="1">
              <a:buFontTx/>
              <a:buChar char="-"/>
            </a:pPr>
            <a:endParaRPr lang="en-GB" altLang="en-US" sz="2400" dirty="0" smtClean="0">
              <a:latin typeface="Calibri" pitchFamily="34" charset="0"/>
              <a:cs typeface="Calibri" pitchFamily="34" charset="0"/>
            </a:endParaRPr>
          </a:p>
        </p:txBody>
      </p:sp>
      <p:sp>
        <p:nvSpPr>
          <p:cNvPr id="2" name="TextBox 1"/>
          <p:cNvSpPr txBox="1"/>
          <p:nvPr/>
        </p:nvSpPr>
        <p:spPr>
          <a:xfrm>
            <a:off x="144207" y="6415290"/>
            <a:ext cx="3504998" cy="338554"/>
          </a:xfrm>
          <a:prstGeom prst="rect">
            <a:avLst/>
          </a:prstGeom>
          <a:noFill/>
        </p:spPr>
        <p:txBody>
          <a:bodyPr wrap="none" rtlCol="0">
            <a:spAutoFit/>
          </a:bodyPr>
          <a:lstStyle/>
          <a:p>
            <a:r>
              <a:rPr lang="en-US" sz="1600" dirty="0" smtClean="0"/>
              <a:t>Plato. The </a:t>
            </a:r>
            <a:r>
              <a:rPr lang="en-US" sz="1600" dirty="0"/>
              <a:t>Republic </a:t>
            </a:r>
            <a:r>
              <a:rPr lang="en-US" sz="1600" dirty="0" smtClean="0"/>
              <a:t>(</a:t>
            </a:r>
            <a:r>
              <a:rPr lang="en-US" sz="1600" dirty="0" err="1" smtClean="0"/>
              <a:t>Πολιτεί</a:t>
            </a:r>
            <a:r>
              <a:rPr lang="en-US" sz="1600" dirty="0" smtClean="0"/>
              <a:t>α). </a:t>
            </a:r>
            <a:r>
              <a:rPr lang="en-US" sz="1600" dirty="0"/>
              <a:t>380 </a:t>
            </a:r>
            <a:r>
              <a:rPr lang="en-US" sz="1600" dirty="0" smtClean="0"/>
              <a:t>BCE.</a:t>
            </a:r>
            <a:endParaRPr lang="en-US" sz="1600" dirty="0"/>
          </a:p>
        </p:txBody>
      </p:sp>
      <p:pic>
        <p:nvPicPr>
          <p:cNvPr id="4098"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32415" y="1278541"/>
            <a:ext cx="5460360" cy="3167009"/>
          </a:xfrm>
          <a:prstGeom prst="rect">
            <a:avLst/>
          </a:prstGeom>
          <a:noFill/>
          <a:ln w="9525">
            <a:solidFill>
              <a:srgbClr val="1565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58528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4" name="Straight Arrow Connector 3"/>
          <p:cNvCxnSpPr/>
          <p:nvPr/>
        </p:nvCxnSpPr>
        <p:spPr>
          <a:xfrm flipV="1">
            <a:off x="173490" y="152874"/>
            <a:ext cx="8498191" cy="5334385"/>
          </a:xfrm>
          <a:prstGeom prst="straightConnector1">
            <a:avLst/>
          </a:prstGeom>
          <a:ln w="107950">
            <a:tailEnd type="arrow"/>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p:nvSpPr>
        <p:spPr bwMode="auto">
          <a:xfrm>
            <a:off x="1016120" y="5028642"/>
            <a:ext cx="17041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A50021"/>
                </a:solidFill>
                <a:latin typeface="+mn-lt"/>
              </a:rPr>
              <a:t>IV </a:t>
            </a:r>
            <a:r>
              <a:rPr lang="en-US" sz="1800" b="1" dirty="0" err="1">
                <a:solidFill>
                  <a:srgbClr val="A50021"/>
                </a:solidFill>
                <a:latin typeface="+mn-lt"/>
              </a:rPr>
              <a:t>Epoprostenol</a:t>
            </a:r>
            <a:endParaRPr lang="en-US" sz="1800" b="1" dirty="0">
              <a:solidFill>
                <a:srgbClr val="A50021"/>
              </a:solidFill>
              <a:latin typeface="+mn-lt"/>
            </a:endParaRPr>
          </a:p>
        </p:txBody>
      </p:sp>
      <p:sp>
        <p:nvSpPr>
          <p:cNvPr id="6" name="TextBox 14"/>
          <p:cNvSpPr txBox="1">
            <a:spLocks noChangeArrowheads="1"/>
          </p:cNvSpPr>
          <p:nvPr/>
        </p:nvSpPr>
        <p:spPr bwMode="auto">
          <a:xfrm>
            <a:off x="2295233" y="4159287"/>
            <a:ext cx="10811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a:solidFill>
                  <a:srgbClr val="389496"/>
                </a:solidFill>
                <a:latin typeface="+mn-lt"/>
              </a:rPr>
              <a:t>Bosentan</a:t>
            </a:r>
            <a:endParaRPr lang="en-US" sz="1800" b="1" dirty="0">
              <a:solidFill>
                <a:srgbClr val="389496"/>
              </a:solidFill>
              <a:latin typeface="+mn-lt"/>
            </a:endParaRPr>
          </a:p>
        </p:txBody>
      </p:sp>
      <p:sp>
        <p:nvSpPr>
          <p:cNvPr id="7" name="TextBox 15"/>
          <p:cNvSpPr txBox="1">
            <a:spLocks noChangeArrowheads="1"/>
          </p:cNvSpPr>
          <p:nvPr/>
        </p:nvSpPr>
        <p:spPr bwMode="auto">
          <a:xfrm>
            <a:off x="2887663" y="3756707"/>
            <a:ext cx="1588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A50021"/>
                </a:solidFill>
                <a:latin typeface="+mn-lt"/>
              </a:rPr>
              <a:t>SQ </a:t>
            </a:r>
            <a:r>
              <a:rPr lang="en-US" sz="1800" b="1" dirty="0" err="1">
                <a:solidFill>
                  <a:srgbClr val="A50021"/>
                </a:solidFill>
                <a:latin typeface="+mn-lt"/>
              </a:rPr>
              <a:t>Treprostinil</a:t>
            </a:r>
            <a:endParaRPr lang="en-US" sz="1800" b="1" dirty="0">
              <a:solidFill>
                <a:srgbClr val="A50021"/>
              </a:solidFill>
              <a:latin typeface="+mn-lt"/>
            </a:endParaRPr>
          </a:p>
        </p:txBody>
      </p:sp>
      <p:sp>
        <p:nvSpPr>
          <p:cNvPr id="8" name="TextBox 21"/>
          <p:cNvSpPr txBox="1">
            <a:spLocks noChangeArrowheads="1"/>
          </p:cNvSpPr>
          <p:nvPr/>
        </p:nvSpPr>
        <p:spPr bwMode="auto">
          <a:xfrm>
            <a:off x="5001615" y="2424759"/>
            <a:ext cx="1416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err="1">
                <a:solidFill>
                  <a:srgbClr val="389496"/>
                </a:solidFill>
                <a:latin typeface="+mn-lt"/>
              </a:rPr>
              <a:t>Ambrisentan</a:t>
            </a:r>
            <a:endParaRPr lang="en-US" sz="1800" b="1" dirty="0">
              <a:solidFill>
                <a:srgbClr val="389496"/>
              </a:solidFill>
              <a:latin typeface="+mn-lt"/>
            </a:endParaRPr>
          </a:p>
        </p:txBody>
      </p:sp>
      <p:sp>
        <p:nvSpPr>
          <p:cNvPr id="9" name="TextBox 8"/>
          <p:cNvSpPr txBox="1"/>
          <p:nvPr/>
        </p:nvSpPr>
        <p:spPr>
          <a:xfrm>
            <a:off x="4322093" y="2850602"/>
            <a:ext cx="1066702" cy="369332"/>
          </a:xfrm>
          <a:prstGeom prst="rect">
            <a:avLst/>
          </a:prstGeom>
          <a:noFill/>
          <a:ln>
            <a:noFill/>
          </a:ln>
        </p:spPr>
        <p:txBody>
          <a:bodyPr wrap="none">
            <a:spAutoFit/>
          </a:bodyPr>
          <a:lstStyle/>
          <a:p>
            <a:pPr fontAlgn="auto">
              <a:spcBef>
                <a:spcPts val="0"/>
              </a:spcBef>
              <a:spcAft>
                <a:spcPts val="0"/>
              </a:spcAft>
              <a:defRPr/>
            </a:pPr>
            <a:r>
              <a:rPr lang="en-US" b="1" dirty="0">
                <a:solidFill>
                  <a:schemeClr val="accent4"/>
                </a:solidFill>
                <a:ea typeface="+mn-ea"/>
                <a:cs typeface="+mn-cs"/>
              </a:rPr>
              <a:t>Sildenafil</a:t>
            </a:r>
          </a:p>
        </p:txBody>
      </p:sp>
      <p:sp>
        <p:nvSpPr>
          <p:cNvPr id="10" name="TextBox 9"/>
          <p:cNvSpPr txBox="1"/>
          <p:nvPr/>
        </p:nvSpPr>
        <p:spPr>
          <a:xfrm>
            <a:off x="5932543" y="1867809"/>
            <a:ext cx="3106941" cy="369332"/>
          </a:xfrm>
          <a:prstGeom prst="rect">
            <a:avLst/>
          </a:prstGeom>
          <a:noFill/>
          <a:ln>
            <a:noFill/>
          </a:ln>
        </p:spPr>
        <p:txBody>
          <a:bodyPr wrap="none">
            <a:spAutoFit/>
          </a:bodyPr>
          <a:lstStyle/>
          <a:p>
            <a:pPr fontAlgn="auto">
              <a:spcBef>
                <a:spcPts val="0"/>
              </a:spcBef>
              <a:spcAft>
                <a:spcPts val="0"/>
              </a:spcAft>
              <a:defRPr/>
            </a:pPr>
            <a:r>
              <a:rPr lang="en-US" b="1" dirty="0" err="1">
                <a:solidFill>
                  <a:schemeClr val="accent4"/>
                </a:solidFill>
                <a:ea typeface="+mn-ea"/>
                <a:cs typeface="+mn-cs"/>
              </a:rPr>
              <a:t>Tadalafil</a:t>
            </a:r>
            <a:r>
              <a:rPr lang="en-US" b="1" dirty="0">
                <a:solidFill>
                  <a:schemeClr val="accent4"/>
                </a:solidFill>
                <a:ea typeface="+mn-ea"/>
                <a:cs typeface="+mn-cs"/>
              </a:rPr>
              <a:t> </a:t>
            </a:r>
            <a:r>
              <a:rPr lang="en-US" b="1" dirty="0">
                <a:solidFill>
                  <a:prstClr val="black"/>
                </a:solidFill>
                <a:ea typeface="+mn-ea"/>
                <a:cs typeface="+mn-cs"/>
              </a:rPr>
              <a:t>&amp; </a:t>
            </a:r>
            <a:r>
              <a:rPr lang="en-US" b="1" dirty="0" smtClean="0">
                <a:solidFill>
                  <a:srgbClr val="A50021"/>
                </a:solidFill>
                <a:ea typeface="+mn-ea"/>
                <a:cs typeface="+mn-cs"/>
              </a:rPr>
              <a:t>Inhaled </a:t>
            </a:r>
            <a:r>
              <a:rPr lang="en-US" b="1" dirty="0" err="1">
                <a:solidFill>
                  <a:srgbClr val="A50021"/>
                </a:solidFill>
                <a:ea typeface="+mn-ea"/>
                <a:cs typeface="+mn-cs"/>
              </a:rPr>
              <a:t>Treprostinil</a:t>
            </a:r>
            <a:endParaRPr lang="en-US" b="1" dirty="0">
              <a:solidFill>
                <a:srgbClr val="A50021"/>
              </a:solidFill>
              <a:ea typeface="+mn-ea"/>
              <a:cs typeface="+mn-cs"/>
            </a:endParaRPr>
          </a:p>
        </p:txBody>
      </p:sp>
      <p:sp>
        <p:nvSpPr>
          <p:cNvPr id="11" name="TextBox 27"/>
          <p:cNvSpPr txBox="1">
            <a:spLocks noChangeArrowheads="1"/>
          </p:cNvSpPr>
          <p:nvPr/>
        </p:nvSpPr>
        <p:spPr bwMode="auto">
          <a:xfrm>
            <a:off x="6101279" y="1388786"/>
            <a:ext cx="3607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err="1">
                <a:solidFill>
                  <a:srgbClr val="7030A0"/>
                </a:solidFill>
                <a:latin typeface="+mn-lt"/>
              </a:rPr>
              <a:t>Riociguat</a:t>
            </a:r>
            <a:r>
              <a:rPr lang="en-US" sz="1800" b="1" dirty="0">
                <a:solidFill>
                  <a:srgbClr val="389496"/>
                </a:solidFill>
                <a:latin typeface="+mn-lt"/>
              </a:rPr>
              <a:t> </a:t>
            </a:r>
            <a:r>
              <a:rPr lang="en-US" sz="1800" b="1" dirty="0" smtClean="0">
                <a:latin typeface="+mn-lt"/>
              </a:rPr>
              <a:t>&amp;</a:t>
            </a:r>
            <a:r>
              <a:rPr lang="en-US" sz="1800" b="1" dirty="0" smtClean="0">
                <a:solidFill>
                  <a:srgbClr val="389496"/>
                </a:solidFill>
                <a:latin typeface="+mn-lt"/>
              </a:rPr>
              <a:t> </a:t>
            </a:r>
            <a:r>
              <a:rPr lang="en-US" sz="1800" b="1" dirty="0" err="1" smtClean="0">
                <a:solidFill>
                  <a:srgbClr val="389496"/>
                </a:solidFill>
                <a:latin typeface="+mn-lt"/>
              </a:rPr>
              <a:t>Macitentan</a:t>
            </a:r>
            <a:endParaRPr lang="en-US" sz="1800" b="1" dirty="0">
              <a:solidFill>
                <a:srgbClr val="389496"/>
              </a:solidFill>
              <a:latin typeface="+mn-lt"/>
            </a:endParaRPr>
          </a:p>
        </p:txBody>
      </p:sp>
      <p:sp>
        <p:nvSpPr>
          <p:cNvPr id="12" name="TextBox 28"/>
          <p:cNvSpPr txBox="1">
            <a:spLocks noChangeArrowheads="1"/>
          </p:cNvSpPr>
          <p:nvPr/>
        </p:nvSpPr>
        <p:spPr bwMode="auto">
          <a:xfrm>
            <a:off x="7390605" y="908000"/>
            <a:ext cx="2027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A50021"/>
                </a:solidFill>
                <a:latin typeface="+mn-lt"/>
              </a:rPr>
              <a:t>Oral </a:t>
            </a:r>
            <a:r>
              <a:rPr lang="en-US" sz="1800" b="1" dirty="0" err="1" smtClean="0">
                <a:solidFill>
                  <a:srgbClr val="A50021"/>
                </a:solidFill>
                <a:latin typeface="+mn-lt"/>
              </a:rPr>
              <a:t>Treprostinil</a:t>
            </a:r>
            <a:endParaRPr lang="en-US" sz="1800" b="1" dirty="0">
              <a:solidFill>
                <a:srgbClr val="A50021"/>
              </a:solidFill>
              <a:latin typeface="+mn-lt"/>
            </a:endParaRPr>
          </a:p>
        </p:txBody>
      </p:sp>
      <p:sp>
        <p:nvSpPr>
          <p:cNvPr id="13" name="TextBox 44"/>
          <p:cNvSpPr txBox="1">
            <a:spLocks noChangeArrowheads="1"/>
          </p:cNvSpPr>
          <p:nvPr/>
        </p:nvSpPr>
        <p:spPr bwMode="auto">
          <a:xfrm>
            <a:off x="7953198" y="507890"/>
            <a:ext cx="10851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err="1">
                <a:solidFill>
                  <a:srgbClr val="A50021"/>
                </a:solidFill>
                <a:latin typeface="+mn-lt"/>
              </a:rPr>
              <a:t>Selexipag</a:t>
            </a:r>
            <a:endParaRPr lang="en-US" sz="1800" b="1" dirty="0">
              <a:solidFill>
                <a:srgbClr val="A50021"/>
              </a:solidFill>
              <a:latin typeface="+mn-lt"/>
            </a:endParaRPr>
          </a:p>
        </p:txBody>
      </p:sp>
      <p:sp>
        <p:nvSpPr>
          <p:cNvPr id="14" name="TextBox 31"/>
          <p:cNvSpPr txBox="1">
            <a:spLocks noChangeArrowheads="1"/>
          </p:cNvSpPr>
          <p:nvPr/>
        </p:nvSpPr>
        <p:spPr bwMode="auto">
          <a:xfrm>
            <a:off x="1016120" y="4084384"/>
            <a:ext cx="652743" cy="369332"/>
          </a:xfrm>
          <a:prstGeom prst="rect">
            <a:avLst/>
          </a:prstGeom>
          <a:solidFill>
            <a:schemeClr val="accent5">
              <a:lumMod val="20000"/>
              <a:lumOff val="80000"/>
            </a:schemeClr>
          </a:solidFill>
          <a:ln>
            <a:solidFill>
              <a:schemeClr val="accent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cs typeface="MS PGothic" charset="0"/>
              </a:rPr>
              <a:t>2001</a:t>
            </a:r>
          </a:p>
        </p:txBody>
      </p:sp>
      <p:sp>
        <p:nvSpPr>
          <p:cNvPr id="15" name="TextBox 33"/>
          <p:cNvSpPr txBox="1">
            <a:spLocks noChangeArrowheads="1"/>
          </p:cNvSpPr>
          <p:nvPr/>
        </p:nvSpPr>
        <p:spPr bwMode="auto">
          <a:xfrm>
            <a:off x="1672997" y="3702277"/>
            <a:ext cx="652743" cy="369332"/>
          </a:xfrm>
          <a:prstGeom prst="rect">
            <a:avLst/>
          </a:prstGeom>
          <a:solidFill>
            <a:schemeClr val="accent5">
              <a:lumMod val="20000"/>
              <a:lumOff val="80000"/>
            </a:schemeClr>
          </a:solidFill>
          <a:ln>
            <a:solidFill>
              <a:schemeClr val="accent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cs typeface="MS PGothic" charset="0"/>
              </a:rPr>
              <a:t>2002</a:t>
            </a:r>
          </a:p>
        </p:txBody>
      </p:sp>
      <p:sp>
        <p:nvSpPr>
          <p:cNvPr id="16" name="TextBox 35"/>
          <p:cNvSpPr txBox="1">
            <a:spLocks noChangeArrowheads="1"/>
          </p:cNvSpPr>
          <p:nvPr/>
        </p:nvSpPr>
        <p:spPr bwMode="auto">
          <a:xfrm>
            <a:off x="2445316" y="3228092"/>
            <a:ext cx="652743" cy="369332"/>
          </a:xfrm>
          <a:prstGeom prst="rect">
            <a:avLst/>
          </a:prstGeom>
          <a:solidFill>
            <a:schemeClr val="accent5">
              <a:lumMod val="20000"/>
              <a:lumOff val="80000"/>
            </a:schemeClr>
          </a:solidFill>
          <a:ln>
            <a:solidFill>
              <a:schemeClr val="accent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cs typeface="MS PGothic" charset="0"/>
              </a:rPr>
              <a:t>2004</a:t>
            </a:r>
          </a:p>
        </p:txBody>
      </p:sp>
      <p:sp>
        <p:nvSpPr>
          <p:cNvPr id="17" name="TextBox 36"/>
          <p:cNvSpPr txBox="1">
            <a:spLocks noChangeArrowheads="1"/>
          </p:cNvSpPr>
          <p:nvPr/>
        </p:nvSpPr>
        <p:spPr bwMode="auto">
          <a:xfrm>
            <a:off x="3704089" y="3250712"/>
            <a:ext cx="32901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A50021"/>
                </a:solidFill>
                <a:latin typeface="+mn-lt"/>
              </a:rPr>
              <a:t>Inhaled </a:t>
            </a:r>
            <a:r>
              <a:rPr lang="en-US" sz="1800" b="1" dirty="0" err="1">
                <a:solidFill>
                  <a:srgbClr val="A50021"/>
                </a:solidFill>
                <a:latin typeface="+mn-lt"/>
              </a:rPr>
              <a:t>Iloprost</a:t>
            </a:r>
            <a:r>
              <a:rPr lang="en-US" sz="1800" b="1" dirty="0">
                <a:solidFill>
                  <a:srgbClr val="A50021"/>
                </a:solidFill>
                <a:latin typeface="+mn-lt"/>
              </a:rPr>
              <a:t> &amp; IV </a:t>
            </a:r>
            <a:r>
              <a:rPr lang="en-US" sz="1800" b="1" dirty="0" err="1">
                <a:solidFill>
                  <a:srgbClr val="A50021"/>
                </a:solidFill>
                <a:latin typeface="+mn-lt"/>
              </a:rPr>
              <a:t>Treprostinil</a:t>
            </a:r>
            <a:endParaRPr lang="en-US" sz="1800" b="1" dirty="0">
              <a:solidFill>
                <a:srgbClr val="A50021"/>
              </a:solidFill>
              <a:latin typeface="+mn-lt"/>
            </a:endParaRPr>
          </a:p>
        </p:txBody>
      </p:sp>
      <p:sp>
        <p:nvSpPr>
          <p:cNvPr id="18" name="TextBox 37"/>
          <p:cNvSpPr txBox="1">
            <a:spLocks noChangeArrowheads="1"/>
          </p:cNvSpPr>
          <p:nvPr/>
        </p:nvSpPr>
        <p:spPr bwMode="auto">
          <a:xfrm>
            <a:off x="3125827" y="2807473"/>
            <a:ext cx="652743" cy="369332"/>
          </a:xfrm>
          <a:prstGeom prst="rect">
            <a:avLst/>
          </a:prstGeom>
          <a:solidFill>
            <a:schemeClr val="accent5">
              <a:lumMod val="20000"/>
              <a:lumOff val="80000"/>
            </a:schemeClr>
          </a:solidFill>
          <a:ln>
            <a:solidFill>
              <a:schemeClr val="accent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cs typeface="MS PGothic" charset="0"/>
              </a:rPr>
              <a:t>2005</a:t>
            </a:r>
          </a:p>
        </p:txBody>
      </p:sp>
      <p:sp>
        <p:nvSpPr>
          <p:cNvPr id="19" name="TextBox 38"/>
          <p:cNvSpPr txBox="1">
            <a:spLocks noChangeArrowheads="1"/>
          </p:cNvSpPr>
          <p:nvPr/>
        </p:nvSpPr>
        <p:spPr bwMode="auto">
          <a:xfrm>
            <a:off x="3786648" y="2381649"/>
            <a:ext cx="652743" cy="369332"/>
          </a:xfrm>
          <a:prstGeom prst="rect">
            <a:avLst/>
          </a:prstGeom>
          <a:solidFill>
            <a:schemeClr val="accent5">
              <a:lumMod val="20000"/>
              <a:lumOff val="80000"/>
            </a:schemeClr>
          </a:solidFill>
          <a:ln>
            <a:solidFill>
              <a:schemeClr val="accent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cs typeface="MS PGothic" charset="0"/>
              </a:rPr>
              <a:t>2006</a:t>
            </a:r>
          </a:p>
        </p:txBody>
      </p:sp>
      <p:sp>
        <p:nvSpPr>
          <p:cNvPr id="20" name="TextBox 39"/>
          <p:cNvSpPr txBox="1">
            <a:spLocks noChangeArrowheads="1"/>
          </p:cNvSpPr>
          <p:nvPr/>
        </p:nvSpPr>
        <p:spPr bwMode="auto">
          <a:xfrm>
            <a:off x="4732109" y="1798183"/>
            <a:ext cx="652743" cy="369332"/>
          </a:xfrm>
          <a:prstGeom prst="rect">
            <a:avLst/>
          </a:prstGeom>
          <a:solidFill>
            <a:schemeClr val="accent5">
              <a:lumMod val="20000"/>
              <a:lumOff val="80000"/>
            </a:schemeClr>
          </a:solidFill>
          <a:ln>
            <a:solidFill>
              <a:schemeClr val="accent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cs typeface="MS PGothic" charset="0"/>
              </a:rPr>
              <a:t>2009</a:t>
            </a:r>
          </a:p>
        </p:txBody>
      </p:sp>
      <p:sp>
        <p:nvSpPr>
          <p:cNvPr id="21" name="TextBox 40"/>
          <p:cNvSpPr txBox="1">
            <a:spLocks noChangeArrowheads="1"/>
          </p:cNvSpPr>
          <p:nvPr/>
        </p:nvSpPr>
        <p:spPr bwMode="auto">
          <a:xfrm>
            <a:off x="5575155" y="1255388"/>
            <a:ext cx="652743" cy="369332"/>
          </a:xfrm>
          <a:prstGeom prst="rect">
            <a:avLst/>
          </a:prstGeom>
          <a:solidFill>
            <a:schemeClr val="accent5">
              <a:lumMod val="20000"/>
              <a:lumOff val="80000"/>
            </a:schemeClr>
          </a:solidFill>
          <a:ln>
            <a:solidFill>
              <a:schemeClr val="accent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cs typeface="MS PGothic" charset="0"/>
              </a:rPr>
              <a:t>2013</a:t>
            </a:r>
          </a:p>
        </p:txBody>
      </p:sp>
      <p:sp>
        <p:nvSpPr>
          <p:cNvPr id="22" name="TextBox 42"/>
          <p:cNvSpPr txBox="1">
            <a:spLocks noChangeArrowheads="1"/>
          </p:cNvSpPr>
          <p:nvPr/>
        </p:nvSpPr>
        <p:spPr bwMode="auto">
          <a:xfrm>
            <a:off x="6332763" y="809830"/>
            <a:ext cx="652743" cy="369332"/>
          </a:xfrm>
          <a:prstGeom prst="rect">
            <a:avLst/>
          </a:prstGeom>
          <a:solidFill>
            <a:schemeClr val="accent5">
              <a:lumMod val="20000"/>
              <a:lumOff val="80000"/>
            </a:schemeClr>
          </a:solidFill>
          <a:ln>
            <a:solidFill>
              <a:schemeClr val="accent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cs typeface="MS PGothic" charset="0"/>
              </a:rPr>
              <a:t>2014</a:t>
            </a:r>
          </a:p>
        </p:txBody>
      </p:sp>
      <p:sp>
        <p:nvSpPr>
          <p:cNvPr id="23" name="TextBox 42"/>
          <p:cNvSpPr txBox="1">
            <a:spLocks noChangeArrowheads="1"/>
          </p:cNvSpPr>
          <p:nvPr/>
        </p:nvSpPr>
        <p:spPr bwMode="auto">
          <a:xfrm>
            <a:off x="7151009" y="265760"/>
            <a:ext cx="652743" cy="369332"/>
          </a:xfrm>
          <a:prstGeom prst="rect">
            <a:avLst/>
          </a:prstGeom>
          <a:solidFill>
            <a:schemeClr val="accent5">
              <a:lumMod val="20000"/>
              <a:lumOff val="80000"/>
            </a:schemeClr>
          </a:solidFill>
          <a:ln>
            <a:solidFill>
              <a:schemeClr val="accent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cs typeface="MS PGothic" charset="0"/>
              </a:rPr>
              <a:t>2016</a:t>
            </a:r>
          </a:p>
        </p:txBody>
      </p:sp>
      <p:sp>
        <p:nvSpPr>
          <p:cNvPr id="24" name="TextBox 23"/>
          <p:cNvSpPr txBox="1"/>
          <p:nvPr/>
        </p:nvSpPr>
        <p:spPr>
          <a:xfrm>
            <a:off x="4113019" y="5057161"/>
            <a:ext cx="4799712" cy="1015663"/>
          </a:xfrm>
          <a:prstGeom prst="rect">
            <a:avLst/>
          </a:prstGeom>
          <a:noFill/>
        </p:spPr>
        <p:txBody>
          <a:bodyPr wrap="none" rtlCol="0">
            <a:spAutoFit/>
          </a:bodyPr>
          <a:lstStyle/>
          <a:p>
            <a:r>
              <a:rPr lang="en-US" sz="2000" b="1" dirty="0" smtClean="0">
                <a:solidFill>
                  <a:srgbClr val="A50021"/>
                </a:solidFill>
              </a:rPr>
              <a:t>Red = </a:t>
            </a:r>
            <a:r>
              <a:rPr lang="en-US" sz="2000" b="1" dirty="0" err="1" smtClean="0">
                <a:solidFill>
                  <a:srgbClr val="A50021"/>
                </a:solidFill>
              </a:rPr>
              <a:t>prostanoid</a:t>
            </a:r>
            <a:r>
              <a:rPr lang="en-US" sz="2000" b="1" dirty="0" smtClean="0">
                <a:solidFill>
                  <a:srgbClr val="A50021"/>
                </a:solidFill>
              </a:rPr>
              <a:t> and </a:t>
            </a:r>
            <a:r>
              <a:rPr lang="en-US" sz="2000" b="1" dirty="0" err="1" smtClean="0">
                <a:solidFill>
                  <a:srgbClr val="A50021"/>
                </a:solidFill>
              </a:rPr>
              <a:t>prostanoid</a:t>
            </a:r>
            <a:r>
              <a:rPr lang="en-US" sz="2000" b="1" dirty="0" smtClean="0">
                <a:solidFill>
                  <a:srgbClr val="A50021"/>
                </a:solidFill>
              </a:rPr>
              <a:t> analogues</a:t>
            </a:r>
          </a:p>
          <a:p>
            <a:r>
              <a:rPr lang="en-US" sz="2000" b="1" dirty="0" smtClean="0">
                <a:solidFill>
                  <a:srgbClr val="389496"/>
                </a:solidFill>
              </a:rPr>
              <a:t>Teal = endothelin receptor antagonists</a:t>
            </a:r>
          </a:p>
          <a:p>
            <a:r>
              <a:rPr lang="en-US" sz="2000" b="1" dirty="0" smtClean="0">
                <a:solidFill>
                  <a:srgbClr val="7030A0"/>
                </a:solidFill>
              </a:rPr>
              <a:t>Purple = nitric oxide pathway agents </a:t>
            </a:r>
            <a:endParaRPr lang="en-US" sz="2000" b="1" dirty="0">
              <a:solidFill>
                <a:srgbClr val="7030A0"/>
              </a:solidFill>
            </a:endParaRPr>
          </a:p>
        </p:txBody>
      </p:sp>
      <p:sp>
        <p:nvSpPr>
          <p:cNvPr id="27" name="TextBox 5"/>
          <p:cNvSpPr txBox="1">
            <a:spLocks noChangeArrowheads="1"/>
          </p:cNvSpPr>
          <p:nvPr/>
        </p:nvSpPr>
        <p:spPr bwMode="auto">
          <a:xfrm>
            <a:off x="145395" y="4698212"/>
            <a:ext cx="652743" cy="369332"/>
          </a:xfrm>
          <a:prstGeom prst="rect">
            <a:avLst/>
          </a:prstGeom>
          <a:solidFill>
            <a:schemeClr val="accent5">
              <a:lumMod val="20000"/>
              <a:lumOff val="80000"/>
            </a:schemeClr>
          </a:solidFill>
          <a:ln>
            <a:solidFill>
              <a:schemeClr val="accent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cs typeface="MS PGothic" charset="0"/>
              </a:rPr>
              <a:t>1995</a:t>
            </a:r>
          </a:p>
        </p:txBody>
      </p:sp>
      <p:sp>
        <p:nvSpPr>
          <p:cNvPr id="2" name="Title 1"/>
          <p:cNvSpPr>
            <a:spLocks noGrp="1"/>
          </p:cNvSpPr>
          <p:nvPr>
            <p:ph type="title"/>
          </p:nvPr>
        </p:nvSpPr>
        <p:spPr>
          <a:xfrm>
            <a:off x="160731" y="-42601"/>
            <a:ext cx="6582934" cy="1143000"/>
          </a:xfrm>
        </p:spPr>
        <p:txBody>
          <a:bodyPr>
            <a:noAutofit/>
          </a:bodyPr>
          <a:lstStyle/>
          <a:p>
            <a:r>
              <a:rPr lang="en-US" sz="3400" b="1" dirty="0">
                <a:solidFill>
                  <a:srgbClr val="156598"/>
                </a:solidFill>
                <a:latin typeface="+mn-lt"/>
              </a:rPr>
              <a:t>Many </a:t>
            </a:r>
            <a:r>
              <a:rPr lang="en-US" sz="3400" b="1" dirty="0" smtClean="0">
                <a:solidFill>
                  <a:srgbClr val="156598"/>
                </a:solidFill>
                <a:latin typeface="+mn-lt"/>
              </a:rPr>
              <a:t>Treatment Options for PAH</a:t>
            </a:r>
            <a:endParaRPr lang="en-US" sz="3400" b="1" dirty="0">
              <a:solidFill>
                <a:srgbClr val="156598"/>
              </a:solidFill>
              <a:latin typeface="+mn-lt"/>
            </a:endParaRPr>
          </a:p>
        </p:txBody>
      </p:sp>
    </p:spTree>
    <p:custDataLst>
      <p:tags r:id="rId1"/>
    </p:custDataLst>
    <p:extLst>
      <p:ext uri="{BB962C8B-B14F-4D97-AF65-F5344CB8AC3E}">
        <p14:creationId xmlns:p14="http://schemas.microsoft.com/office/powerpoint/2010/main" val="861703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692870"/>
            <a:ext cx="5888410" cy="1470025"/>
          </a:xfrm>
        </p:spPr>
        <p:txBody>
          <a:bodyPr>
            <a:noAutofit/>
          </a:bodyPr>
          <a:lstStyle/>
          <a:p>
            <a:r>
              <a:rPr lang="en-US" sz="4000" b="1" dirty="0" smtClean="0">
                <a:solidFill>
                  <a:srgbClr val="156598"/>
                </a:solidFill>
                <a:latin typeface="+mn-lt"/>
              </a:rPr>
              <a:t>Gary was recently diagnosed with IPF</a:t>
            </a:r>
            <a:r>
              <a:rPr lang="en-US" sz="4000" b="1" dirty="0">
                <a:solidFill>
                  <a:srgbClr val="156598"/>
                </a:solidFill>
                <a:latin typeface="+mn-lt"/>
              </a:rPr>
              <a:t/>
            </a:r>
            <a:br>
              <a:rPr lang="en-US" sz="4000" b="1" dirty="0">
                <a:solidFill>
                  <a:srgbClr val="156598"/>
                </a:solidFill>
                <a:latin typeface="+mn-lt"/>
              </a:rPr>
            </a:br>
            <a:endParaRPr lang="en-US" sz="2000" b="1" dirty="0">
              <a:solidFill>
                <a:srgbClr val="156598"/>
              </a:solidFill>
              <a:latin typeface="+mn-lt"/>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129" y="1547954"/>
            <a:ext cx="2501635" cy="409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14734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 y="742950"/>
            <a:ext cx="4813736" cy="1641624"/>
          </a:xfrm>
        </p:spPr>
        <p:txBody>
          <a:bodyPr>
            <a:noAutofit/>
          </a:bodyPr>
          <a:lstStyle/>
          <a:p>
            <a:pPr algn="ctr">
              <a:tabLst>
                <a:tab pos="742950" algn="l"/>
              </a:tabLst>
            </a:pPr>
            <a:r>
              <a:rPr lang="en-US" sz="3600" b="1" dirty="0" smtClean="0">
                <a:solidFill>
                  <a:srgbClr val="156598"/>
                </a:solidFill>
                <a:latin typeface="+mn-lt"/>
              </a:rPr>
              <a:t>IPF</a:t>
            </a:r>
            <a:r>
              <a:rPr lang="en-US" sz="3600" dirty="0" smtClean="0">
                <a:solidFill>
                  <a:srgbClr val="156598"/>
                </a:solidFill>
                <a:latin typeface="+mn-lt"/>
              </a:rPr>
              <a:t> is </a:t>
            </a:r>
            <a:br>
              <a:rPr lang="en-US" sz="3600" dirty="0" smtClean="0">
                <a:solidFill>
                  <a:srgbClr val="156598"/>
                </a:solidFill>
                <a:latin typeface="+mn-lt"/>
              </a:rPr>
            </a:br>
            <a:r>
              <a:rPr lang="en-US" sz="3600" dirty="0" smtClean="0">
                <a:solidFill>
                  <a:srgbClr val="156598"/>
                </a:solidFill>
                <a:latin typeface="+mn-lt"/>
              </a:rPr>
              <a:t>a Common </a:t>
            </a:r>
            <a:r>
              <a:rPr lang="en-US" sz="3600" b="1" dirty="0" smtClean="0">
                <a:solidFill>
                  <a:srgbClr val="156598"/>
                </a:solidFill>
                <a:latin typeface="+mn-lt"/>
              </a:rPr>
              <a:t>ILD</a:t>
            </a:r>
            <a:endParaRPr lang="en-US" sz="3600" b="1" dirty="0">
              <a:solidFill>
                <a:srgbClr val="156598"/>
              </a:solidFill>
              <a:latin typeface="+mn-lt"/>
            </a:endParaRPr>
          </a:p>
        </p:txBody>
      </p:sp>
      <p:pic>
        <p:nvPicPr>
          <p:cNvPr id="6" name="Content Placeholder 5" descr="Picture5.png"/>
          <p:cNvPicPr>
            <a:picLocks noGrp="1" noChangeAspect="1"/>
          </p:cNvPicPr>
          <p:nvPr>
            <p:ph sz="half" idx="2"/>
          </p:nvPr>
        </p:nvPicPr>
        <p:blipFill rotWithShape="1">
          <a:blip r:embed="rId4" cstate="print"/>
          <a:srcRect t="6205" b="9533"/>
          <a:stretch/>
        </p:blipFill>
        <p:spPr>
          <a:xfrm>
            <a:off x="457200" y="3126894"/>
            <a:ext cx="3983411" cy="2727486"/>
          </a:xfrm>
        </p:spPr>
      </p:pic>
      <p:pic>
        <p:nvPicPr>
          <p:cNvPr id="7" name="Picture 3"/>
          <p:cNvPicPr>
            <a:picLocks noChangeAspect="1" noChangeArrowheads="1"/>
          </p:cNvPicPr>
          <p:nvPr/>
        </p:nvPicPr>
        <p:blipFill rotWithShape="1">
          <a:blip r:embed="rId5" cstate="print"/>
          <a:srcRect l="9417" t="10303" r="8554" b="9735"/>
          <a:stretch/>
        </p:blipFill>
        <p:spPr bwMode="auto">
          <a:xfrm>
            <a:off x="4775597" y="166859"/>
            <a:ext cx="3950587" cy="2803261"/>
          </a:xfrm>
          <a:prstGeom prst="rect">
            <a:avLst/>
          </a:prstGeom>
          <a:noFill/>
          <a:ln w="9525">
            <a:noFill/>
            <a:round/>
            <a:headEnd/>
            <a:tailEnd/>
          </a:ln>
          <a:effectLst/>
        </p:spPr>
      </p:pic>
      <p:pic>
        <p:nvPicPr>
          <p:cNvPr id="9" name="Content Placeholder 5" descr="CT NORMAL 2.jpg"/>
          <p:cNvPicPr>
            <a:picLocks noChangeAspect="1"/>
          </p:cNvPicPr>
          <p:nvPr/>
        </p:nvPicPr>
        <p:blipFill rotWithShape="1">
          <a:blip r:embed="rId6">
            <a:extLst>
              <a:ext uri="{28A0092B-C50C-407E-A947-70E740481C1C}">
                <a14:useLocalDpi xmlns:a14="http://schemas.microsoft.com/office/drawing/2010/main" val="0"/>
              </a:ext>
            </a:extLst>
          </a:blip>
          <a:srcRect l="11424" t="21399" r="11668" b="25717"/>
          <a:stretch/>
        </p:blipFill>
        <p:spPr bwMode="auto">
          <a:xfrm>
            <a:off x="4775596" y="3126894"/>
            <a:ext cx="3950587" cy="27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14269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555" y="65779"/>
            <a:ext cx="8229600" cy="1143000"/>
          </a:xfrm>
        </p:spPr>
        <p:txBody>
          <a:bodyPr>
            <a:noAutofit/>
          </a:bodyPr>
          <a:lstStyle/>
          <a:p>
            <a:r>
              <a:rPr lang="en-US" sz="3600" b="1" dirty="0" smtClean="0">
                <a:solidFill>
                  <a:srgbClr val="156598"/>
                </a:solidFill>
                <a:latin typeface="+mn-lt"/>
              </a:rPr>
              <a:t>IPF</a:t>
            </a:r>
            <a:endParaRPr lang="en-US" sz="3600" b="1" dirty="0">
              <a:solidFill>
                <a:srgbClr val="156598"/>
              </a:solidFill>
              <a:latin typeface="+mn-lt"/>
            </a:endParaRPr>
          </a:p>
        </p:txBody>
      </p:sp>
      <p:sp>
        <p:nvSpPr>
          <p:cNvPr id="3" name="Content Placeholder 2"/>
          <p:cNvSpPr>
            <a:spLocks noGrp="1"/>
          </p:cNvSpPr>
          <p:nvPr>
            <p:ph sz="half" idx="1"/>
          </p:nvPr>
        </p:nvSpPr>
        <p:spPr>
          <a:xfrm>
            <a:off x="354726" y="997764"/>
            <a:ext cx="4337145" cy="4525963"/>
          </a:xfrm>
        </p:spPr>
        <p:txBody>
          <a:bodyPr>
            <a:noAutofit/>
          </a:bodyPr>
          <a:lstStyle/>
          <a:p>
            <a:pPr>
              <a:buClr>
                <a:srgbClr val="156598"/>
              </a:buClr>
            </a:pPr>
            <a:r>
              <a:rPr lang="en-US" dirty="0"/>
              <a:t>Chronic, </a:t>
            </a:r>
            <a:r>
              <a:rPr lang="en-US" dirty="0" err="1"/>
              <a:t>fibrosing</a:t>
            </a:r>
            <a:r>
              <a:rPr lang="en-US" dirty="0"/>
              <a:t> interstitial pneumonia </a:t>
            </a:r>
            <a:endParaRPr lang="en-US" dirty="0" smtClean="0"/>
          </a:p>
          <a:p>
            <a:pPr>
              <a:buClr>
                <a:srgbClr val="156598"/>
              </a:buClr>
            </a:pPr>
            <a:r>
              <a:rPr lang="en-US" dirty="0"/>
              <a:t>40-50% of idiopathic ILDs</a:t>
            </a:r>
          </a:p>
          <a:p>
            <a:pPr>
              <a:buClr>
                <a:srgbClr val="156598"/>
              </a:buClr>
            </a:pPr>
            <a:r>
              <a:rPr lang="en-US" dirty="0" smtClean="0"/>
              <a:t>Unknown </a:t>
            </a:r>
            <a:r>
              <a:rPr lang="en-US" dirty="0"/>
              <a:t>etiology</a:t>
            </a:r>
          </a:p>
          <a:p>
            <a:pPr>
              <a:buClr>
                <a:srgbClr val="156598"/>
              </a:buClr>
            </a:pPr>
            <a:r>
              <a:rPr lang="en-US" dirty="0"/>
              <a:t>More common in smokers</a:t>
            </a:r>
          </a:p>
          <a:p>
            <a:pPr>
              <a:buClr>
                <a:srgbClr val="156598"/>
              </a:buClr>
            </a:pPr>
            <a:r>
              <a:rPr lang="en-US" dirty="0" err="1"/>
              <a:t>Male:Female</a:t>
            </a:r>
            <a:r>
              <a:rPr lang="en-US" dirty="0"/>
              <a:t> </a:t>
            </a:r>
            <a:r>
              <a:rPr lang="en-US" dirty="0" smtClean="0"/>
              <a:t>1.5-2:1</a:t>
            </a:r>
            <a:endParaRPr lang="en-US" dirty="0"/>
          </a:p>
          <a:p>
            <a:pPr>
              <a:buClr>
                <a:srgbClr val="156598"/>
              </a:buClr>
            </a:pPr>
            <a:r>
              <a:rPr lang="en-US" dirty="0"/>
              <a:t>Vast majority are &gt;50 </a:t>
            </a:r>
            <a:r>
              <a:rPr lang="en-US" dirty="0" err="1"/>
              <a:t>yo</a:t>
            </a:r>
            <a:r>
              <a:rPr lang="en-US" dirty="0"/>
              <a:t> (mean 66 y)</a:t>
            </a:r>
          </a:p>
          <a:p>
            <a:pPr>
              <a:buClr>
                <a:srgbClr val="156598"/>
              </a:buClr>
            </a:pPr>
            <a:endParaRPr lang="en-US" dirty="0"/>
          </a:p>
        </p:txBody>
      </p:sp>
      <p:sp>
        <p:nvSpPr>
          <p:cNvPr id="5" name="Content Placeholder 2"/>
          <p:cNvSpPr>
            <a:spLocks noGrp="1"/>
          </p:cNvSpPr>
          <p:nvPr>
            <p:ph sz="half" idx="1"/>
          </p:nvPr>
        </p:nvSpPr>
        <p:spPr>
          <a:xfrm>
            <a:off x="5187171" y="997764"/>
            <a:ext cx="3301999" cy="4525963"/>
          </a:xfrm>
        </p:spPr>
        <p:txBody>
          <a:bodyPr>
            <a:normAutofit/>
          </a:bodyPr>
          <a:lstStyle/>
          <a:p>
            <a:pPr>
              <a:buClr>
                <a:srgbClr val="156598"/>
              </a:buClr>
            </a:pPr>
            <a:r>
              <a:rPr lang="en-US" dirty="0"/>
              <a:t>Devastating </a:t>
            </a:r>
            <a:endParaRPr lang="en-US" dirty="0" smtClean="0"/>
          </a:p>
          <a:p>
            <a:pPr lvl="1">
              <a:buClr>
                <a:srgbClr val="156598"/>
              </a:buClr>
              <a:buFont typeface="Calibri" panose="020F0502020204030204" pitchFamily="34" charset="0"/>
              <a:buChar char="–"/>
            </a:pPr>
            <a:r>
              <a:rPr lang="en-US" dirty="0"/>
              <a:t>Median survival 2.5-3.5 years </a:t>
            </a:r>
            <a:endParaRPr lang="en-US" dirty="0" smtClean="0"/>
          </a:p>
          <a:p>
            <a:pPr lvl="1">
              <a:buClr>
                <a:srgbClr val="156598"/>
              </a:buClr>
              <a:buFont typeface="Calibri" panose="020F0502020204030204" pitchFamily="34" charset="0"/>
              <a:buChar char="–"/>
            </a:pPr>
            <a:r>
              <a:rPr lang="en-US" dirty="0" smtClean="0"/>
              <a:t>20-40</a:t>
            </a:r>
            <a:r>
              <a:rPr lang="en-US" dirty="0"/>
              <a:t>% </a:t>
            </a:r>
            <a:r>
              <a:rPr lang="en-US" dirty="0" smtClean="0"/>
              <a:t>5-year </a:t>
            </a:r>
            <a:r>
              <a:rPr lang="en-US" dirty="0"/>
              <a:t>survival</a:t>
            </a:r>
          </a:p>
          <a:p>
            <a:pPr>
              <a:buClr>
                <a:srgbClr val="156598"/>
              </a:buClr>
            </a:pPr>
            <a:r>
              <a:rPr lang="en-US" dirty="0" smtClean="0"/>
              <a:t>Prevalence</a:t>
            </a:r>
            <a:r>
              <a:rPr lang="en-US" dirty="0"/>
              <a:t>: </a:t>
            </a:r>
            <a:br>
              <a:rPr lang="en-US" dirty="0"/>
            </a:br>
            <a:r>
              <a:rPr lang="en-US" dirty="0"/>
              <a:t>14-43/100,000</a:t>
            </a:r>
          </a:p>
          <a:p>
            <a:pPr>
              <a:buClr>
                <a:srgbClr val="156598"/>
              </a:buClr>
            </a:pPr>
            <a:endParaRPr lang="en-US" dirty="0"/>
          </a:p>
        </p:txBody>
      </p:sp>
      <p:sp>
        <p:nvSpPr>
          <p:cNvPr id="8" name="TextBox 7"/>
          <p:cNvSpPr txBox="1"/>
          <p:nvPr/>
        </p:nvSpPr>
        <p:spPr>
          <a:xfrm>
            <a:off x="123366" y="6401336"/>
            <a:ext cx="6104146" cy="338554"/>
          </a:xfrm>
          <a:prstGeom prst="rect">
            <a:avLst/>
          </a:prstGeom>
          <a:noFill/>
        </p:spPr>
        <p:txBody>
          <a:bodyPr wrap="square" rtlCol="0">
            <a:spAutoFit/>
          </a:bodyPr>
          <a:lstStyle/>
          <a:p>
            <a:r>
              <a:rPr lang="en-US" sz="1600" dirty="0"/>
              <a:t>Raghu G, </a:t>
            </a:r>
            <a:r>
              <a:rPr lang="en-US" sz="1600" dirty="0" smtClean="0"/>
              <a:t>et al. </a:t>
            </a:r>
            <a:r>
              <a:rPr lang="en-US" sz="1600" i="1" dirty="0" smtClean="0"/>
              <a:t>Am </a:t>
            </a:r>
            <a:r>
              <a:rPr lang="en-US" sz="1600" i="1" dirty="0"/>
              <a:t>J </a:t>
            </a:r>
            <a:r>
              <a:rPr lang="en-US" sz="1600" i="1" dirty="0" err="1"/>
              <a:t>Respir</a:t>
            </a:r>
            <a:r>
              <a:rPr lang="en-US" sz="1600" i="1" dirty="0"/>
              <a:t> </a:t>
            </a:r>
            <a:r>
              <a:rPr lang="en-US" sz="1600" i="1" dirty="0" err="1"/>
              <a:t>Crit</a:t>
            </a:r>
            <a:r>
              <a:rPr lang="en-US" sz="1600" i="1" dirty="0"/>
              <a:t> Care Med</a:t>
            </a:r>
            <a:r>
              <a:rPr lang="en-US" sz="1600" dirty="0"/>
              <a:t>. </a:t>
            </a:r>
            <a:r>
              <a:rPr lang="en-US" sz="1600" dirty="0" smtClean="0"/>
              <a:t>2006;174(7</a:t>
            </a:r>
            <a:r>
              <a:rPr lang="en-US" sz="1600" dirty="0"/>
              <a:t>):</a:t>
            </a:r>
            <a:r>
              <a:rPr lang="en-US" sz="1600" dirty="0" smtClean="0"/>
              <a:t>810-816</a:t>
            </a:r>
            <a:r>
              <a:rPr lang="en-US" sz="1600" dirty="0"/>
              <a:t>. </a:t>
            </a:r>
          </a:p>
        </p:txBody>
      </p:sp>
      <p:pic>
        <p:nvPicPr>
          <p:cNvPr id="11" name="Picture 2" descr="C:\Users\drabin\AppData\Local\Microsoft\Windows\Temporary Internet Files\Content.IE5\231AAWS0\11288-illustration-of-a-zebra-pv[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43263" y="3958453"/>
            <a:ext cx="1803400" cy="19935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220748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847" y="0"/>
            <a:ext cx="8256233" cy="984738"/>
          </a:xfrm>
        </p:spPr>
        <p:txBody>
          <a:bodyPr>
            <a:noAutofit/>
          </a:bodyPr>
          <a:lstStyle/>
          <a:p>
            <a:r>
              <a:rPr lang="en-US" dirty="0" smtClean="0"/>
              <a:t>The Course of IPF is Variable</a:t>
            </a:r>
            <a:endParaRPr lang="en-US" dirty="0"/>
          </a:p>
        </p:txBody>
      </p:sp>
      <p:sp>
        <p:nvSpPr>
          <p:cNvPr id="5" name="TextBox 4"/>
          <p:cNvSpPr txBox="1"/>
          <p:nvPr/>
        </p:nvSpPr>
        <p:spPr>
          <a:xfrm>
            <a:off x="154180" y="6416511"/>
            <a:ext cx="4485267" cy="338554"/>
          </a:xfrm>
          <a:prstGeom prst="rect">
            <a:avLst/>
          </a:prstGeom>
          <a:noFill/>
        </p:spPr>
        <p:txBody>
          <a:bodyPr wrap="none" rtlCol="0">
            <a:spAutoFit/>
          </a:bodyPr>
          <a:lstStyle/>
          <a:p>
            <a:r>
              <a:rPr lang="en-US" sz="1600" dirty="0">
                <a:solidFill>
                  <a:prstClr val="black"/>
                </a:solidFill>
              </a:rPr>
              <a:t>King TE Jr, et al. </a:t>
            </a:r>
            <a:r>
              <a:rPr lang="en-US" sz="1600" i="1" dirty="0">
                <a:solidFill>
                  <a:prstClr val="black"/>
                </a:solidFill>
              </a:rPr>
              <a:t>Lancet</a:t>
            </a:r>
            <a:r>
              <a:rPr lang="en-US" sz="1600" dirty="0">
                <a:solidFill>
                  <a:prstClr val="black"/>
                </a:solidFill>
              </a:rPr>
              <a:t>. 2011;378(9807):1949-1961.</a:t>
            </a:r>
          </a:p>
        </p:txBody>
      </p:sp>
      <p:pic>
        <p:nvPicPr>
          <p:cNvPr id="205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144902" y="1095375"/>
            <a:ext cx="6853297" cy="4903415"/>
          </a:xfrm>
          <a:prstGeom prst="rect">
            <a:avLst/>
          </a:prstGeom>
          <a:solidFill>
            <a:schemeClr val="bg1"/>
          </a:solidFill>
          <a:ln w="9525">
            <a:solidFill>
              <a:srgbClr val="156598"/>
            </a:solidFill>
            <a:miter lim="800000"/>
            <a:headEnd/>
            <a:tailEnd/>
          </a:ln>
          <a:extLst/>
        </p:spPr>
      </p:pic>
      <p:sp>
        <p:nvSpPr>
          <p:cNvPr id="4" name="TextBox 3"/>
          <p:cNvSpPr txBox="1"/>
          <p:nvPr/>
        </p:nvSpPr>
        <p:spPr>
          <a:xfrm rot="16200000">
            <a:off x="687703" y="3416165"/>
            <a:ext cx="1188720" cy="274320"/>
          </a:xfrm>
          <a:prstGeom prst="rect">
            <a:avLst/>
          </a:prstGeom>
          <a:solidFill>
            <a:schemeClr val="bg1"/>
          </a:solidFill>
        </p:spPr>
        <p:txBody>
          <a:bodyPr wrap="none" rtlCol="0">
            <a:spAutoFit/>
          </a:bodyPr>
          <a:lstStyle/>
          <a:p>
            <a:r>
              <a:rPr lang="en-US" sz="1400" dirty="0" smtClean="0"/>
              <a:t>Survival (%)</a:t>
            </a:r>
            <a:endParaRPr lang="en-US" sz="1400" dirty="0"/>
          </a:p>
        </p:txBody>
      </p:sp>
    </p:spTree>
    <p:custDataLst>
      <p:tags r:id="rId1"/>
    </p:custDataLst>
    <p:extLst>
      <p:ext uri="{BB962C8B-B14F-4D97-AF65-F5344CB8AC3E}">
        <p14:creationId xmlns:p14="http://schemas.microsoft.com/office/powerpoint/2010/main" val="1197514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60101" y="-90670"/>
            <a:ext cx="9018270" cy="1143000"/>
          </a:xfrm>
        </p:spPr>
        <p:txBody>
          <a:bodyPr>
            <a:normAutofit/>
          </a:bodyPr>
          <a:lstStyle/>
          <a:p>
            <a:pPr algn="l"/>
            <a:r>
              <a:rPr lang="en-US" sz="3600" b="1" dirty="0" smtClean="0">
                <a:solidFill>
                  <a:srgbClr val="156598"/>
                </a:solidFill>
                <a:latin typeface="+mn-lt"/>
              </a:rPr>
              <a:t>Precious Time is Wasted in Diagnosis</a:t>
            </a:r>
            <a:endParaRPr lang="en-US" sz="3600" b="1" dirty="0">
              <a:solidFill>
                <a:srgbClr val="156598"/>
              </a:solidFill>
              <a:latin typeface="+mn-lt"/>
            </a:endParaRPr>
          </a:p>
        </p:txBody>
      </p:sp>
      <p:pic>
        <p:nvPicPr>
          <p:cNvPr id="6" name="Picture 7" descr="C:\Users\jvajdos\AppData\Local\Microsoft\Windows\Temporary Internet Files\Content.IE5\DV0PT9X3\mold-doctors[1].gif"/>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932472" y="855144"/>
            <a:ext cx="3072837" cy="204855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11510" y="6144638"/>
            <a:ext cx="8782694" cy="748923"/>
          </a:xfrm>
          <a:prstGeom prst="rect">
            <a:avLst/>
          </a:prstGeom>
        </p:spPr>
        <p:txBody>
          <a:bodyPr wrap="square">
            <a:spAutoFit/>
          </a:bodyPr>
          <a:lstStyle/>
          <a:p>
            <a:r>
              <a:rPr lang="en-US" sz="1600" baseline="30000" dirty="0" smtClean="0"/>
              <a:t>1</a:t>
            </a:r>
            <a:r>
              <a:rPr lang="en-US" sz="1600" dirty="0" smtClean="0"/>
              <a:t>Collard HR, et al. </a:t>
            </a:r>
            <a:r>
              <a:rPr lang="en-US" sz="1600" i="1" dirty="0" err="1" smtClean="0"/>
              <a:t>Respir</a:t>
            </a:r>
            <a:r>
              <a:rPr lang="en-US" sz="1600" i="1" dirty="0" smtClean="0"/>
              <a:t> Med</a:t>
            </a:r>
            <a:r>
              <a:rPr lang="en-US" sz="1600" dirty="0" smtClean="0"/>
              <a:t>. 2007;101(6):1350-1354.</a:t>
            </a:r>
          </a:p>
          <a:p>
            <a:r>
              <a:rPr lang="en-US" sz="1600" baseline="30000" dirty="0" smtClean="0"/>
              <a:t>2</a:t>
            </a:r>
            <a:r>
              <a:rPr lang="en-US" sz="1600" dirty="0" smtClean="0"/>
              <a:t>Lamas DJ, </a:t>
            </a:r>
            <a:r>
              <a:rPr lang="en-US" sz="1600" dirty="0"/>
              <a:t>et al.  </a:t>
            </a:r>
            <a:r>
              <a:rPr lang="en-US" sz="1600" i="1" dirty="0"/>
              <a:t>Am J </a:t>
            </a:r>
            <a:r>
              <a:rPr lang="en-US" sz="1600" i="1" dirty="0" err="1"/>
              <a:t>Respir</a:t>
            </a:r>
            <a:r>
              <a:rPr lang="en-US" sz="1600" i="1" dirty="0"/>
              <a:t> </a:t>
            </a:r>
            <a:r>
              <a:rPr lang="en-US" sz="1600" i="1" dirty="0" err="1"/>
              <a:t>Crit</a:t>
            </a:r>
            <a:r>
              <a:rPr lang="en-US" sz="1600" i="1" dirty="0"/>
              <a:t> Care Med. </a:t>
            </a:r>
            <a:r>
              <a:rPr lang="en-US" sz="1600" dirty="0" smtClean="0"/>
              <a:t>2011;184(7</a:t>
            </a:r>
            <a:r>
              <a:rPr lang="en-US" sz="1600" dirty="0"/>
              <a:t>):</a:t>
            </a:r>
            <a:r>
              <a:rPr lang="en-US" sz="1600" dirty="0" smtClean="0"/>
              <a:t>842-847.</a:t>
            </a:r>
            <a:endParaRPr lang="en-US" sz="1600" dirty="0"/>
          </a:p>
          <a:p>
            <a:endParaRPr lang="en-US" sz="1600" baseline="30000" dirty="0"/>
          </a:p>
        </p:txBody>
      </p:sp>
      <p:sp>
        <p:nvSpPr>
          <p:cNvPr id="24" name="TextBox 23"/>
          <p:cNvSpPr txBox="1"/>
          <p:nvPr/>
        </p:nvSpPr>
        <p:spPr>
          <a:xfrm>
            <a:off x="281892" y="3472411"/>
            <a:ext cx="8420792" cy="1138773"/>
          </a:xfrm>
          <a:prstGeom prst="rect">
            <a:avLst/>
          </a:prstGeom>
          <a:noFill/>
          <a:effectLst/>
        </p:spPr>
        <p:txBody>
          <a:bodyPr wrap="square" rtlCol="0">
            <a:spAutoFit/>
          </a:bodyPr>
          <a:lstStyle/>
          <a:p>
            <a:pPr algn="ctr"/>
            <a:r>
              <a:rPr lang="en-US" sz="2800" dirty="0"/>
              <a:t>Patients can spend</a:t>
            </a:r>
            <a:r>
              <a:rPr lang="en-US" sz="2800" dirty="0">
                <a:solidFill>
                  <a:srgbClr val="FF0000"/>
                </a:solidFill>
              </a:rPr>
              <a:t> </a:t>
            </a:r>
            <a:r>
              <a:rPr lang="en-US" sz="4000" b="1" dirty="0" smtClean="0">
                <a:solidFill>
                  <a:srgbClr val="C00000"/>
                </a:solidFill>
              </a:rPr>
              <a:t>up to 2 years </a:t>
            </a:r>
            <a:r>
              <a:rPr lang="en-US" sz="2800" dirty="0" smtClean="0"/>
              <a:t>before </a:t>
            </a:r>
          </a:p>
          <a:p>
            <a:pPr algn="ctr"/>
            <a:r>
              <a:rPr lang="en-US" sz="2800" dirty="0" smtClean="0"/>
              <a:t>being </a:t>
            </a:r>
            <a:r>
              <a:rPr lang="en-US" sz="2800" dirty="0"/>
              <a:t>accurately diagnosed with </a:t>
            </a:r>
            <a:r>
              <a:rPr lang="en-US" sz="2800" dirty="0" smtClean="0"/>
              <a:t>IPF</a:t>
            </a:r>
            <a:r>
              <a:rPr lang="en-US" sz="2800" baseline="30000" dirty="0" smtClean="0"/>
              <a:t>2</a:t>
            </a:r>
            <a:endParaRPr lang="en-US" sz="2800" dirty="0"/>
          </a:p>
        </p:txBody>
      </p:sp>
      <p:sp>
        <p:nvSpPr>
          <p:cNvPr id="25" name="TextBox 24"/>
          <p:cNvSpPr txBox="1"/>
          <p:nvPr/>
        </p:nvSpPr>
        <p:spPr>
          <a:xfrm rot="20913715">
            <a:off x="7495331" y="4752666"/>
            <a:ext cx="1025281" cy="369332"/>
          </a:xfrm>
          <a:prstGeom prst="rect">
            <a:avLst/>
          </a:prstGeom>
          <a:noFill/>
        </p:spPr>
        <p:txBody>
          <a:bodyPr wrap="none" rtlCol="0">
            <a:spAutoFit/>
          </a:bodyPr>
          <a:lstStyle/>
          <a:p>
            <a:r>
              <a:rPr lang="en-US" b="1" dirty="0" smtClean="0">
                <a:solidFill>
                  <a:srgbClr val="156598"/>
                </a:solidFill>
              </a:rPr>
              <a:t>Asthma?</a:t>
            </a:r>
            <a:endParaRPr lang="en-US" b="1" dirty="0">
              <a:solidFill>
                <a:srgbClr val="156598"/>
              </a:solidFill>
            </a:endParaRPr>
          </a:p>
        </p:txBody>
      </p:sp>
      <p:sp>
        <p:nvSpPr>
          <p:cNvPr id="26" name="Cloud Callout 25"/>
          <p:cNvSpPr/>
          <p:nvPr/>
        </p:nvSpPr>
        <p:spPr>
          <a:xfrm>
            <a:off x="7313259" y="4490440"/>
            <a:ext cx="1389425" cy="851180"/>
          </a:xfrm>
          <a:prstGeom prst="cloudCallout">
            <a:avLst>
              <a:gd name="adj1" fmla="val 35107"/>
              <a:gd name="adj2" fmla="val 65186"/>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loud Callout 26"/>
          <p:cNvSpPr/>
          <p:nvPr/>
        </p:nvSpPr>
        <p:spPr>
          <a:xfrm>
            <a:off x="5202519" y="4687770"/>
            <a:ext cx="1389425" cy="851180"/>
          </a:xfrm>
          <a:prstGeom prst="cloudCallout">
            <a:avLst>
              <a:gd name="adj1" fmla="val 27703"/>
              <a:gd name="adj2" fmla="val 63843"/>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loud Callout 27"/>
          <p:cNvSpPr/>
          <p:nvPr/>
        </p:nvSpPr>
        <p:spPr>
          <a:xfrm rot="817423">
            <a:off x="2921223" y="4687770"/>
            <a:ext cx="1389425" cy="851180"/>
          </a:xfrm>
          <a:prstGeom prst="cloudCallout">
            <a:avLst>
              <a:gd name="adj1" fmla="val -26285"/>
              <a:gd name="adj2" fmla="val 77092"/>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loud Callout 28"/>
          <p:cNvSpPr/>
          <p:nvPr/>
        </p:nvSpPr>
        <p:spPr>
          <a:xfrm rot="1129968">
            <a:off x="836259" y="4511742"/>
            <a:ext cx="1389425" cy="851180"/>
          </a:xfrm>
          <a:prstGeom prst="cloudCallout">
            <a:avLst>
              <a:gd name="adj1" fmla="val -28299"/>
              <a:gd name="adj2" fmla="val 80845"/>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rot="688310">
            <a:off x="1112459" y="4731364"/>
            <a:ext cx="837024" cy="369332"/>
          </a:xfrm>
          <a:prstGeom prst="rect">
            <a:avLst/>
          </a:prstGeom>
          <a:noFill/>
        </p:spPr>
        <p:txBody>
          <a:bodyPr wrap="none" rtlCol="0">
            <a:spAutoFit/>
          </a:bodyPr>
          <a:lstStyle/>
          <a:p>
            <a:r>
              <a:rPr lang="en-US" b="1" dirty="0" smtClean="0">
                <a:solidFill>
                  <a:srgbClr val="156598"/>
                </a:solidFill>
              </a:rPr>
              <a:t>COPD?</a:t>
            </a:r>
            <a:endParaRPr lang="en-US" b="1" dirty="0">
              <a:solidFill>
                <a:srgbClr val="156598"/>
              </a:solidFill>
            </a:endParaRPr>
          </a:p>
        </p:txBody>
      </p:sp>
      <p:sp>
        <p:nvSpPr>
          <p:cNvPr id="31" name="TextBox 30"/>
          <p:cNvSpPr txBox="1"/>
          <p:nvPr/>
        </p:nvSpPr>
        <p:spPr>
          <a:xfrm rot="983084">
            <a:off x="3104416" y="4905065"/>
            <a:ext cx="1023037" cy="369332"/>
          </a:xfrm>
          <a:prstGeom prst="rect">
            <a:avLst/>
          </a:prstGeom>
          <a:noFill/>
        </p:spPr>
        <p:txBody>
          <a:bodyPr wrap="none" rtlCol="0">
            <a:spAutoFit/>
          </a:bodyPr>
          <a:lstStyle/>
          <a:p>
            <a:r>
              <a:rPr lang="en-US" b="1" dirty="0" smtClean="0">
                <a:solidFill>
                  <a:srgbClr val="156598"/>
                </a:solidFill>
              </a:rPr>
              <a:t>Obesity?</a:t>
            </a:r>
            <a:endParaRPr lang="en-US" b="1" dirty="0">
              <a:solidFill>
                <a:srgbClr val="156598"/>
              </a:solidFill>
            </a:endParaRPr>
          </a:p>
        </p:txBody>
      </p:sp>
      <p:sp>
        <p:nvSpPr>
          <p:cNvPr id="32" name="TextBox 31"/>
          <p:cNvSpPr txBox="1"/>
          <p:nvPr/>
        </p:nvSpPr>
        <p:spPr>
          <a:xfrm rot="20671817">
            <a:off x="5270572" y="4895291"/>
            <a:ext cx="1311385" cy="338554"/>
          </a:xfrm>
          <a:prstGeom prst="rect">
            <a:avLst/>
          </a:prstGeom>
          <a:noFill/>
        </p:spPr>
        <p:txBody>
          <a:bodyPr wrap="none" rtlCol="0">
            <a:spAutoFit/>
          </a:bodyPr>
          <a:lstStyle/>
          <a:p>
            <a:r>
              <a:rPr lang="en-US" sz="1600" b="1" dirty="0" smtClean="0">
                <a:solidFill>
                  <a:srgbClr val="156598"/>
                </a:solidFill>
              </a:rPr>
              <a:t>Emphysema?</a:t>
            </a:r>
            <a:endParaRPr lang="en-US" sz="1600" b="1" dirty="0">
              <a:solidFill>
                <a:srgbClr val="156598"/>
              </a:solidFill>
            </a:endParaRPr>
          </a:p>
        </p:txBody>
      </p:sp>
      <p:sp>
        <p:nvSpPr>
          <p:cNvPr id="2" name="Right Arrow 1"/>
          <p:cNvSpPr/>
          <p:nvPr/>
        </p:nvSpPr>
        <p:spPr>
          <a:xfrm>
            <a:off x="611303" y="795867"/>
            <a:ext cx="5222230" cy="2633133"/>
          </a:xfrm>
          <a:prstGeom prst="rightArrow">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srgbClr val="C00000"/>
                </a:solidFill>
              </a:rPr>
              <a:t>38%</a:t>
            </a:r>
            <a:r>
              <a:rPr lang="en-US" sz="3200" b="1" dirty="0">
                <a:solidFill>
                  <a:srgbClr val="C00000"/>
                </a:solidFill>
              </a:rPr>
              <a:t> </a:t>
            </a:r>
            <a:r>
              <a:rPr lang="en-US" dirty="0"/>
              <a:t>of IPF patients see </a:t>
            </a:r>
          </a:p>
          <a:p>
            <a:pPr algn="ctr"/>
            <a:r>
              <a:rPr lang="en-US" sz="2800" b="1" dirty="0">
                <a:solidFill>
                  <a:srgbClr val="C00000"/>
                </a:solidFill>
              </a:rPr>
              <a:t>3 or more physicians</a:t>
            </a:r>
            <a:r>
              <a:rPr lang="en-US" sz="2800" dirty="0">
                <a:solidFill>
                  <a:srgbClr val="C00000"/>
                </a:solidFill>
              </a:rPr>
              <a:t> </a:t>
            </a:r>
          </a:p>
          <a:p>
            <a:pPr algn="ctr"/>
            <a:r>
              <a:rPr lang="en-US" dirty="0"/>
              <a:t>before accurate diagnosis</a:t>
            </a:r>
            <a:r>
              <a:rPr lang="en-US" baseline="30000" dirty="0"/>
              <a:t>1</a:t>
            </a:r>
          </a:p>
        </p:txBody>
      </p:sp>
    </p:spTree>
    <p:custDataLst>
      <p:tags r:id="rId1"/>
    </p:custDataLst>
    <p:extLst>
      <p:ext uri="{BB962C8B-B14F-4D97-AF65-F5344CB8AC3E}">
        <p14:creationId xmlns:p14="http://schemas.microsoft.com/office/powerpoint/2010/main" val="21580200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60338"/>
            <a:ext cx="8545286" cy="1143000"/>
          </a:xfrm>
        </p:spPr>
        <p:txBody>
          <a:bodyPr>
            <a:noAutofit/>
          </a:bodyPr>
          <a:lstStyle/>
          <a:p>
            <a:r>
              <a:rPr lang="en-US" sz="3200" dirty="0" smtClean="0"/>
              <a:t>Disclosure of Relevant Financial Relationships</a:t>
            </a:r>
            <a:endParaRPr lang="en-US" sz="3200" dirty="0"/>
          </a:p>
        </p:txBody>
      </p:sp>
      <p:sp>
        <p:nvSpPr>
          <p:cNvPr id="8" name="Content Placeholder 7"/>
          <p:cNvSpPr>
            <a:spLocks noGrp="1"/>
          </p:cNvSpPr>
          <p:nvPr>
            <p:ph idx="1"/>
          </p:nvPr>
        </p:nvSpPr>
        <p:spPr>
          <a:xfrm>
            <a:off x="457200" y="1228729"/>
            <a:ext cx="8229600" cy="4525963"/>
          </a:xfrm>
        </p:spPr>
        <p:txBody>
          <a:bodyPr>
            <a:normAutofit/>
          </a:bodyPr>
          <a:lstStyle/>
          <a:p>
            <a:pPr marL="0" indent="0">
              <a:buNone/>
            </a:pPr>
            <a:r>
              <a:rPr lang="en-US" sz="2400" dirty="0" smtClean="0"/>
              <a:t>In </a:t>
            </a:r>
            <a:r>
              <a:rPr lang="en-US" sz="2400" dirty="0"/>
              <a:t>accordance with the ACCME Standards for Commercial Support, </a:t>
            </a:r>
            <a:r>
              <a:rPr lang="en-US" sz="2400" dirty="0" smtClean="0"/>
              <a:t>The </a:t>
            </a:r>
            <a:r>
              <a:rPr lang="en-US" sz="2400" dirty="0"/>
              <a:t>France Foundation (TFF) </a:t>
            </a:r>
            <a:r>
              <a:rPr lang="en-US" sz="2400" dirty="0" smtClean="0"/>
              <a:t>requires that </a:t>
            </a:r>
            <a:r>
              <a:rPr lang="en-US" sz="2400" dirty="0"/>
              <a:t>individuals in a position to control the content of an educational activity disclose all relevant financial relationships with any commercial interest. </a:t>
            </a:r>
            <a:r>
              <a:rPr lang="en-US" sz="2400" dirty="0" smtClean="0"/>
              <a:t>TFF resolves </a:t>
            </a:r>
            <a:r>
              <a:rPr lang="en-US" sz="2400" dirty="0"/>
              <a:t>all conflicts of interest to ensure independence, objectivity, balance, and scientific rigor in all </a:t>
            </a:r>
            <a:r>
              <a:rPr lang="en-US" sz="2400" dirty="0" smtClean="0"/>
              <a:t>its educational </a:t>
            </a:r>
            <a:r>
              <a:rPr lang="en-US" sz="2400" dirty="0"/>
              <a:t>programs. Furthermore, </a:t>
            </a:r>
            <a:r>
              <a:rPr lang="en-US" sz="2400" dirty="0" smtClean="0"/>
              <a:t>TFF seeks</a:t>
            </a:r>
            <a:r>
              <a:rPr lang="en-US" sz="2400" dirty="0"/>
              <a:t> </a:t>
            </a:r>
            <a:r>
              <a:rPr lang="en-US" sz="2400" dirty="0" smtClean="0"/>
              <a:t>to </a:t>
            </a:r>
            <a:r>
              <a:rPr lang="en-US" sz="2400" dirty="0"/>
              <a:t>verify that all scientific research referred to, reported, or used in a CME/CE activity conforms to the generally accepted standards of experimental design, data collection, and analysis. </a:t>
            </a:r>
            <a:r>
              <a:rPr lang="en-US" sz="2400" dirty="0" smtClean="0"/>
              <a:t>TFF is committed </a:t>
            </a:r>
            <a:r>
              <a:rPr lang="en-US" sz="2400" dirty="0"/>
              <a:t>to providing learners with high-quality CME/CE activities that promote improvements in health care and not those of a commercial interest.</a:t>
            </a:r>
          </a:p>
          <a:p>
            <a:pPr marL="0" indent="0">
              <a:buNone/>
            </a:pPr>
            <a:endParaRPr lang="en-US" dirty="0"/>
          </a:p>
        </p:txBody>
      </p:sp>
    </p:spTree>
    <p:custDataLst>
      <p:tags r:id="rId1"/>
    </p:custDataLst>
    <p:extLst>
      <p:ext uri="{BB962C8B-B14F-4D97-AF65-F5344CB8AC3E}">
        <p14:creationId xmlns:p14="http://schemas.microsoft.com/office/powerpoint/2010/main" val="3866141083"/>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rabin\AppData\Local\Microsoft\Windows\Temporary Internet Files\Content.IE5\231AAWS0\Questionmark[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93941" y="3696216"/>
            <a:ext cx="1656080" cy="2070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300" y="105507"/>
            <a:ext cx="9029700" cy="894617"/>
          </a:xfrm>
        </p:spPr>
        <p:txBody>
          <a:bodyPr>
            <a:noAutofit/>
          </a:bodyPr>
          <a:lstStyle/>
          <a:p>
            <a:r>
              <a:rPr lang="en-US" dirty="0" smtClean="0"/>
              <a:t>What are the clues that suggested Gary’s ILD?</a:t>
            </a:r>
            <a:endParaRPr lang="en-US" dirty="0"/>
          </a:p>
        </p:txBody>
      </p:sp>
      <p:sp>
        <p:nvSpPr>
          <p:cNvPr id="3" name="Content Placeholder 2"/>
          <p:cNvSpPr>
            <a:spLocks noGrp="1"/>
          </p:cNvSpPr>
          <p:nvPr>
            <p:ph idx="1"/>
          </p:nvPr>
        </p:nvSpPr>
        <p:spPr>
          <a:xfrm>
            <a:off x="481693" y="1000125"/>
            <a:ext cx="8294914" cy="4525963"/>
          </a:xfrm>
        </p:spPr>
        <p:txBody>
          <a:bodyPr>
            <a:noAutofit/>
          </a:bodyPr>
          <a:lstStyle/>
          <a:p>
            <a:pPr>
              <a:buSzPct val="100000"/>
            </a:pPr>
            <a:r>
              <a:rPr lang="en-US" sz="2800" dirty="0" smtClean="0"/>
              <a:t>Presentation</a:t>
            </a:r>
          </a:p>
          <a:p>
            <a:pPr lvl="1">
              <a:buSzPct val="100000"/>
              <a:buFont typeface="Calibri" panose="020F0502020204030204" pitchFamily="34" charset="0"/>
              <a:buChar char="–"/>
            </a:pPr>
            <a:r>
              <a:rPr lang="en-US" sz="2400" dirty="0" smtClean="0"/>
              <a:t>Age: 60 years </a:t>
            </a:r>
          </a:p>
          <a:p>
            <a:pPr lvl="1">
              <a:buSzPct val="100000"/>
              <a:buFont typeface="Calibri" panose="020F0502020204030204" pitchFamily="34" charset="0"/>
              <a:buChar char="–"/>
            </a:pPr>
            <a:r>
              <a:rPr lang="en-US" sz="2400" dirty="0" smtClean="0"/>
              <a:t>Progressive breathlessness for ~ 3 years</a:t>
            </a:r>
          </a:p>
          <a:p>
            <a:pPr lvl="1">
              <a:buSzPct val="100000"/>
              <a:buFont typeface="Calibri" panose="020F0502020204030204" pitchFamily="34" charset="0"/>
              <a:buChar char="–"/>
            </a:pPr>
            <a:r>
              <a:rPr lang="en-US" sz="2400" dirty="0" smtClean="0"/>
              <a:t>Cough, non-productive, noted for perhaps longer</a:t>
            </a:r>
          </a:p>
          <a:p>
            <a:pPr lvl="1">
              <a:buSzPct val="100000"/>
              <a:buFont typeface="Calibri" panose="020F0502020204030204" pitchFamily="34" charset="0"/>
              <a:buChar char="–"/>
            </a:pPr>
            <a:r>
              <a:rPr lang="en-US" sz="2400" dirty="0" smtClean="0"/>
              <a:t>Never-smoker</a:t>
            </a:r>
          </a:p>
          <a:p>
            <a:pPr lvl="1">
              <a:buSzPct val="100000"/>
              <a:buFont typeface="Calibri" panose="020F0502020204030204" pitchFamily="34" charset="0"/>
              <a:buChar char="–"/>
            </a:pPr>
            <a:r>
              <a:rPr lang="en-US" sz="2400" dirty="0"/>
              <a:t>No </a:t>
            </a:r>
            <a:r>
              <a:rPr lang="en-US" sz="2400" dirty="0" smtClean="0"/>
              <a:t>mold or </a:t>
            </a:r>
            <a:r>
              <a:rPr lang="en-US" sz="2400" dirty="0"/>
              <a:t>bird exposures</a:t>
            </a:r>
          </a:p>
          <a:p>
            <a:pPr lvl="1">
              <a:buSzPct val="100000"/>
              <a:buFont typeface="Calibri" panose="020F0502020204030204" pitchFamily="34" charset="0"/>
              <a:buChar char="–"/>
            </a:pPr>
            <a:r>
              <a:rPr lang="en-US" sz="2400" dirty="0" smtClean="0"/>
              <a:t>No family history of ILD, oxygen use, or CTD</a:t>
            </a:r>
          </a:p>
          <a:p>
            <a:pPr>
              <a:spcBef>
                <a:spcPct val="0"/>
              </a:spcBef>
              <a:buFont typeface="Arial" pitchFamily="34" charset="0"/>
              <a:buChar char="•"/>
            </a:pPr>
            <a:r>
              <a:rPr lang="en-US" altLang="en-US" sz="2800" dirty="0" smtClean="0"/>
              <a:t>Physical Exam</a:t>
            </a:r>
          </a:p>
          <a:p>
            <a:pPr lvl="1">
              <a:spcBef>
                <a:spcPct val="0"/>
              </a:spcBef>
              <a:buFont typeface="Calibri" panose="020F0502020204030204" pitchFamily="34" charset="0"/>
              <a:buChar char="–"/>
            </a:pPr>
            <a:r>
              <a:rPr lang="en-US" altLang="en-US" sz="2400" dirty="0"/>
              <a:t>BP = 107/72</a:t>
            </a:r>
          </a:p>
          <a:p>
            <a:pPr lvl="1">
              <a:spcBef>
                <a:spcPct val="0"/>
              </a:spcBef>
              <a:buFont typeface="Calibri" panose="020F0502020204030204" pitchFamily="34" charset="0"/>
              <a:buChar char="–"/>
            </a:pPr>
            <a:r>
              <a:rPr lang="en-US" altLang="en-US" sz="2400" dirty="0"/>
              <a:t>HR = 80</a:t>
            </a:r>
          </a:p>
          <a:p>
            <a:pPr lvl="1">
              <a:spcBef>
                <a:spcPct val="0"/>
              </a:spcBef>
              <a:buFont typeface="Calibri" panose="020F0502020204030204" pitchFamily="34" charset="0"/>
              <a:buChar char="–"/>
            </a:pPr>
            <a:r>
              <a:rPr lang="en-US" altLang="en-US" sz="2400" dirty="0"/>
              <a:t>RR = 20</a:t>
            </a:r>
          </a:p>
          <a:p>
            <a:pPr lvl="1">
              <a:spcBef>
                <a:spcPct val="0"/>
              </a:spcBef>
              <a:buFont typeface="Calibri" panose="020F0502020204030204" pitchFamily="34" charset="0"/>
              <a:buChar char="–"/>
            </a:pPr>
            <a:r>
              <a:rPr lang="en-US" altLang="en-US" sz="2400" dirty="0"/>
              <a:t>BMI = </a:t>
            </a:r>
            <a:r>
              <a:rPr lang="en-US" altLang="en-US" sz="2400" dirty="0" smtClean="0"/>
              <a:t>26.5 </a:t>
            </a:r>
            <a:endParaRPr lang="en-US" altLang="en-US" sz="2400" dirty="0"/>
          </a:p>
          <a:p>
            <a:pPr lvl="1">
              <a:spcBef>
                <a:spcPct val="0"/>
              </a:spcBef>
              <a:buFont typeface="Calibri" panose="020F0502020204030204" pitchFamily="34" charset="0"/>
              <a:buChar char="–"/>
            </a:pPr>
            <a:r>
              <a:rPr lang="en-US" altLang="en-US" sz="2400" dirty="0"/>
              <a:t>SpO2  93 % on room air at 5280 feet</a:t>
            </a:r>
          </a:p>
          <a:p>
            <a:pPr>
              <a:buSzPct val="100000"/>
            </a:pPr>
            <a:endParaRPr lang="en-US" sz="2400" dirty="0"/>
          </a:p>
        </p:txBody>
      </p:sp>
    </p:spTree>
    <p:custDataLst>
      <p:tags r:id="rId1"/>
    </p:custDataLst>
    <p:extLst>
      <p:ext uri="{BB962C8B-B14F-4D97-AF65-F5344CB8AC3E}">
        <p14:creationId xmlns:p14="http://schemas.microsoft.com/office/powerpoint/2010/main" val="121004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88" y="256917"/>
            <a:ext cx="8229600" cy="1143000"/>
          </a:xfrm>
        </p:spPr>
        <p:txBody>
          <a:bodyPr/>
          <a:lstStyle/>
          <a:p>
            <a:r>
              <a:rPr lang="en-US" dirty="0" smtClean="0"/>
              <a:t>Don’t forget to examine Gary’s hands</a:t>
            </a:r>
            <a:r>
              <a:rPr lang="en-US" dirty="0"/>
              <a:t>	</a:t>
            </a:r>
          </a:p>
        </p:txBody>
      </p:sp>
      <p:sp>
        <p:nvSpPr>
          <p:cNvPr id="3" name="Content Placeholder 2"/>
          <p:cNvSpPr>
            <a:spLocks noGrp="1"/>
          </p:cNvSpPr>
          <p:nvPr>
            <p:ph idx="1"/>
          </p:nvPr>
        </p:nvSpPr>
        <p:spPr>
          <a:xfrm>
            <a:off x="470288" y="1056441"/>
            <a:ext cx="7674639" cy="1633420"/>
          </a:xfrm>
        </p:spPr>
        <p:txBody>
          <a:bodyPr>
            <a:normAutofit/>
          </a:bodyPr>
          <a:lstStyle/>
          <a:p>
            <a:pPr marL="0" indent="0">
              <a:spcBef>
                <a:spcPct val="0"/>
              </a:spcBef>
              <a:buNone/>
            </a:pPr>
            <a:endParaRPr lang="en-US" altLang="en-US" dirty="0"/>
          </a:p>
          <a:p>
            <a:pPr>
              <a:spcBef>
                <a:spcPct val="0"/>
              </a:spcBef>
              <a:buFont typeface="Arial" pitchFamily="34" charset="0"/>
              <a:buChar char="•"/>
            </a:pPr>
            <a:r>
              <a:rPr lang="en-US" altLang="en-US" sz="2800" dirty="0" smtClean="0">
                <a:solidFill>
                  <a:srgbClr val="C00000"/>
                </a:solidFill>
              </a:rPr>
              <a:t>What if they show one of the following….?</a:t>
            </a:r>
          </a:p>
          <a:p>
            <a:pPr>
              <a:spcBef>
                <a:spcPct val="0"/>
              </a:spcBef>
              <a:buFont typeface="Arial" pitchFamily="34" charset="0"/>
              <a:buChar char="•"/>
            </a:pPr>
            <a:r>
              <a:rPr lang="en-US" altLang="en-US" sz="2800" dirty="0" smtClean="0">
                <a:solidFill>
                  <a:srgbClr val="C00000"/>
                </a:solidFill>
              </a:rPr>
              <a:t>What are the consequences for your differential?</a:t>
            </a:r>
            <a:endParaRPr lang="en-US" altLang="en-US" sz="2800" dirty="0">
              <a:solidFill>
                <a:srgbClr val="C00000"/>
              </a:solidFill>
            </a:endParaRPr>
          </a:p>
        </p:txBody>
      </p:sp>
      <p:pic>
        <p:nvPicPr>
          <p:cNvPr id="4" name="Picture 3" descr="C:\Users\drabin\AppData\Local\Microsoft\Windows\Temporary Internet Files\Content.IE5\231AAWS0\Questionmark[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93941" y="3772415"/>
            <a:ext cx="1656080" cy="2070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542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Grp="1" noChangeAspect="1" noChangeArrowheads="1"/>
          </p:cNvPicPr>
          <p:nvPr>
            <p:ph idx="1"/>
          </p:nvPr>
        </p:nvPicPr>
        <p:blipFill>
          <a:blip r:embed="rId4" cstate="screen">
            <a:extLst>
              <a:ext uri="{28A0092B-C50C-407E-A947-70E740481C1C}">
                <a14:useLocalDpi xmlns:a14="http://schemas.microsoft.com/office/drawing/2010/main" val="0"/>
              </a:ext>
            </a:extLst>
          </a:blip>
          <a:srcRect/>
          <a:stretch>
            <a:fillRect/>
          </a:stretch>
        </p:blipFill>
        <p:spPr>
          <a:xfrm>
            <a:off x="712334" y="712572"/>
            <a:ext cx="7671707" cy="5245095"/>
          </a:xfrm>
        </p:spPr>
      </p:pic>
      <p:sp>
        <p:nvSpPr>
          <p:cNvPr id="20484" name="TextBox 4"/>
          <p:cNvSpPr txBox="1">
            <a:spLocks noChangeArrowheads="1"/>
          </p:cNvSpPr>
          <p:nvPr/>
        </p:nvSpPr>
        <p:spPr bwMode="auto">
          <a:xfrm>
            <a:off x="74482" y="6435741"/>
            <a:ext cx="65984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charset="0"/>
                <a:ea typeface="MS PGothic" charset="-128"/>
              </a:defRPr>
            </a:lvl1pPr>
            <a:lvl2pPr marL="742950" indent="-285750" eaLnBrk="0" hangingPunct="0">
              <a:spcBef>
                <a:spcPct val="20000"/>
              </a:spcBef>
              <a:buFont typeface="Arial" charset="0"/>
              <a:buChar char="–"/>
              <a:defRPr sz="2800">
                <a:solidFill>
                  <a:schemeClr val="tx1"/>
                </a:solidFill>
                <a:latin typeface="Calibri" charset="0"/>
                <a:ea typeface="MS PGothic" charset="-128"/>
              </a:defRPr>
            </a:lvl2pPr>
            <a:lvl3pPr marL="1143000" indent="-228600" eaLnBrk="0" hangingPunct="0">
              <a:spcBef>
                <a:spcPct val="20000"/>
              </a:spcBef>
              <a:buFont typeface="Arial" charset="0"/>
              <a:buChar char="•"/>
              <a:defRPr sz="2400">
                <a:solidFill>
                  <a:schemeClr val="tx1"/>
                </a:solidFill>
                <a:latin typeface="Calibri" charset="0"/>
                <a:ea typeface="MS PGothic" charset="-128"/>
              </a:defRPr>
            </a:lvl3pPr>
            <a:lvl4pPr marL="1600200" indent="-228600" eaLnBrk="0" hangingPunct="0">
              <a:spcBef>
                <a:spcPct val="20000"/>
              </a:spcBef>
              <a:buFont typeface="Arial" charset="0"/>
              <a:buChar char="–"/>
              <a:defRPr sz="2000">
                <a:solidFill>
                  <a:schemeClr val="tx1"/>
                </a:solidFill>
                <a:latin typeface="Calibri" charset="0"/>
                <a:ea typeface="MS PGothic" charset="-128"/>
              </a:defRPr>
            </a:lvl4pPr>
            <a:lvl5pPr marL="2057400" indent="-228600" eaLnBrk="0" hangingPunct="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None/>
            </a:pPr>
            <a:r>
              <a:rPr lang="en-US" altLang="en-US" sz="1600" dirty="0" err="1"/>
              <a:t>Reynen</a:t>
            </a:r>
            <a:r>
              <a:rPr lang="en-US" altLang="en-US" sz="1600" dirty="0"/>
              <a:t> K, et </a:t>
            </a:r>
            <a:r>
              <a:rPr lang="en-US" altLang="en-US" sz="1600" dirty="0" smtClean="0"/>
              <a:t>al. </a:t>
            </a:r>
            <a:r>
              <a:rPr lang="en-US" altLang="en-US" sz="1600" i="1" dirty="0" smtClean="0">
                <a:latin typeface="+mn-lt"/>
              </a:rPr>
              <a:t>N </a:t>
            </a:r>
            <a:r>
              <a:rPr lang="en-US" altLang="en-US" sz="1600" i="1" dirty="0" err="1">
                <a:latin typeface="+mn-lt"/>
              </a:rPr>
              <a:t>Engl</a:t>
            </a:r>
            <a:r>
              <a:rPr lang="en-US" altLang="en-US" sz="1600" i="1" dirty="0">
                <a:latin typeface="+mn-lt"/>
              </a:rPr>
              <a:t> J Med</a:t>
            </a:r>
            <a:r>
              <a:rPr lang="en-US" altLang="en-US" sz="1600" dirty="0">
                <a:latin typeface="+mn-lt"/>
              </a:rPr>
              <a:t>. </a:t>
            </a:r>
            <a:r>
              <a:rPr lang="en-US" altLang="en-US" sz="1600" dirty="0" smtClean="0">
                <a:latin typeface="+mn-lt"/>
              </a:rPr>
              <a:t>2000;343(17</a:t>
            </a:r>
            <a:r>
              <a:rPr lang="en-US" altLang="en-US" sz="1600" dirty="0">
                <a:latin typeface="+mn-lt"/>
              </a:rPr>
              <a:t>):1235</a:t>
            </a:r>
            <a:r>
              <a:rPr lang="en-US" altLang="en-US" sz="1600" dirty="0" smtClean="0">
                <a:latin typeface="+mn-lt"/>
              </a:rPr>
              <a:t>.</a:t>
            </a:r>
            <a:endParaRPr lang="en-US" altLang="en-US" sz="1600" dirty="0">
              <a:latin typeface="+mn-lt"/>
            </a:endParaRPr>
          </a:p>
        </p:txBody>
      </p:sp>
      <p:sp>
        <p:nvSpPr>
          <p:cNvPr id="5" name="Rectangle 2"/>
          <p:cNvSpPr txBox="1">
            <a:spLocks noChangeArrowheads="1"/>
          </p:cNvSpPr>
          <p:nvPr/>
        </p:nvSpPr>
        <p:spPr>
          <a:xfrm>
            <a:off x="433388" y="-152400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26528E"/>
                </a:solidFill>
                <a:latin typeface="+mj-lt"/>
                <a:ea typeface="+mj-ea"/>
                <a:cs typeface="+mj-cs"/>
              </a:defRPr>
            </a:lvl1pPr>
          </a:lstStyle>
          <a:p>
            <a:pPr algn="ctr"/>
            <a:endParaRPr lang="en-US" altLang="en-US" b="0" dirty="0">
              <a:solidFill>
                <a:schemeClr val="accent1">
                  <a:lumMod val="75000"/>
                </a:schemeClr>
              </a:solidFill>
              <a:ea typeface="MS PGothic" charset="-128"/>
            </a:endParaRPr>
          </a:p>
        </p:txBody>
      </p:sp>
      <p:sp>
        <p:nvSpPr>
          <p:cNvPr id="2" name="Title 1"/>
          <p:cNvSpPr>
            <a:spLocks noGrp="1"/>
          </p:cNvSpPr>
          <p:nvPr>
            <p:ph type="title"/>
          </p:nvPr>
        </p:nvSpPr>
        <p:spPr>
          <a:xfrm>
            <a:off x="433388" y="180380"/>
            <a:ext cx="7886700" cy="532192"/>
          </a:xfrm>
        </p:spPr>
        <p:txBody>
          <a:bodyPr>
            <a:noAutofit/>
          </a:bodyPr>
          <a:lstStyle/>
          <a:p>
            <a:r>
              <a:rPr lang="en-US" altLang="en-US" dirty="0">
                <a:ea typeface="MS PGothic" charset="-128"/>
              </a:rPr>
              <a:t>Digital </a:t>
            </a:r>
            <a:r>
              <a:rPr lang="en-US" altLang="en-US" dirty="0" smtClean="0">
                <a:ea typeface="MS PGothic" charset="-128"/>
              </a:rPr>
              <a:t>Clubbing</a:t>
            </a:r>
            <a:endParaRPr lang="en-US" dirty="0"/>
          </a:p>
        </p:txBody>
      </p:sp>
    </p:spTree>
    <p:custDataLst>
      <p:tags r:id="rId1"/>
    </p:custDataLst>
    <p:extLst>
      <p:ext uri="{BB962C8B-B14F-4D97-AF65-F5344CB8AC3E}">
        <p14:creationId xmlns:p14="http://schemas.microsoft.com/office/powerpoint/2010/main" val="29231140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Documents and Settings\michelle\Desktop\2004 Slide Collection CD Images\Copy of Current Images for Collection\10\JPG\99CSC-10C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529" y="851095"/>
            <a:ext cx="7547317" cy="5031544"/>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9" name="Rectangle 2"/>
          <p:cNvSpPr>
            <a:spLocks noGrp="1" noChangeArrowheads="1"/>
          </p:cNvSpPr>
          <p:nvPr>
            <p:ph type="title"/>
          </p:nvPr>
        </p:nvSpPr>
        <p:spPr>
          <a:xfrm>
            <a:off x="433388" y="0"/>
            <a:ext cx="8229600" cy="851095"/>
          </a:xfrm>
        </p:spPr>
        <p:txBody>
          <a:bodyPr/>
          <a:lstStyle/>
          <a:p>
            <a:pPr eaLnBrk="1" hangingPunct="1"/>
            <a:r>
              <a:rPr lang="en-US" altLang="en-US" dirty="0">
                <a:ea typeface="MS PGothic" charset="-128"/>
              </a:rPr>
              <a:t>Raynaud’s </a:t>
            </a:r>
            <a:r>
              <a:rPr lang="en-US" altLang="en-US" dirty="0" smtClean="0">
                <a:ea typeface="MS PGothic" charset="-128"/>
              </a:rPr>
              <a:t>Phenomenon </a:t>
            </a:r>
            <a:endParaRPr lang="en-US" altLang="en-US" dirty="0">
              <a:ea typeface="MS PGothic" charset="-128"/>
            </a:endParaRPr>
          </a:p>
        </p:txBody>
      </p:sp>
    </p:spTree>
    <p:custDataLst>
      <p:tags r:id="rId1"/>
    </p:custDataLst>
    <p:extLst>
      <p:ext uri="{BB962C8B-B14F-4D97-AF65-F5344CB8AC3E}">
        <p14:creationId xmlns:p14="http://schemas.microsoft.com/office/powerpoint/2010/main" val="3317156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2531" name="Picture 4" descr="C:\Documents and Settings\michelle\Desktop\2004 Slide Collection CD Images\Copy of Current Images for Collection\10\JPG\99CSC-10C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22" y="723093"/>
            <a:ext cx="7779434" cy="5186289"/>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2" name="Rectangle 2"/>
          <p:cNvSpPr>
            <a:spLocks noGrp="1" noChangeArrowheads="1"/>
          </p:cNvSpPr>
          <p:nvPr>
            <p:ph type="ctrTitle"/>
          </p:nvPr>
        </p:nvSpPr>
        <p:spPr>
          <a:xfrm>
            <a:off x="433388" y="-212725"/>
            <a:ext cx="8229600" cy="1143000"/>
          </a:xfrm>
        </p:spPr>
        <p:txBody>
          <a:bodyPr>
            <a:normAutofit/>
          </a:bodyPr>
          <a:lstStyle/>
          <a:p>
            <a:pPr algn="l" eaLnBrk="1" hangingPunct="1"/>
            <a:r>
              <a:rPr lang="en-US" altLang="en-US" sz="3600" b="1" dirty="0">
                <a:solidFill>
                  <a:srgbClr val="156598"/>
                </a:solidFill>
                <a:latin typeface="+mn-lt"/>
                <a:ea typeface="MS PGothic" charset="-128"/>
              </a:rPr>
              <a:t>Edematous fingers (</a:t>
            </a:r>
            <a:r>
              <a:rPr lang="en-US" altLang="en-US" sz="3600" b="1" dirty="0" err="1">
                <a:solidFill>
                  <a:srgbClr val="156598"/>
                </a:solidFill>
                <a:latin typeface="+mn-lt"/>
                <a:ea typeface="MS PGothic" charset="-128"/>
              </a:rPr>
              <a:t>SSc</a:t>
            </a:r>
            <a:r>
              <a:rPr lang="en-US" altLang="en-US" sz="3600" b="1" dirty="0">
                <a:solidFill>
                  <a:srgbClr val="156598"/>
                </a:solidFill>
                <a:latin typeface="+mn-lt"/>
                <a:ea typeface="MS PGothic" charset="-128"/>
              </a:rPr>
              <a:t>, MCTD)</a:t>
            </a:r>
          </a:p>
        </p:txBody>
      </p:sp>
    </p:spTree>
    <p:custDataLst>
      <p:tags r:id="rId1"/>
    </p:custDataLst>
    <p:extLst>
      <p:ext uri="{BB962C8B-B14F-4D97-AF65-F5344CB8AC3E}">
        <p14:creationId xmlns:p14="http://schemas.microsoft.com/office/powerpoint/2010/main" val="36253402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555" name="Picture 4" descr="C:\Documents and Settings\michelle\Desktop\2004 Slide Collection CD Images\Copy of Current Images for Collection\10\JPG\99CSC-10C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178" y="793519"/>
            <a:ext cx="7738403" cy="515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2"/>
          <p:cNvSpPr>
            <a:spLocks noGrp="1" noChangeArrowheads="1"/>
          </p:cNvSpPr>
          <p:nvPr>
            <p:ph type="ctrTitle"/>
          </p:nvPr>
        </p:nvSpPr>
        <p:spPr>
          <a:xfrm>
            <a:off x="521494" y="-104931"/>
            <a:ext cx="8229600" cy="1143000"/>
          </a:xfrm>
        </p:spPr>
        <p:txBody>
          <a:bodyPr>
            <a:normAutofit/>
          </a:bodyPr>
          <a:lstStyle/>
          <a:p>
            <a:pPr algn="l" eaLnBrk="1" hangingPunct="1"/>
            <a:r>
              <a:rPr lang="en-US" altLang="en-US" sz="3600" b="1" dirty="0" err="1">
                <a:solidFill>
                  <a:srgbClr val="156598"/>
                </a:solidFill>
                <a:latin typeface="+mn-lt"/>
                <a:ea typeface="MS PGothic" charset="-128"/>
              </a:rPr>
              <a:t>Sclerodactyly</a:t>
            </a:r>
            <a:endParaRPr lang="en-US" altLang="en-US" sz="3600" b="1" dirty="0">
              <a:solidFill>
                <a:srgbClr val="156598"/>
              </a:solidFill>
              <a:latin typeface="+mn-lt"/>
              <a:ea typeface="MS PGothic" charset="-128"/>
            </a:endParaRPr>
          </a:p>
        </p:txBody>
      </p:sp>
    </p:spTree>
    <p:custDataLst>
      <p:tags r:id="rId1"/>
    </p:custDataLst>
    <p:extLst>
      <p:ext uri="{BB962C8B-B14F-4D97-AF65-F5344CB8AC3E}">
        <p14:creationId xmlns:p14="http://schemas.microsoft.com/office/powerpoint/2010/main" val="3245968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579" name="Picture 4" descr="C:\Documents and Settings\michelle\Desktop\2004 Slide Collection CD Images\Copy of Current Images for Collection\09\JPG\99CSC-09C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908" y="696544"/>
            <a:ext cx="7787640" cy="519176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80" name="Title 1"/>
          <p:cNvSpPr>
            <a:spLocks noGrp="1"/>
          </p:cNvSpPr>
          <p:nvPr>
            <p:ph type="ctrTitle"/>
          </p:nvPr>
        </p:nvSpPr>
        <p:spPr>
          <a:xfrm>
            <a:off x="509588" y="-198262"/>
            <a:ext cx="8229600" cy="1143000"/>
          </a:xfrm>
        </p:spPr>
        <p:txBody>
          <a:bodyPr>
            <a:normAutofit/>
          </a:bodyPr>
          <a:lstStyle/>
          <a:p>
            <a:pPr algn="l" eaLnBrk="1" hangingPunct="1"/>
            <a:r>
              <a:rPr lang="en-US" altLang="en-US" sz="3600" b="1" dirty="0" err="1">
                <a:solidFill>
                  <a:srgbClr val="156598"/>
                </a:solidFill>
                <a:latin typeface="+mn-lt"/>
                <a:ea typeface="MS PGothic" charset="-128"/>
              </a:rPr>
              <a:t>Gottron’s</a:t>
            </a:r>
            <a:r>
              <a:rPr lang="en-US" altLang="en-US" sz="3600" b="1" dirty="0">
                <a:solidFill>
                  <a:srgbClr val="156598"/>
                </a:solidFill>
                <a:latin typeface="+mn-lt"/>
                <a:ea typeface="MS PGothic" charset="-128"/>
              </a:rPr>
              <a:t> papules</a:t>
            </a:r>
          </a:p>
        </p:txBody>
      </p:sp>
    </p:spTree>
    <p:custDataLst>
      <p:tags r:id="rId1"/>
    </p:custDataLst>
    <p:extLst>
      <p:ext uri="{BB962C8B-B14F-4D97-AF65-F5344CB8AC3E}">
        <p14:creationId xmlns:p14="http://schemas.microsoft.com/office/powerpoint/2010/main" val="32868829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5603" name="Picture 4" descr="C:\Documents and Settings\michelle\Desktop\2004 Slide Collection CD Images\Copy of Current Images for Collection\09\JPG\99CSC-09C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049" y="740017"/>
            <a:ext cx="7669237" cy="5112824"/>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4" name="Rectangle 2"/>
          <p:cNvSpPr>
            <a:spLocks noGrp="1" noChangeArrowheads="1"/>
          </p:cNvSpPr>
          <p:nvPr>
            <p:ph type="ctrTitle"/>
          </p:nvPr>
        </p:nvSpPr>
        <p:spPr>
          <a:xfrm>
            <a:off x="440868" y="-194872"/>
            <a:ext cx="8229600" cy="1143000"/>
          </a:xfrm>
        </p:spPr>
        <p:txBody>
          <a:bodyPr>
            <a:normAutofit/>
          </a:bodyPr>
          <a:lstStyle/>
          <a:p>
            <a:pPr algn="l" eaLnBrk="1" hangingPunct="1"/>
            <a:r>
              <a:rPr lang="en-US" altLang="en-US" sz="3600" b="1" dirty="0">
                <a:solidFill>
                  <a:srgbClr val="156598"/>
                </a:solidFill>
                <a:latin typeface="+mn-lt"/>
                <a:ea typeface="MS PGothic" charset="-128"/>
              </a:rPr>
              <a:t>Mechanic’s hands</a:t>
            </a:r>
          </a:p>
        </p:txBody>
      </p:sp>
    </p:spTree>
    <p:custDataLst>
      <p:tags r:id="rId1"/>
    </p:custDataLst>
    <p:extLst>
      <p:ext uri="{BB962C8B-B14F-4D97-AF65-F5344CB8AC3E}">
        <p14:creationId xmlns:p14="http://schemas.microsoft.com/office/powerpoint/2010/main" val="3727550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86870" y="193955"/>
            <a:ext cx="8229600" cy="1143000"/>
          </a:xfrm>
        </p:spPr>
        <p:txBody>
          <a:bodyPr/>
          <a:lstStyle/>
          <a:p>
            <a:pPr eaLnBrk="1" hangingPunct="1"/>
            <a:r>
              <a:rPr lang="en-US" altLang="en-US" dirty="0">
                <a:ea typeface="MS PGothic" charset="-128"/>
              </a:rPr>
              <a:t>“Look, Listen, and Walk”</a:t>
            </a:r>
          </a:p>
        </p:txBody>
      </p:sp>
      <p:sp>
        <p:nvSpPr>
          <p:cNvPr id="3" name="Content Placeholder 2"/>
          <p:cNvSpPr>
            <a:spLocks noGrp="1"/>
          </p:cNvSpPr>
          <p:nvPr>
            <p:ph idx="1"/>
          </p:nvPr>
        </p:nvSpPr>
        <p:spPr>
          <a:xfrm>
            <a:off x="457200" y="1259545"/>
            <a:ext cx="8610600" cy="4525963"/>
          </a:xfrm>
        </p:spPr>
        <p:txBody>
          <a:bodyPr rtlCol="0">
            <a:normAutofit fontScale="92500"/>
          </a:bodyPr>
          <a:lstStyle/>
          <a:p>
            <a:pPr eaLnBrk="1" fontAlgn="auto" hangingPunct="1">
              <a:spcAft>
                <a:spcPts val="0"/>
              </a:spcAft>
              <a:buFont typeface="Arial" pitchFamily="34" charset="0"/>
              <a:buChar char="•"/>
              <a:defRPr/>
            </a:pPr>
            <a:r>
              <a:rPr lang="en-US" sz="3300" b="1" dirty="0" smtClean="0">
                <a:solidFill>
                  <a:srgbClr val="C00000"/>
                </a:solidFill>
                <a:ea typeface="+mn-ea"/>
              </a:rPr>
              <a:t>LOOK</a:t>
            </a:r>
            <a:r>
              <a:rPr lang="en-US" sz="3300" dirty="0" smtClean="0">
                <a:solidFill>
                  <a:srgbClr val="C00000"/>
                </a:solidFill>
                <a:ea typeface="+mn-ea"/>
              </a:rPr>
              <a:t> </a:t>
            </a:r>
            <a:r>
              <a:rPr lang="en-US" sz="3300" dirty="0" smtClean="0">
                <a:ea typeface="+mn-ea"/>
              </a:rPr>
              <a:t>at the skin and fingers</a:t>
            </a:r>
          </a:p>
          <a:p>
            <a:pPr lvl="1" eaLnBrk="1" fontAlgn="auto" hangingPunct="1">
              <a:spcAft>
                <a:spcPts val="0"/>
              </a:spcAft>
              <a:buFont typeface="Arial" pitchFamily="34" charset="0"/>
              <a:buChar char="–"/>
              <a:defRPr/>
            </a:pPr>
            <a:endParaRPr lang="en-US" dirty="0">
              <a:ea typeface="+mn-ea"/>
            </a:endParaRPr>
          </a:p>
          <a:p>
            <a:pPr eaLnBrk="1" fontAlgn="auto" hangingPunct="1">
              <a:spcAft>
                <a:spcPts val="0"/>
              </a:spcAft>
              <a:buFont typeface="Arial" pitchFamily="34" charset="0"/>
              <a:buChar char="•"/>
              <a:defRPr/>
            </a:pPr>
            <a:r>
              <a:rPr lang="en-US" sz="3300" b="1" dirty="0" smtClean="0">
                <a:solidFill>
                  <a:srgbClr val="C00000"/>
                </a:solidFill>
              </a:rPr>
              <a:t>LISTEN</a:t>
            </a:r>
            <a:r>
              <a:rPr lang="en-US" sz="3300" dirty="0" smtClean="0">
                <a:solidFill>
                  <a:srgbClr val="C00000"/>
                </a:solidFill>
              </a:rPr>
              <a:t> </a:t>
            </a:r>
            <a:r>
              <a:rPr lang="en-US" sz="3300" dirty="0" smtClean="0"/>
              <a:t>carefully for crackles</a:t>
            </a:r>
          </a:p>
          <a:p>
            <a:pPr lvl="1" eaLnBrk="1" fontAlgn="auto" hangingPunct="1">
              <a:spcAft>
                <a:spcPts val="0"/>
              </a:spcAft>
              <a:buFont typeface="Arial" pitchFamily="34" charset="0"/>
              <a:buChar char="–"/>
              <a:defRPr/>
            </a:pPr>
            <a:r>
              <a:rPr lang="en-US" dirty="0" smtClean="0">
                <a:ea typeface="+mn-ea"/>
              </a:rPr>
              <a:t>Both lung bases</a:t>
            </a:r>
          </a:p>
          <a:p>
            <a:pPr lvl="1" eaLnBrk="1" fontAlgn="auto" hangingPunct="1">
              <a:spcAft>
                <a:spcPts val="0"/>
              </a:spcAft>
              <a:buFont typeface="Arial" pitchFamily="34" charset="0"/>
              <a:buChar char="–"/>
              <a:defRPr/>
            </a:pPr>
            <a:r>
              <a:rPr lang="en-US" dirty="0" smtClean="0">
                <a:ea typeface="+mn-ea"/>
              </a:rPr>
              <a:t>Laterally in mid-axillary line</a:t>
            </a:r>
          </a:p>
          <a:p>
            <a:pPr lvl="1" eaLnBrk="1" fontAlgn="auto" hangingPunct="1">
              <a:spcAft>
                <a:spcPts val="0"/>
              </a:spcAft>
              <a:buFont typeface="Arial" pitchFamily="34" charset="0"/>
              <a:buChar char="–"/>
              <a:defRPr/>
            </a:pPr>
            <a:r>
              <a:rPr lang="en-US" dirty="0" smtClean="0">
                <a:ea typeface="+mn-ea"/>
              </a:rPr>
              <a:t>Anteriorly</a:t>
            </a:r>
            <a:br>
              <a:rPr lang="en-US" dirty="0" smtClean="0">
                <a:ea typeface="+mn-ea"/>
              </a:rPr>
            </a:br>
            <a:endParaRPr lang="en-US" dirty="0" smtClean="0">
              <a:ea typeface="+mn-ea"/>
            </a:endParaRPr>
          </a:p>
          <a:p>
            <a:pPr eaLnBrk="1" fontAlgn="auto" hangingPunct="1">
              <a:spcAft>
                <a:spcPts val="0"/>
              </a:spcAft>
              <a:buFont typeface="Arial" pitchFamily="34" charset="0"/>
              <a:buChar char="•"/>
              <a:defRPr/>
            </a:pPr>
            <a:r>
              <a:rPr lang="en-US" sz="3300" b="1" dirty="0" smtClean="0">
                <a:solidFill>
                  <a:srgbClr val="C00000"/>
                </a:solidFill>
              </a:rPr>
              <a:t>WALK</a:t>
            </a:r>
            <a:r>
              <a:rPr lang="en-US" sz="3300" dirty="0" smtClean="0">
                <a:solidFill>
                  <a:srgbClr val="C00000"/>
                </a:solidFill>
              </a:rPr>
              <a:t> </a:t>
            </a:r>
            <a:r>
              <a:rPr lang="en-US" sz="3300" dirty="0" smtClean="0"/>
              <a:t>the patient in the hallway (or on a staircase)</a:t>
            </a:r>
          </a:p>
          <a:p>
            <a:pPr lvl="1" eaLnBrk="1" fontAlgn="auto" hangingPunct="1">
              <a:spcAft>
                <a:spcPts val="0"/>
              </a:spcAft>
              <a:buFont typeface="Arial" pitchFamily="34" charset="0"/>
              <a:buChar char="–"/>
              <a:defRPr/>
            </a:pPr>
            <a:r>
              <a:rPr lang="en-US" dirty="0" smtClean="0">
                <a:ea typeface="+mn-ea"/>
              </a:rPr>
              <a:t>Try to elicit exertional dyspnea if possible</a:t>
            </a:r>
          </a:p>
          <a:p>
            <a:pPr lvl="1" eaLnBrk="1" fontAlgn="auto" hangingPunct="1">
              <a:spcAft>
                <a:spcPts val="0"/>
              </a:spcAft>
              <a:buFont typeface="Arial" pitchFamily="34" charset="0"/>
              <a:buChar char="–"/>
              <a:defRPr/>
            </a:pPr>
            <a:r>
              <a:rPr lang="en-US" dirty="0" smtClean="0">
                <a:ea typeface="+mn-ea"/>
              </a:rPr>
              <a:t>Measure SpO</a:t>
            </a:r>
            <a:r>
              <a:rPr lang="en-US" baseline="-25000" dirty="0" smtClean="0">
                <a:ea typeface="+mn-ea"/>
              </a:rPr>
              <a:t>2</a:t>
            </a:r>
            <a:r>
              <a:rPr lang="en-US" dirty="0" smtClean="0">
                <a:ea typeface="+mn-ea"/>
              </a:rPr>
              <a:t> before &amp; after walking</a:t>
            </a:r>
          </a:p>
          <a:p>
            <a:pPr lvl="1" eaLnBrk="1" fontAlgn="auto" hangingPunct="1">
              <a:spcAft>
                <a:spcPts val="0"/>
              </a:spcAft>
              <a:buFont typeface="Arial" pitchFamily="34" charset="0"/>
              <a:buChar char="–"/>
              <a:defRPr/>
            </a:pPr>
            <a:r>
              <a:rPr lang="en-US" dirty="0" smtClean="0">
                <a:ea typeface="+mn-ea"/>
              </a:rPr>
              <a:t>A 3% drop in SpO</a:t>
            </a:r>
            <a:r>
              <a:rPr lang="en-US" baseline="-25000" dirty="0" smtClean="0">
                <a:ea typeface="+mn-ea"/>
              </a:rPr>
              <a:t>2</a:t>
            </a:r>
            <a:r>
              <a:rPr lang="en-US" dirty="0" smtClean="0">
                <a:ea typeface="+mn-ea"/>
              </a:rPr>
              <a:t> indicates exertional desaturation</a:t>
            </a:r>
            <a:endParaRPr lang="en-US" dirty="0">
              <a:ea typeface="+mn-ea"/>
            </a:endParaRPr>
          </a:p>
        </p:txBody>
      </p:sp>
    </p:spTree>
    <p:custDataLst>
      <p:tags r:id="rId1"/>
    </p:custDataLst>
    <p:extLst>
      <p:ext uri="{BB962C8B-B14F-4D97-AF65-F5344CB8AC3E}">
        <p14:creationId xmlns:p14="http://schemas.microsoft.com/office/powerpoint/2010/main" val="31454048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23" y="84360"/>
            <a:ext cx="8229600" cy="1143000"/>
          </a:xfrm>
        </p:spPr>
        <p:txBody>
          <a:bodyPr/>
          <a:lstStyle/>
          <a:p>
            <a:r>
              <a:rPr lang="en-US" dirty="0"/>
              <a:t>Pertinent F</a:t>
            </a:r>
            <a:r>
              <a:rPr lang="en-US" dirty="0" smtClean="0"/>
              <a:t>indings</a:t>
            </a:r>
            <a:endParaRPr lang="en-US" dirty="0"/>
          </a:p>
        </p:txBody>
      </p:sp>
      <p:sp>
        <p:nvSpPr>
          <p:cNvPr id="4" name="Content Placeholder 3"/>
          <p:cNvSpPr>
            <a:spLocks noGrp="1"/>
          </p:cNvSpPr>
          <p:nvPr>
            <p:ph idx="1"/>
          </p:nvPr>
        </p:nvSpPr>
        <p:spPr>
          <a:xfrm>
            <a:off x="279234" y="5412730"/>
            <a:ext cx="8670085" cy="882254"/>
          </a:xfrm>
        </p:spPr>
        <p:txBody>
          <a:bodyPr>
            <a:noAutofit/>
          </a:bodyPr>
          <a:lstStyle/>
          <a:p>
            <a:pPr marL="0" indent="0">
              <a:buNone/>
            </a:pPr>
            <a:r>
              <a:rPr lang="en-US" sz="2800" dirty="0" smtClean="0">
                <a:solidFill>
                  <a:srgbClr val="C00000"/>
                </a:solidFill>
              </a:rPr>
              <a:t>What’s the next step in diagnosing Gary?</a:t>
            </a:r>
            <a:endParaRPr lang="en-US" sz="2800" dirty="0">
              <a:solidFill>
                <a:srgbClr val="C00000"/>
              </a:solidFill>
            </a:endParaRPr>
          </a:p>
        </p:txBody>
      </p:sp>
      <p:pic>
        <p:nvPicPr>
          <p:cNvPr id="24" name="Picture 23" descr="http://static.wixstatic.com/media/551a5b_d4eae31b48cdb9bc4340879e4aebf303.gif_25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49073" y="0"/>
            <a:ext cx="2346387" cy="145794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71123" y="1531721"/>
            <a:ext cx="8350952" cy="3640354"/>
            <a:chOff x="271123" y="1531721"/>
            <a:chExt cx="8350952" cy="3640354"/>
          </a:xfrm>
        </p:grpSpPr>
        <p:sp>
          <p:nvSpPr>
            <p:cNvPr id="8" name="Rectangle 7"/>
            <p:cNvSpPr/>
            <p:nvPr/>
          </p:nvSpPr>
          <p:spPr>
            <a:xfrm>
              <a:off x="279234" y="3965613"/>
              <a:ext cx="8342841" cy="1206462"/>
            </a:xfrm>
            <a:prstGeom prst="rect">
              <a:avLst/>
            </a:prstGeom>
            <a:solidFill>
              <a:schemeClr val="accent4"/>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71123" y="1531721"/>
              <a:ext cx="8350952" cy="3582479"/>
              <a:chOff x="271123" y="1531721"/>
              <a:chExt cx="8350952" cy="3582479"/>
            </a:xfrm>
          </p:grpSpPr>
          <p:grpSp>
            <p:nvGrpSpPr>
              <p:cNvPr id="10" name="Group 9"/>
              <p:cNvGrpSpPr/>
              <p:nvPr/>
            </p:nvGrpSpPr>
            <p:grpSpPr>
              <a:xfrm>
                <a:off x="271123" y="1531721"/>
                <a:ext cx="7466051" cy="1125202"/>
                <a:chOff x="-26470" y="1005936"/>
                <a:chExt cx="8402638" cy="1847850"/>
              </a:xfrm>
            </p:grpSpPr>
            <p:sp>
              <p:nvSpPr>
                <p:cNvPr id="25" name="Rectangle 24"/>
                <p:cNvSpPr/>
                <p:nvPr/>
              </p:nvSpPr>
              <p:spPr>
                <a:xfrm>
                  <a:off x="-26470" y="1263111"/>
                  <a:ext cx="8402638" cy="159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6" name="Freeform 7"/>
                <p:cNvSpPr>
                  <a:spLocks/>
                </p:cNvSpPr>
                <p:nvPr/>
              </p:nvSpPr>
              <p:spPr bwMode="auto">
                <a:xfrm>
                  <a:off x="6628164" y="1263111"/>
                  <a:ext cx="1748004" cy="1590675"/>
                </a:xfrm>
                <a:custGeom>
                  <a:avLst/>
                  <a:gdLst>
                    <a:gd name="T0" fmla="*/ 1510 w 1524"/>
                    <a:gd name="T1" fmla="*/ 0 h 1002"/>
                    <a:gd name="T2" fmla="*/ 1524 w 1524"/>
                    <a:gd name="T3" fmla="*/ 1002 h 1002"/>
                    <a:gd name="T4" fmla="*/ 0 w 1524"/>
                    <a:gd name="T5" fmla="*/ 901 h 1002"/>
                    <a:gd name="T6" fmla="*/ 269 w 1524"/>
                    <a:gd name="T7" fmla="*/ 366 h 1002"/>
                    <a:gd name="T8" fmla="*/ 399 w 1524"/>
                    <a:gd name="T9" fmla="*/ 86 h 1002"/>
                    <a:gd name="T10" fmla="*/ 1510 w 1524"/>
                    <a:gd name="T11" fmla="*/ 0 h 1002"/>
                  </a:gdLst>
                  <a:ahLst/>
                  <a:cxnLst>
                    <a:cxn ang="0">
                      <a:pos x="T0" y="T1"/>
                    </a:cxn>
                    <a:cxn ang="0">
                      <a:pos x="T2" y="T3"/>
                    </a:cxn>
                    <a:cxn ang="0">
                      <a:pos x="T4" y="T5"/>
                    </a:cxn>
                    <a:cxn ang="0">
                      <a:pos x="T6" y="T7"/>
                    </a:cxn>
                    <a:cxn ang="0">
                      <a:pos x="T8" y="T9"/>
                    </a:cxn>
                    <a:cxn ang="0">
                      <a:pos x="T10" y="T11"/>
                    </a:cxn>
                  </a:cxnLst>
                  <a:rect l="0" t="0" r="r" b="b"/>
                  <a:pathLst>
                    <a:path w="1524" h="1002">
                      <a:moveTo>
                        <a:pt x="1510" y="0"/>
                      </a:moveTo>
                      <a:lnTo>
                        <a:pt x="1524" y="1002"/>
                      </a:lnTo>
                      <a:lnTo>
                        <a:pt x="0" y="901"/>
                      </a:lnTo>
                      <a:lnTo>
                        <a:pt x="269" y="366"/>
                      </a:lnTo>
                      <a:lnTo>
                        <a:pt x="399" y="86"/>
                      </a:lnTo>
                      <a:lnTo>
                        <a:pt x="1510" y="0"/>
                      </a:lnTo>
                      <a:close/>
                    </a:path>
                  </a:pathLst>
                </a:custGeom>
                <a:solidFill>
                  <a:schemeClr val="tx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3200">
                    <a:latin typeface="Arial" panose="020B0604020202020204" pitchFamily="34" charset="0"/>
                    <a:cs typeface="Arial" panose="020B0604020202020204" pitchFamily="34" charset="0"/>
                  </a:endParaRPr>
                </a:p>
              </p:txBody>
            </p:sp>
            <p:sp>
              <p:nvSpPr>
                <p:cNvPr id="27" name="Freeform 8"/>
                <p:cNvSpPr>
                  <a:spLocks/>
                </p:cNvSpPr>
                <p:nvPr/>
              </p:nvSpPr>
              <p:spPr bwMode="auto">
                <a:xfrm>
                  <a:off x="6602930" y="1202786"/>
                  <a:ext cx="1352295" cy="1493837"/>
                </a:xfrm>
                <a:custGeom>
                  <a:avLst/>
                  <a:gdLst>
                    <a:gd name="T0" fmla="*/ 779 w 1179"/>
                    <a:gd name="T1" fmla="*/ 0 h 941"/>
                    <a:gd name="T2" fmla="*/ 883 w 1179"/>
                    <a:gd name="T3" fmla="*/ 126 h 941"/>
                    <a:gd name="T4" fmla="*/ 1179 w 1179"/>
                    <a:gd name="T5" fmla="*/ 892 h 941"/>
                    <a:gd name="T6" fmla="*/ 0 w 1179"/>
                    <a:gd name="T7" fmla="*/ 941 h 941"/>
                    <a:gd name="T8" fmla="*/ 127 w 1179"/>
                    <a:gd name="T9" fmla="*/ 55 h 941"/>
                    <a:gd name="T10" fmla="*/ 779 w 1179"/>
                    <a:gd name="T11" fmla="*/ 0 h 941"/>
                  </a:gdLst>
                  <a:ahLst/>
                  <a:cxnLst>
                    <a:cxn ang="0">
                      <a:pos x="T0" y="T1"/>
                    </a:cxn>
                    <a:cxn ang="0">
                      <a:pos x="T2" y="T3"/>
                    </a:cxn>
                    <a:cxn ang="0">
                      <a:pos x="T4" y="T5"/>
                    </a:cxn>
                    <a:cxn ang="0">
                      <a:pos x="T6" y="T7"/>
                    </a:cxn>
                    <a:cxn ang="0">
                      <a:pos x="T8" y="T9"/>
                    </a:cxn>
                    <a:cxn ang="0">
                      <a:pos x="T10" y="T11"/>
                    </a:cxn>
                  </a:cxnLst>
                  <a:rect l="0" t="0" r="r" b="b"/>
                  <a:pathLst>
                    <a:path w="1179" h="941">
                      <a:moveTo>
                        <a:pt x="779" y="0"/>
                      </a:moveTo>
                      <a:lnTo>
                        <a:pt x="883" y="126"/>
                      </a:lnTo>
                      <a:lnTo>
                        <a:pt x="1179" y="892"/>
                      </a:lnTo>
                      <a:lnTo>
                        <a:pt x="0" y="941"/>
                      </a:lnTo>
                      <a:lnTo>
                        <a:pt x="127" y="55"/>
                      </a:lnTo>
                      <a:lnTo>
                        <a:pt x="779" y="0"/>
                      </a:lnTo>
                      <a:close/>
                    </a:path>
                  </a:pathLst>
                </a:custGeom>
                <a:solidFill>
                  <a:schemeClr val="accent5"/>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3200">
                    <a:latin typeface="Arial" panose="020B0604020202020204" pitchFamily="34" charset="0"/>
                    <a:cs typeface="Arial" panose="020B0604020202020204" pitchFamily="34" charset="0"/>
                  </a:endParaRPr>
                </a:p>
              </p:txBody>
            </p:sp>
            <p:sp>
              <p:nvSpPr>
                <p:cNvPr id="28" name="Freeform 9"/>
                <p:cNvSpPr>
                  <a:spLocks/>
                </p:cNvSpPr>
                <p:nvPr/>
              </p:nvSpPr>
              <p:spPr bwMode="auto">
                <a:xfrm>
                  <a:off x="6741715" y="1005936"/>
                  <a:ext cx="1233009" cy="1630362"/>
                </a:xfrm>
                <a:custGeom>
                  <a:avLst/>
                  <a:gdLst>
                    <a:gd name="T0" fmla="*/ 278 w 1075"/>
                    <a:gd name="T1" fmla="*/ 0 h 1027"/>
                    <a:gd name="T2" fmla="*/ 852 w 1075"/>
                    <a:gd name="T3" fmla="*/ 33 h 1027"/>
                    <a:gd name="T4" fmla="*/ 1075 w 1075"/>
                    <a:gd name="T5" fmla="*/ 1027 h 1027"/>
                    <a:gd name="T6" fmla="*/ 0 w 1075"/>
                    <a:gd name="T7" fmla="*/ 939 h 1027"/>
                    <a:gd name="T8" fmla="*/ 278 w 1075"/>
                    <a:gd name="T9" fmla="*/ 0 h 1027"/>
                  </a:gdLst>
                  <a:ahLst/>
                  <a:cxnLst>
                    <a:cxn ang="0">
                      <a:pos x="T0" y="T1"/>
                    </a:cxn>
                    <a:cxn ang="0">
                      <a:pos x="T2" y="T3"/>
                    </a:cxn>
                    <a:cxn ang="0">
                      <a:pos x="T4" y="T5"/>
                    </a:cxn>
                    <a:cxn ang="0">
                      <a:pos x="T6" y="T7"/>
                    </a:cxn>
                    <a:cxn ang="0">
                      <a:pos x="T8" y="T9"/>
                    </a:cxn>
                  </a:cxnLst>
                  <a:rect l="0" t="0" r="r" b="b"/>
                  <a:pathLst>
                    <a:path w="1075" h="1027">
                      <a:moveTo>
                        <a:pt x="278" y="0"/>
                      </a:moveTo>
                      <a:lnTo>
                        <a:pt x="852" y="33"/>
                      </a:lnTo>
                      <a:lnTo>
                        <a:pt x="1075" y="1027"/>
                      </a:lnTo>
                      <a:lnTo>
                        <a:pt x="0" y="939"/>
                      </a:lnTo>
                      <a:lnTo>
                        <a:pt x="278" y="0"/>
                      </a:lnTo>
                      <a:close/>
                    </a:path>
                  </a:pathLst>
                </a:custGeom>
                <a:solidFill>
                  <a:schemeClr val="tx2"/>
                </a:solidFill>
                <a:ln w="0">
                  <a:noFill/>
                  <a:prstDash val="solid"/>
                  <a:round/>
                  <a:headEnd/>
                  <a:tailEnd/>
                </a:ln>
                <a:effectLst/>
              </p:spPr>
              <p:txBody>
                <a:bodyPr vert="horz" wrap="square" lIns="182880" tIns="274320" rIns="182880" bIns="182880" numCol="1" anchor="ctr" anchorCtr="1" compatLnSpc="1">
                  <a:prstTxWarp prst="textNoShape">
                    <a:avLst/>
                  </a:prstTxWarp>
                </a:bodyPr>
                <a:lstStyle/>
                <a:p>
                  <a:r>
                    <a:rPr lang="en-US" sz="3200" b="1" dirty="0" smtClean="0">
                      <a:solidFill>
                        <a:schemeClr val="bg1"/>
                      </a:solidFill>
                      <a:latin typeface="Arial" panose="020B0604020202020204" pitchFamily="34" charset="0"/>
                      <a:cs typeface="Arial" panose="020B0604020202020204" pitchFamily="34" charset="0"/>
                    </a:rPr>
                    <a:t>1</a:t>
                  </a:r>
                  <a:endParaRPr lang="en-US" sz="3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271123" y="2700793"/>
                <a:ext cx="7813047" cy="1227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Freeform 11"/>
              <p:cNvSpPr>
                <a:spLocks/>
              </p:cNvSpPr>
              <p:nvPr/>
            </p:nvSpPr>
            <p:spPr bwMode="auto">
              <a:xfrm>
                <a:off x="6846544" y="2759710"/>
                <a:ext cx="1237626" cy="967099"/>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3200">
                  <a:latin typeface="Arial" panose="020B0604020202020204" pitchFamily="34" charset="0"/>
                  <a:cs typeface="Arial" panose="020B0604020202020204" pitchFamily="34" charset="0"/>
                </a:endParaRPr>
              </a:p>
            </p:txBody>
          </p:sp>
          <p:sp>
            <p:nvSpPr>
              <p:cNvPr id="21" name="Freeform 12"/>
              <p:cNvSpPr>
                <a:spLocks/>
              </p:cNvSpPr>
              <p:nvPr/>
            </p:nvSpPr>
            <p:spPr bwMode="auto">
              <a:xfrm>
                <a:off x="6565004" y="2830855"/>
                <a:ext cx="1474349" cy="967635"/>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3200">
                  <a:latin typeface="Arial" panose="020B0604020202020204" pitchFamily="34" charset="0"/>
                  <a:cs typeface="Arial" panose="020B0604020202020204" pitchFamily="34" charset="0"/>
                </a:endParaRPr>
              </a:p>
            </p:txBody>
          </p:sp>
          <p:sp>
            <p:nvSpPr>
              <p:cNvPr id="22" name="Freeform 13"/>
              <p:cNvSpPr>
                <a:spLocks/>
              </p:cNvSpPr>
              <p:nvPr/>
            </p:nvSpPr>
            <p:spPr bwMode="auto">
              <a:xfrm>
                <a:off x="6939625" y="2830855"/>
                <a:ext cx="1099728" cy="819735"/>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3200" b="1" dirty="0" smtClean="0">
                    <a:solidFill>
                      <a:schemeClr val="bg1"/>
                    </a:solidFill>
                    <a:latin typeface="Arial" panose="020B0604020202020204" pitchFamily="34" charset="0"/>
                    <a:cs typeface="Arial" panose="020B0604020202020204" pitchFamily="34" charset="0"/>
                  </a:rPr>
                  <a:t>2</a:t>
                </a:r>
                <a:endParaRPr lang="en-US" sz="3200" b="1"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279234" y="2759710"/>
                <a:ext cx="6491246" cy="1569660"/>
              </a:xfrm>
              <a:prstGeom prst="rect">
                <a:avLst/>
              </a:prstGeom>
              <a:noFill/>
            </p:spPr>
            <p:txBody>
              <a:bodyPr wrap="square" rtlCol="0">
                <a:spAutoFit/>
              </a:bodyPr>
              <a:lstStyle/>
              <a:p>
                <a:r>
                  <a:rPr lang="en-US" sz="3200" dirty="0" smtClean="0">
                    <a:solidFill>
                      <a:schemeClr val="bg1"/>
                    </a:solidFill>
                  </a:rPr>
                  <a:t>No </a:t>
                </a:r>
                <a:r>
                  <a:rPr lang="en-US" sz="3200" dirty="0">
                    <a:solidFill>
                      <a:schemeClr val="bg1"/>
                    </a:solidFill>
                  </a:rPr>
                  <a:t>joint </a:t>
                </a:r>
                <a:r>
                  <a:rPr lang="en-US" sz="3200" dirty="0" smtClean="0">
                    <a:solidFill>
                      <a:schemeClr val="bg1"/>
                    </a:solidFill>
                  </a:rPr>
                  <a:t>or hand deformities</a:t>
                </a:r>
                <a:r>
                  <a:rPr lang="en-US" sz="3200" dirty="0">
                    <a:solidFill>
                      <a:schemeClr val="bg1"/>
                    </a:solidFill>
                  </a:rPr>
                  <a:t>, evidence for </a:t>
                </a:r>
                <a:r>
                  <a:rPr lang="en-US" sz="3200" dirty="0" err="1" smtClean="0">
                    <a:solidFill>
                      <a:schemeClr val="bg1"/>
                    </a:solidFill>
                  </a:rPr>
                  <a:t>synovitis</a:t>
                </a:r>
                <a:r>
                  <a:rPr lang="en-US" sz="3200" dirty="0">
                    <a:solidFill>
                      <a:schemeClr val="bg1"/>
                    </a:solidFill>
                  </a:rPr>
                  <a:t>, or rashes</a:t>
                </a:r>
                <a:endParaRPr lang="en-US" sz="3200" dirty="0"/>
              </a:p>
              <a:p>
                <a:endParaRPr lang="en-US" sz="3200" dirty="0">
                  <a:solidFill>
                    <a:schemeClr val="bg1"/>
                  </a:solidFill>
                </a:endParaRPr>
              </a:p>
            </p:txBody>
          </p:sp>
          <p:sp>
            <p:nvSpPr>
              <p:cNvPr id="31" name="Rectangle 30"/>
              <p:cNvSpPr/>
              <p:nvPr/>
            </p:nvSpPr>
            <p:spPr>
              <a:xfrm>
                <a:off x="279234" y="1651588"/>
                <a:ext cx="5320344" cy="1077218"/>
              </a:xfrm>
              <a:prstGeom prst="rect">
                <a:avLst/>
              </a:prstGeom>
            </p:spPr>
            <p:txBody>
              <a:bodyPr wrap="square">
                <a:spAutoFit/>
              </a:bodyPr>
              <a:lstStyle/>
              <a:p>
                <a:r>
                  <a:rPr lang="en-US" sz="3200" dirty="0">
                    <a:solidFill>
                      <a:schemeClr val="bg1"/>
                    </a:solidFill>
                  </a:rPr>
                  <a:t>Inspiratory crackles at bases bilaterally</a:t>
                </a:r>
              </a:p>
            </p:txBody>
          </p:sp>
          <p:sp>
            <p:nvSpPr>
              <p:cNvPr id="14" name="Rectangle 13"/>
              <p:cNvSpPr/>
              <p:nvPr/>
            </p:nvSpPr>
            <p:spPr>
              <a:xfrm>
                <a:off x="279234" y="4036982"/>
                <a:ext cx="7915275" cy="1077218"/>
              </a:xfrm>
              <a:prstGeom prst="rect">
                <a:avLst/>
              </a:prstGeom>
            </p:spPr>
            <p:txBody>
              <a:bodyPr wrap="square">
                <a:spAutoFit/>
              </a:bodyPr>
              <a:lstStyle/>
              <a:p>
                <a:pPr lvl="0"/>
                <a:r>
                  <a:rPr lang="en-US" sz="3200" dirty="0"/>
                  <a:t>6MWT: 533 meters on </a:t>
                </a:r>
                <a:r>
                  <a:rPr lang="en-US" sz="3200" dirty="0" smtClean="0"/>
                  <a:t>2L, nadir </a:t>
                </a:r>
              </a:p>
              <a:p>
                <a:pPr lvl="0"/>
                <a:r>
                  <a:rPr lang="en-US" sz="3200" dirty="0" smtClean="0"/>
                  <a:t>SpO</a:t>
                </a:r>
                <a:r>
                  <a:rPr lang="en-US" sz="3200" baseline="-25000" dirty="0" smtClean="0"/>
                  <a:t>2</a:t>
                </a:r>
                <a:r>
                  <a:rPr lang="en-US" sz="3200" dirty="0" smtClean="0"/>
                  <a:t> 90 %</a:t>
                </a:r>
                <a:endParaRPr lang="en-US" sz="3200" dirty="0"/>
              </a:p>
            </p:txBody>
          </p:sp>
          <p:sp>
            <p:nvSpPr>
              <p:cNvPr id="29" name="Freeform 11"/>
              <p:cNvSpPr>
                <a:spLocks/>
              </p:cNvSpPr>
              <p:nvPr/>
            </p:nvSpPr>
            <p:spPr bwMode="auto">
              <a:xfrm>
                <a:off x="7384449" y="4023381"/>
                <a:ext cx="1237626" cy="967099"/>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3200">
                  <a:latin typeface="Arial" panose="020B0604020202020204" pitchFamily="34" charset="0"/>
                  <a:cs typeface="Arial" panose="020B0604020202020204" pitchFamily="34" charset="0"/>
                </a:endParaRPr>
              </a:p>
            </p:txBody>
          </p:sp>
          <p:sp>
            <p:nvSpPr>
              <p:cNvPr id="30" name="Freeform 12"/>
              <p:cNvSpPr>
                <a:spLocks/>
              </p:cNvSpPr>
              <p:nvPr/>
            </p:nvSpPr>
            <p:spPr bwMode="auto">
              <a:xfrm>
                <a:off x="7058025" y="4036982"/>
                <a:ext cx="1354996" cy="948271"/>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sz="3200">
                  <a:latin typeface="Arial" panose="020B0604020202020204" pitchFamily="34" charset="0"/>
                  <a:cs typeface="Arial" panose="020B0604020202020204" pitchFamily="34" charset="0"/>
                </a:endParaRPr>
              </a:p>
            </p:txBody>
          </p:sp>
          <p:sp>
            <p:nvSpPr>
              <p:cNvPr id="32" name="Freeform 13"/>
              <p:cNvSpPr>
                <a:spLocks/>
              </p:cNvSpPr>
              <p:nvPr/>
            </p:nvSpPr>
            <p:spPr bwMode="auto">
              <a:xfrm>
                <a:off x="7363151" y="4036982"/>
                <a:ext cx="1099728" cy="819735"/>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3200" b="1" dirty="0">
                    <a:latin typeface="Arial" panose="020B0604020202020204" pitchFamily="34" charset="0"/>
                    <a:cs typeface="Arial" panose="020B0604020202020204" pitchFamily="34" charset="0"/>
                  </a:rPr>
                  <a:t>3</a:t>
                </a:r>
              </a:p>
            </p:txBody>
          </p:sp>
        </p:grpSp>
      </p:grpSp>
    </p:spTree>
    <p:custDataLst>
      <p:tags r:id="rId1"/>
    </p:custDataLst>
    <p:extLst>
      <p:ext uri="{BB962C8B-B14F-4D97-AF65-F5344CB8AC3E}">
        <p14:creationId xmlns:p14="http://schemas.microsoft.com/office/powerpoint/2010/main" val="27474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832" y="659300"/>
            <a:ext cx="8229600" cy="2569028"/>
          </a:xfrm>
        </p:spPr>
        <p:txBody>
          <a:bodyPr/>
          <a:lstStyle/>
          <a:p>
            <a:pPr marL="0" indent="0">
              <a:buNone/>
            </a:pPr>
            <a:endParaRPr lang="en-US" sz="2400" dirty="0"/>
          </a:p>
          <a:p>
            <a:pPr marL="0" indent="0">
              <a:buNone/>
            </a:pPr>
            <a:r>
              <a:rPr lang="en-US" sz="2400" dirty="0" smtClean="0"/>
              <a:t>Amy </a:t>
            </a:r>
            <a:r>
              <a:rPr lang="en-US" sz="2400" dirty="0"/>
              <a:t>Olson, MD has served on the advisory board for Genentech. She has also served on the </a:t>
            </a:r>
            <a:r>
              <a:rPr lang="en-US" sz="2400" dirty="0" smtClean="0"/>
              <a:t>Speakers</a:t>
            </a:r>
            <a:r>
              <a:rPr lang="en-US" sz="2400" dirty="0"/>
              <a:t>’ </a:t>
            </a:r>
            <a:r>
              <a:rPr lang="en-US" sz="2400" dirty="0" smtClean="0"/>
              <a:t>Bureau </a:t>
            </a:r>
            <a:r>
              <a:rPr lang="en-US" sz="2400" dirty="0"/>
              <a:t>for </a:t>
            </a:r>
            <a:r>
              <a:rPr lang="en-US" sz="2400" dirty="0" err="1"/>
              <a:t>Boehringer</a:t>
            </a:r>
            <a:r>
              <a:rPr lang="en-US" sz="2400" dirty="0"/>
              <a:t> </a:t>
            </a:r>
            <a:r>
              <a:rPr lang="en-US" sz="2400" dirty="0" err="1"/>
              <a:t>Ingelheim</a:t>
            </a:r>
            <a:r>
              <a:rPr lang="en-US" sz="2400" dirty="0"/>
              <a:t> Pharmaceuticals, Inc.</a:t>
            </a:r>
          </a:p>
        </p:txBody>
      </p:sp>
      <p:sp>
        <p:nvSpPr>
          <p:cNvPr id="4" name="Title 1"/>
          <p:cNvSpPr txBox="1">
            <a:spLocks/>
          </p:cNvSpPr>
          <p:nvPr/>
        </p:nvSpPr>
        <p:spPr>
          <a:xfrm>
            <a:off x="366403" y="2430241"/>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26528E"/>
                </a:solidFill>
                <a:latin typeface="+mj-lt"/>
                <a:ea typeface="+mj-ea"/>
                <a:cs typeface="+mj-cs"/>
              </a:defRPr>
            </a:lvl1pPr>
          </a:lstStyle>
          <a:p>
            <a:r>
              <a:rPr lang="en-US" sz="3200" b="1" dirty="0" smtClean="0">
                <a:latin typeface="+mn-lt"/>
              </a:rPr>
              <a:t>Activity Staff Disclosures</a:t>
            </a:r>
            <a:endParaRPr lang="en-US" sz="3200" b="1" dirty="0">
              <a:latin typeface="+mn-lt"/>
            </a:endParaRPr>
          </a:p>
        </p:txBody>
      </p:sp>
      <p:sp>
        <p:nvSpPr>
          <p:cNvPr id="5" name="Content Placeholder 2"/>
          <p:cNvSpPr txBox="1">
            <a:spLocks/>
          </p:cNvSpPr>
          <p:nvPr/>
        </p:nvSpPr>
        <p:spPr>
          <a:xfrm>
            <a:off x="366403" y="3135316"/>
            <a:ext cx="8229600" cy="1905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prstClr val="black"/>
                </a:solidFill>
              </a:rPr>
              <a:t>The planners, reviewers, editors, staff, or other members at </a:t>
            </a:r>
            <a:r>
              <a:rPr lang="en-US" sz="2400" dirty="0">
                <a:solidFill>
                  <a:prstClr val="black"/>
                </a:solidFill>
              </a:rPr>
              <a:t> </a:t>
            </a:r>
            <a:r>
              <a:rPr lang="en-US" sz="2400" dirty="0" smtClean="0">
                <a:solidFill>
                  <a:prstClr val="black"/>
                </a:solidFill>
              </a:rPr>
              <a:t>   The France Foundation who control content have no relevant financial relationships to disclose.</a:t>
            </a:r>
          </a:p>
          <a:p>
            <a:pPr marL="0" indent="0">
              <a:buFont typeface="Arial"/>
              <a:buNone/>
            </a:pPr>
            <a:endParaRPr lang="en-US" dirty="0">
              <a:solidFill>
                <a:prstClr val="black"/>
              </a:solidFill>
            </a:endParaRPr>
          </a:p>
        </p:txBody>
      </p:sp>
      <p:sp>
        <p:nvSpPr>
          <p:cNvPr id="6" name="Title 1"/>
          <p:cNvSpPr txBox="1">
            <a:spLocks/>
          </p:cNvSpPr>
          <p:nvPr/>
        </p:nvSpPr>
        <p:spPr>
          <a:xfrm>
            <a:off x="366403" y="4297064"/>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26528E"/>
                </a:solidFill>
                <a:latin typeface="+mj-lt"/>
                <a:ea typeface="+mj-ea"/>
                <a:cs typeface="+mj-cs"/>
              </a:defRPr>
            </a:lvl1pPr>
          </a:lstStyle>
          <a:p>
            <a:r>
              <a:rPr lang="en-US" sz="3200" b="1" dirty="0" smtClean="0">
                <a:latin typeface="+mn-lt"/>
              </a:rPr>
              <a:t>Educational Support</a:t>
            </a:r>
            <a:endParaRPr lang="en-US" sz="3200" b="1" dirty="0">
              <a:latin typeface="+mn-lt"/>
            </a:endParaRPr>
          </a:p>
        </p:txBody>
      </p:sp>
      <p:sp>
        <p:nvSpPr>
          <p:cNvPr id="7" name="Content Placeholder 2"/>
          <p:cNvSpPr txBox="1">
            <a:spLocks/>
          </p:cNvSpPr>
          <p:nvPr/>
        </p:nvSpPr>
        <p:spPr>
          <a:xfrm>
            <a:off x="398832" y="5044952"/>
            <a:ext cx="8229600" cy="8529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2400" dirty="0" smtClean="0">
                <a:solidFill>
                  <a:prstClr val="black"/>
                </a:solidFill>
              </a:rPr>
              <a:t>Supported by educational grants from </a:t>
            </a:r>
          </a:p>
          <a:p>
            <a:pPr marL="0" indent="0">
              <a:spcBef>
                <a:spcPts val="0"/>
              </a:spcBef>
              <a:buFont typeface="Arial"/>
              <a:buNone/>
            </a:pPr>
            <a:r>
              <a:rPr lang="en-US" sz="2400" dirty="0" err="1" smtClean="0"/>
              <a:t>Boehringer</a:t>
            </a:r>
            <a:r>
              <a:rPr lang="en-US" sz="2400" dirty="0" smtClean="0"/>
              <a:t> </a:t>
            </a:r>
            <a:r>
              <a:rPr lang="en-US" sz="2400" dirty="0" err="1" smtClean="0"/>
              <a:t>Ingelheim</a:t>
            </a:r>
            <a:r>
              <a:rPr lang="en-US" sz="2400" dirty="0" smtClean="0"/>
              <a:t> Pharmaceuticals Inc., and Genentech, Inc. </a:t>
            </a:r>
          </a:p>
          <a:p>
            <a:pPr marL="0" indent="0">
              <a:spcBef>
                <a:spcPts val="0"/>
              </a:spcBef>
              <a:buFont typeface="Arial"/>
              <a:buNone/>
            </a:pPr>
            <a:endParaRPr lang="en-US" dirty="0">
              <a:solidFill>
                <a:prstClr val="black"/>
              </a:solidFill>
            </a:endParaRPr>
          </a:p>
        </p:txBody>
      </p:sp>
      <p:sp>
        <p:nvSpPr>
          <p:cNvPr id="9" name="Title 1"/>
          <p:cNvSpPr txBox="1">
            <a:spLocks/>
          </p:cNvSpPr>
          <p:nvPr/>
        </p:nvSpPr>
        <p:spPr>
          <a:xfrm>
            <a:off x="366403" y="313787"/>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26528E"/>
                </a:solidFill>
                <a:latin typeface="+mj-lt"/>
                <a:ea typeface="+mj-ea"/>
                <a:cs typeface="+mj-cs"/>
              </a:defRPr>
            </a:lvl1pPr>
          </a:lstStyle>
          <a:p>
            <a:r>
              <a:rPr lang="en-US" sz="3200" b="1" dirty="0" smtClean="0">
                <a:latin typeface="+mn-lt"/>
              </a:rPr>
              <a:t>Faculty Disclosures</a:t>
            </a:r>
          </a:p>
        </p:txBody>
      </p:sp>
    </p:spTree>
    <p:custDataLst>
      <p:tags r:id="rId1"/>
    </p:custDataLst>
    <p:extLst>
      <p:ext uri="{BB962C8B-B14F-4D97-AF65-F5344CB8AC3E}">
        <p14:creationId xmlns:p14="http://schemas.microsoft.com/office/powerpoint/2010/main" val="393079656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75819" name="Rectangle 11"/>
          <p:cNvSpPr>
            <a:spLocks noChangeArrowheads="1"/>
          </p:cNvSpPr>
          <p:nvPr/>
        </p:nvSpPr>
        <p:spPr bwMode="auto">
          <a:xfrm>
            <a:off x="304800" y="152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defRPr/>
            </a:pPr>
            <a:r>
              <a:rPr lang="en-US" sz="3600" b="1" dirty="0" smtClean="0">
                <a:solidFill>
                  <a:srgbClr val="156598"/>
                </a:solidFill>
                <a:ea typeface="+mj-ea"/>
                <a:cs typeface="+mj-cs"/>
              </a:rPr>
              <a:t>How would you interpret Gary‘s PFTs?</a:t>
            </a:r>
            <a:endParaRPr lang="en-US" sz="3600" b="1" dirty="0">
              <a:solidFill>
                <a:srgbClr val="156598"/>
              </a:solidFill>
              <a:ea typeface="+mj-ea"/>
              <a:cs typeface="+mj-cs"/>
            </a:endParaRPr>
          </a:p>
        </p:txBody>
      </p:sp>
      <p:graphicFrame>
        <p:nvGraphicFramePr>
          <p:cNvPr id="9" name="Group 18"/>
          <p:cNvGraphicFramePr>
            <a:graphicFrameLocks noGrp="1"/>
          </p:cNvGraphicFramePr>
          <p:nvPr>
            <p:extLst>
              <p:ext uri="{D42A27DB-BD31-4B8C-83A1-F6EECF244321}">
                <p14:modId xmlns:p14="http://schemas.microsoft.com/office/powerpoint/2010/main" val="4080023727"/>
              </p:ext>
            </p:extLst>
          </p:nvPr>
        </p:nvGraphicFramePr>
        <p:xfrm>
          <a:off x="489561" y="3130620"/>
          <a:ext cx="7754108" cy="3074743"/>
        </p:xfrm>
        <a:graphic>
          <a:graphicData uri="http://schemas.openxmlformats.org/drawingml/2006/table">
            <a:tbl>
              <a:tblPr firstRow="1">
                <a:tableStyleId>{EB9631B5-78F2-41C9-869B-9F39066F8104}</a:tableStyleId>
              </a:tblPr>
              <a:tblGrid>
                <a:gridCol w="1997075">
                  <a:extLst>
                    <a:ext uri="{9D8B030D-6E8A-4147-A177-3AD203B41FA5}">
                      <a16:colId xmlns:a16="http://schemas.microsoft.com/office/drawing/2014/main" val="20000"/>
                    </a:ext>
                  </a:extLst>
                </a:gridCol>
                <a:gridCol w="1919011">
                  <a:extLst>
                    <a:ext uri="{9D8B030D-6E8A-4147-A177-3AD203B41FA5}">
                      <a16:colId xmlns:a16="http://schemas.microsoft.com/office/drawing/2014/main" val="20001"/>
                    </a:ext>
                  </a:extLst>
                </a:gridCol>
                <a:gridCol w="1919011">
                  <a:extLst>
                    <a:ext uri="{9D8B030D-6E8A-4147-A177-3AD203B41FA5}">
                      <a16:colId xmlns:a16="http://schemas.microsoft.com/office/drawing/2014/main" val="20002"/>
                    </a:ext>
                  </a:extLst>
                </a:gridCol>
                <a:gridCol w="1919011">
                  <a:extLst>
                    <a:ext uri="{9D8B030D-6E8A-4147-A177-3AD203B41FA5}">
                      <a16:colId xmlns:a16="http://schemas.microsoft.com/office/drawing/2014/main" val="20003"/>
                    </a:ext>
                  </a:extLst>
                </a:gridCol>
              </a:tblGrid>
              <a:tr h="439249">
                <a:tc>
                  <a:txBody>
                    <a:bodyPr/>
                    <a:lstStyle/>
                    <a:p>
                      <a:pPr marL="0" marR="0" lvl="0" indent="0" algn="ctr" defTabSz="914400" rtl="0" eaLnBrk="1" fontAlgn="base" latinLnBrk="0" hangingPunct="1">
                        <a:lnSpc>
                          <a:spcPct val="100000"/>
                        </a:lnSpc>
                        <a:spcBef>
                          <a:spcPct val="20000"/>
                        </a:spcBef>
                        <a:spcAft>
                          <a:spcPct val="0"/>
                        </a:spcAft>
                        <a:buClr>
                          <a:srgbClr val="006099"/>
                        </a:buClr>
                        <a:buSzTx/>
                        <a:buFontTx/>
                        <a:buNone/>
                        <a:tabLst/>
                      </a:pPr>
                      <a:endParaRPr kumimoji="0" lang="en-US" sz="2300" b="1" i="0" u="none" strike="noStrike" cap="none" normalizeH="0" baseline="0" dirty="0" smtClean="0">
                        <a:ln>
                          <a:noFill/>
                        </a:ln>
                        <a:solidFill>
                          <a:srgbClr val="FFFFFF"/>
                        </a:solidFill>
                        <a:effectLst/>
                        <a:latin typeface="Calibri" pitchFamily="34" charset="0"/>
                        <a:cs typeface="Calibri" pitchFamily="34" charset="0"/>
                      </a:endParaRP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06099"/>
                        </a:buClr>
                        <a:buSzTx/>
                        <a:buFontTx/>
                        <a:buNone/>
                        <a:tabLst/>
                        <a:defRPr/>
                      </a:pPr>
                      <a:r>
                        <a:rPr kumimoji="0" lang="en-US" sz="2300" u="none" strike="noStrike" cap="none" normalizeH="0" baseline="0" dirty="0" smtClean="0">
                          <a:ln>
                            <a:noFill/>
                          </a:ln>
                          <a:effectLst/>
                        </a:rPr>
                        <a:t>Obstructive</a:t>
                      </a:r>
                      <a:endParaRPr kumimoji="0" lang="en-US" sz="2300" b="1" i="0" u="none" strike="noStrike" cap="none" normalizeH="0" baseline="0" dirty="0" smtClean="0">
                        <a:ln>
                          <a:noFill/>
                        </a:ln>
                        <a:solidFill>
                          <a:srgbClr val="FFFFFF"/>
                        </a:solidFill>
                        <a:effectLst/>
                        <a:latin typeface="Calibri" pitchFamily="34" charset="0"/>
                        <a:cs typeface="Calibri" pitchFamily="34" charset="0"/>
                      </a:endParaRPr>
                    </a:p>
                  </a:txBody>
                  <a:tcPr marL="87872" marR="87872" marT="43922" marB="439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lvl="0" indent="0" algn="ctr" defTabSz="914400" rtl="0" eaLnBrk="1" fontAlgn="base" latinLnBrk="0" hangingPunct="1">
                        <a:lnSpc>
                          <a:spcPct val="100000"/>
                        </a:lnSpc>
                        <a:spcBef>
                          <a:spcPct val="20000"/>
                        </a:spcBef>
                        <a:spcAft>
                          <a:spcPct val="0"/>
                        </a:spcAft>
                        <a:buClr>
                          <a:srgbClr val="006099"/>
                        </a:buClr>
                        <a:buSzTx/>
                        <a:buFontTx/>
                        <a:buNone/>
                        <a:tabLst/>
                        <a:defRPr/>
                      </a:pPr>
                      <a:r>
                        <a:rPr kumimoji="0" lang="en-US" sz="2300" b="1" i="0" u="none" strike="noStrike" cap="none" normalizeH="0" baseline="0" dirty="0" smtClean="0">
                          <a:ln>
                            <a:noFill/>
                          </a:ln>
                          <a:solidFill>
                            <a:srgbClr val="FFFFFF"/>
                          </a:solidFill>
                          <a:effectLst/>
                          <a:latin typeface="Calibri" pitchFamily="34" charset="0"/>
                          <a:cs typeface="Calibri" pitchFamily="34" charset="0"/>
                          <a:sym typeface="Wingdings" pitchFamily="2" charset="2"/>
                        </a:rPr>
                        <a:t>? Gary ?</a:t>
                      </a:r>
                    </a:p>
                  </a:txBody>
                  <a:tcPr marL="87872" marR="87872" marT="43922" marB="439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006099"/>
                        </a:buClr>
                        <a:buSzTx/>
                        <a:buFontTx/>
                        <a:buNone/>
                        <a:tabLst/>
                        <a:defRPr/>
                      </a:pPr>
                      <a:r>
                        <a:rPr kumimoji="0" lang="en-US" sz="2300" u="none" strike="noStrike" cap="none" normalizeH="0" baseline="0" dirty="0" smtClean="0">
                          <a:ln>
                            <a:noFill/>
                          </a:ln>
                          <a:effectLst/>
                        </a:rPr>
                        <a:t>Restrictive</a:t>
                      </a:r>
                      <a:endParaRPr kumimoji="0" lang="en-US" sz="2300" b="1" i="0" u="none" strike="noStrike" cap="none" normalizeH="0" baseline="0" dirty="0" smtClean="0">
                        <a:ln>
                          <a:noFill/>
                        </a:ln>
                        <a:solidFill>
                          <a:srgbClr val="FFFFFF"/>
                        </a:solidFill>
                        <a:effectLst/>
                        <a:latin typeface="Calibri" pitchFamily="34" charset="0"/>
                        <a:cs typeface="Calibri" pitchFamily="34" charset="0"/>
                      </a:endParaRPr>
                    </a:p>
                  </a:txBody>
                  <a:tcPr marL="87872" marR="87872" marT="43922" marB="439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39249">
                <a:tc>
                  <a:txBody>
                    <a:bodyPr/>
                    <a:lstStyle/>
                    <a:p>
                      <a:pPr marL="0" marR="0" lvl="0" indent="0" algn="l"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1900" b="1" baseline="0" dirty="0" smtClean="0"/>
                        <a:t>FVC</a:t>
                      </a:r>
                      <a:endParaRPr lang="de-DE" altLang="en-US" sz="1900" b="1" baseline="0" dirty="0" smtClean="0">
                        <a:latin typeface="Calibri" panose="020F0502020204030204" pitchFamily="34" charset="0"/>
                      </a:endParaRP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Reduced</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56%</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Reduced</a:t>
                      </a:r>
                    </a:p>
                  </a:txBody>
                  <a:tcPr marL="87838" marR="87838"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39249">
                <a:tc>
                  <a:txBody>
                    <a:bodyPr/>
                    <a:lstStyle/>
                    <a:p>
                      <a:pPr marL="0" marR="0" lvl="0" indent="0" algn="l"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1900" b="1" baseline="0" dirty="0" smtClean="0"/>
                        <a:t>FEV</a:t>
                      </a:r>
                      <a:r>
                        <a:rPr lang="de-DE" altLang="en-US" sz="1900" b="1" baseline="-25000" dirty="0" smtClean="0"/>
                        <a:t>1</a:t>
                      </a:r>
                      <a:endParaRPr lang="de-DE" altLang="en-US" sz="1900" b="1" baseline="-25000" dirty="0" smtClean="0">
                        <a:latin typeface="Calibri" panose="020F0502020204030204" pitchFamily="34" charset="0"/>
                      </a:endParaRP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Reduced</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69%</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Reduced</a:t>
                      </a:r>
                    </a:p>
                  </a:txBody>
                  <a:tcPr marL="87838" marR="87838"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9249">
                <a:tc>
                  <a:txBody>
                    <a:bodyPr/>
                    <a:lstStyle/>
                    <a:p>
                      <a:pPr marL="0" marR="0" lvl="0" indent="0" algn="l"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1900" b="1" baseline="0" dirty="0" smtClean="0"/>
                        <a:t>FEV</a:t>
                      </a:r>
                      <a:r>
                        <a:rPr lang="de-DE" altLang="en-US" sz="1900" b="1" baseline="-25000" dirty="0" smtClean="0"/>
                        <a:t>1</a:t>
                      </a:r>
                      <a:r>
                        <a:rPr lang="de-DE" altLang="en-US" sz="1900" b="1" baseline="0" dirty="0" smtClean="0"/>
                        <a:t>/FVC ratio</a:t>
                      </a:r>
                      <a:endParaRPr lang="de-DE" altLang="en-US" sz="1900" b="1" baseline="0" dirty="0" smtClean="0">
                        <a:latin typeface="Calibri" panose="020F0502020204030204" pitchFamily="34" charset="0"/>
                      </a:endParaRP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Reduced</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91%</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Normal </a:t>
                      </a:r>
                    </a:p>
                  </a:txBody>
                  <a:tcPr marL="87838" marR="87838"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39249">
                <a:tc>
                  <a:txBody>
                    <a:bodyPr/>
                    <a:lstStyle/>
                    <a:p>
                      <a:pPr marL="0" marR="0" lvl="0" indent="0" algn="l"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1900" b="1" baseline="0" dirty="0" smtClean="0"/>
                        <a:t>TLC</a:t>
                      </a:r>
                      <a:endParaRPr lang="de-DE" altLang="en-US" sz="1900" b="1" baseline="0" dirty="0" smtClean="0">
                        <a:latin typeface="Calibri" panose="020F0502020204030204" pitchFamily="34" charset="0"/>
                      </a:endParaRP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Increased</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76%</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Reduced</a:t>
                      </a:r>
                    </a:p>
                  </a:txBody>
                  <a:tcPr marL="87838" marR="87838"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9249">
                <a:tc>
                  <a:txBody>
                    <a:bodyPr/>
                    <a:lstStyle/>
                    <a:p>
                      <a:pPr marL="0" marR="0" lvl="0" indent="0" algn="l"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1900" b="1" baseline="0" dirty="0" smtClean="0"/>
                        <a:t>RV</a:t>
                      </a:r>
                      <a:endParaRPr lang="de-DE" altLang="en-US" sz="1900" b="1" baseline="0" dirty="0" smtClean="0">
                        <a:latin typeface="Calibri" panose="020F0502020204030204" pitchFamily="34" charset="0"/>
                      </a:endParaRP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Increased</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110%</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Reduced</a:t>
                      </a:r>
                    </a:p>
                  </a:txBody>
                  <a:tcPr marL="87838" marR="87838"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39249">
                <a:tc>
                  <a:txBody>
                    <a:bodyPr/>
                    <a:lstStyle/>
                    <a:p>
                      <a:pPr marL="0" marR="0" lvl="0" indent="0" algn="l"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1900" b="1" baseline="0" dirty="0" smtClean="0"/>
                        <a:t>DL</a:t>
                      </a:r>
                      <a:r>
                        <a:rPr lang="de-DE" altLang="en-US" sz="1900" b="1" baseline="-25000" dirty="0" smtClean="0"/>
                        <a:t>CO</a:t>
                      </a:r>
                      <a:endParaRPr lang="de-DE" altLang="en-US" sz="1900" b="1" baseline="-25000" dirty="0" smtClean="0">
                        <a:latin typeface="Calibri" panose="020F0502020204030204" pitchFamily="34" charset="0"/>
                      </a:endParaRP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Reduced</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59%</a:t>
                      </a:r>
                    </a:p>
                  </a:txBody>
                  <a:tcPr marL="87872" marR="87872"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576"/>
                        </a:spcBef>
                        <a:spcAft>
                          <a:spcPct val="0"/>
                        </a:spcAft>
                        <a:buClr>
                          <a:srgbClr val="173357"/>
                        </a:buClr>
                        <a:buSzPct val="110000"/>
                        <a:buFont typeface="Arial" panose="020B0604020202020204" pitchFamily="34" charset="0"/>
                        <a:buNone/>
                        <a:tabLst/>
                      </a:pPr>
                      <a:r>
                        <a:rPr lang="de-DE" altLang="en-US" sz="2300" baseline="0" dirty="0" smtClean="0">
                          <a:latin typeface="+mn-lt"/>
                        </a:rPr>
                        <a:t>Reduced</a:t>
                      </a:r>
                    </a:p>
                  </a:txBody>
                  <a:tcPr marL="87838" marR="87838" marT="43922" marB="439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336" y="823712"/>
            <a:ext cx="2648277" cy="212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584" y="914400"/>
            <a:ext cx="2487369" cy="193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8823" y="6421086"/>
            <a:ext cx="8907521" cy="338554"/>
          </a:xfrm>
          <a:prstGeom prst="rect">
            <a:avLst/>
          </a:prstGeom>
          <a:noFill/>
        </p:spPr>
        <p:txBody>
          <a:bodyPr wrap="square" rtlCol="0">
            <a:spAutoFit/>
          </a:bodyPr>
          <a:lstStyle/>
          <a:p>
            <a:r>
              <a:rPr lang="en-US" sz="1600" dirty="0"/>
              <a:t>http://</a:t>
            </a:r>
            <a:r>
              <a:rPr lang="en-US" sz="1600" dirty="0" smtClean="0"/>
              <a:t>www.ugr.es/~</a:t>
            </a:r>
            <a:r>
              <a:rPr lang="en-US" sz="1500" dirty="0" smtClean="0"/>
              <a:t>jhuertas/EvaluacionFisiologica/Espirometria/restobst.htm</a:t>
            </a:r>
            <a:r>
              <a:rPr lang="en-US" sz="1600" dirty="0" smtClean="0"/>
              <a:t>. Accessed Nov 2016.</a:t>
            </a:r>
            <a:endParaRPr lang="en-US" sz="1600" dirty="0"/>
          </a:p>
        </p:txBody>
      </p:sp>
    </p:spTree>
    <p:custDataLst>
      <p:tags r:id="rId1"/>
    </p:custDataLst>
    <p:extLst>
      <p:ext uri="{BB962C8B-B14F-4D97-AF65-F5344CB8AC3E}">
        <p14:creationId xmlns:p14="http://schemas.microsoft.com/office/powerpoint/2010/main" val="1354470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466" y="88223"/>
            <a:ext cx="7886700" cy="1325563"/>
          </a:xfrm>
        </p:spPr>
        <p:txBody>
          <a:bodyPr>
            <a:normAutofit/>
          </a:bodyPr>
          <a:lstStyle/>
          <a:p>
            <a:r>
              <a:rPr lang="en-US" sz="3600" b="1" dirty="0">
                <a:solidFill>
                  <a:srgbClr val="156598"/>
                </a:solidFill>
                <a:latin typeface="+mn-lt"/>
              </a:rPr>
              <a:t>IPF is a Diagnosis of Exclusion</a:t>
            </a:r>
          </a:p>
        </p:txBody>
      </p:sp>
      <p:sp>
        <p:nvSpPr>
          <p:cNvPr id="3" name="Text Placeholder 2"/>
          <p:cNvSpPr>
            <a:spLocks noGrp="1"/>
          </p:cNvSpPr>
          <p:nvPr>
            <p:ph type="body" idx="1"/>
          </p:nvPr>
        </p:nvSpPr>
        <p:spPr>
          <a:xfrm>
            <a:off x="463550" y="1269206"/>
            <a:ext cx="8229600" cy="4525963"/>
          </a:xfrm>
        </p:spPr>
        <p:txBody>
          <a:bodyPr>
            <a:normAutofit/>
          </a:bodyPr>
          <a:lstStyle/>
          <a:p>
            <a:pPr>
              <a:lnSpc>
                <a:spcPct val="100000"/>
              </a:lnSpc>
              <a:spcAft>
                <a:spcPts val="0"/>
              </a:spcAft>
            </a:pPr>
            <a:r>
              <a:rPr lang="en-US" sz="2800" dirty="0"/>
              <a:t>If a patient has </a:t>
            </a:r>
            <a:r>
              <a:rPr lang="en-US" sz="2800" b="1" dirty="0" err="1"/>
              <a:t>Exertional</a:t>
            </a:r>
            <a:r>
              <a:rPr lang="en-US" sz="2800" b="1" dirty="0"/>
              <a:t> Dyspnea </a:t>
            </a:r>
            <a:r>
              <a:rPr lang="en-US" sz="2800" dirty="0"/>
              <a:t>and/or </a:t>
            </a:r>
            <a:r>
              <a:rPr lang="en-US" sz="2800" b="1" dirty="0"/>
              <a:t>Chronic Cough</a:t>
            </a:r>
            <a:r>
              <a:rPr lang="en-US" sz="2800" dirty="0"/>
              <a:t>:</a:t>
            </a:r>
          </a:p>
        </p:txBody>
      </p:sp>
      <p:graphicFrame>
        <p:nvGraphicFramePr>
          <p:cNvPr id="4" name="Table 3"/>
          <p:cNvGraphicFramePr>
            <a:graphicFrameLocks noGrp="1"/>
          </p:cNvGraphicFramePr>
          <p:nvPr>
            <p:extLst>
              <p:ext uri="{D42A27DB-BD31-4B8C-83A1-F6EECF244321}">
                <p14:modId xmlns:p14="http://schemas.microsoft.com/office/powerpoint/2010/main" val="2395581356"/>
              </p:ext>
            </p:extLst>
          </p:nvPr>
        </p:nvGraphicFramePr>
        <p:xfrm>
          <a:off x="1109557" y="2511424"/>
          <a:ext cx="6974906" cy="3505200"/>
        </p:xfrm>
        <a:graphic>
          <a:graphicData uri="http://schemas.openxmlformats.org/drawingml/2006/table">
            <a:tbl>
              <a:tblPr firstRow="1" bandRow="1">
                <a:tableStyleId>{5C22544A-7EE6-4342-B048-85BDC9FD1C3A}</a:tableStyleId>
              </a:tblPr>
              <a:tblGrid>
                <a:gridCol w="2954450">
                  <a:extLst>
                    <a:ext uri="{9D8B030D-6E8A-4147-A177-3AD203B41FA5}">
                      <a16:colId xmlns:a16="http://schemas.microsoft.com/office/drawing/2014/main" val="20000"/>
                    </a:ext>
                  </a:extLst>
                </a:gridCol>
                <a:gridCol w="4020456">
                  <a:extLst>
                    <a:ext uri="{9D8B030D-6E8A-4147-A177-3AD203B41FA5}">
                      <a16:colId xmlns:a16="http://schemas.microsoft.com/office/drawing/2014/main" val="20001"/>
                    </a:ext>
                  </a:extLst>
                </a:gridCol>
              </a:tblGrid>
              <a:tr h="370840">
                <a:tc>
                  <a:txBody>
                    <a:bodyPr/>
                    <a:lstStyle/>
                    <a:p>
                      <a:pPr algn="ctr"/>
                      <a:r>
                        <a:rPr lang="en-US" sz="2200" dirty="0" smtClean="0"/>
                        <a:t>Finding</a:t>
                      </a:r>
                      <a:endParaRPr lang="en-US" sz="2200" dirty="0"/>
                    </a:p>
                  </a:txBody>
                  <a:tcPr/>
                </a:tc>
                <a:tc>
                  <a:txBody>
                    <a:bodyPr/>
                    <a:lstStyle/>
                    <a:p>
                      <a:pPr algn="ctr"/>
                      <a:r>
                        <a:rPr lang="en-US" sz="2200" dirty="0" smtClean="0"/>
                        <a:t>To Rule Out</a:t>
                      </a:r>
                      <a:endParaRPr lang="en-US" sz="2200" dirty="0"/>
                    </a:p>
                  </a:txBody>
                  <a:tcPr/>
                </a:tc>
                <a:extLst>
                  <a:ext uri="{0D108BD9-81ED-4DB2-BD59-A6C34878D82A}">
                    <a16:rowId xmlns:a16="http://schemas.microsoft.com/office/drawing/2014/main" val="10000"/>
                  </a:ext>
                </a:extLst>
              </a:tr>
              <a:tr h="370840">
                <a:tc>
                  <a:txBody>
                    <a:bodyPr/>
                    <a:lstStyle/>
                    <a:p>
                      <a:r>
                        <a:rPr lang="en-US" sz="2000" dirty="0" smtClean="0"/>
                        <a:t>History</a:t>
                      </a:r>
                      <a:endParaRPr lang="en-US" sz="2000"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sz="2000" dirty="0" smtClean="0"/>
                        <a:t>CXR, echo</a:t>
                      </a:r>
                      <a:endParaRPr lang="en-US" sz="2000"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sz="2000" dirty="0" smtClean="0"/>
                        <a:t>Comprehensive</a:t>
                      </a:r>
                      <a:r>
                        <a:rPr lang="en-US" sz="2000" baseline="0" dirty="0" smtClean="0"/>
                        <a:t> physical exam</a:t>
                      </a:r>
                      <a:endParaRPr lang="en-US" sz="2000"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r>
                        <a:rPr lang="en-US" sz="2000" dirty="0" err="1" smtClean="0"/>
                        <a:t>Spirometry</a:t>
                      </a:r>
                      <a:endParaRPr lang="en-US" sz="2000"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r>
                        <a:rPr lang="en-US" sz="2000" dirty="0" smtClean="0"/>
                        <a:t>HRCT</a:t>
                      </a:r>
                      <a:endParaRPr lang="en-US" sz="2000"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Serology </a:t>
                      </a:r>
                      <a:endParaRPr 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extLst>
                  <a:ext uri="{0D108BD9-81ED-4DB2-BD59-A6C34878D82A}">
                    <a16:rowId xmlns:a16="http://schemas.microsoft.com/office/drawing/2014/main" val="10006"/>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Lung</a:t>
                      </a:r>
                      <a:r>
                        <a:rPr lang="en-US" sz="2000" baseline="0" dirty="0" smtClean="0"/>
                        <a:t> biopsy</a:t>
                      </a:r>
                      <a:endParaRPr 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extLst>
                  <a:ext uri="{0D108BD9-81ED-4DB2-BD59-A6C34878D82A}">
                    <a16:rowId xmlns:a16="http://schemas.microsoft.com/office/drawing/2014/main" val="10007"/>
                  </a:ext>
                </a:extLst>
              </a:tr>
            </a:tbl>
          </a:graphicData>
        </a:graphic>
      </p:graphicFrame>
      <p:grpSp>
        <p:nvGrpSpPr>
          <p:cNvPr id="7197" name="Group 7196"/>
          <p:cNvGrpSpPr/>
          <p:nvPr/>
        </p:nvGrpSpPr>
        <p:grpSpPr>
          <a:xfrm>
            <a:off x="4244756" y="2951310"/>
            <a:ext cx="3177986" cy="307776"/>
            <a:chOff x="4664075" y="2198688"/>
            <a:chExt cx="2175957" cy="226562"/>
          </a:xfrm>
        </p:grpSpPr>
        <p:sp>
          <p:nvSpPr>
            <p:cNvPr id="7175" name="Rectangle 37"/>
            <p:cNvSpPr>
              <a:spLocks noChangeArrowheads="1"/>
            </p:cNvSpPr>
            <p:nvPr/>
          </p:nvSpPr>
          <p:spPr bwMode="auto">
            <a:xfrm>
              <a:off x="4664075" y="2198688"/>
              <a:ext cx="1550605" cy="22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Arial" pitchFamily="34" charset="0"/>
                </a:rPr>
                <a:t>Exposures, family </a:t>
              </a:r>
              <a:r>
                <a:rPr kumimoji="0" lang="en-US" sz="2000" b="0" i="0" u="none" strike="noStrike" cap="none" normalizeH="0" baseline="0" dirty="0" err="1" smtClean="0">
                  <a:ln>
                    <a:noFill/>
                  </a:ln>
                  <a:solidFill>
                    <a:srgbClr val="000000"/>
                  </a:solidFill>
                  <a:effectLst/>
                  <a:latin typeface="Calibri" pitchFamily="34" charset="0"/>
                  <a:cs typeface="Arial" pitchFamily="34" charset="0"/>
                </a:rPr>
                <a:t>Hx</a:t>
              </a:r>
              <a:r>
                <a:rPr kumimoji="0" lang="en-US" sz="2000" b="0" i="0" u="none" strike="noStrike" cap="none" normalizeH="0" baseline="0" dirty="0" smtClean="0">
                  <a:ln>
                    <a:noFill/>
                  </a:ln>
                  <a:solidFill>
                    <a:srgbClr val="000000"/>
                  </a:solidFill>
                  <a:effectLst/>
                  <a:latin typeface="Calibri" pitchFamily="34" charset="0"/>
                  <a:cs typeface="Arial" pitchFamily="34" charset="0"/>
                </a:rPr>
                <a:t>,</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177" name="Rectangle 39"/>
            <p:cNvSpPr>
              <a:spLocks noChangeArrowheads="1"/>
            </p:cNvSpPr>
            <p:nvPr/>
          </p:nvSpPr>
          <p:spPr bwMode="auto">
            <a:xfrm>
              <a:off x="6172621" y="2198688"/>
              <a:ext cx="667411" cy="22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Arial" pitchFamily="34" charset="0"/>
                </a:rPr>
                <a:t> infection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7180" name="Rectangle 42"/>
          <p:cNvSpPr>
            <a:spLocks noChangeArrowheads="1"/>
          </p:cNvSpPr>
          <p:nvPr/>
        </p:nvSpPr>
        <p:spPr bwMode="auto">
          <a:xfrm>
            <a:off x="4244755" y="3381138"/>
            <a:ext cx="18370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Arial" pitchFamily="34" charset="0"/>
              </a:rPr>
              <a:t>Heart disease, PH</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182" name="Rectangle 44"/>
          <p:cNvSpPr>
            <a:spLocks noChangeArrowheads="1"/>
          </p:cNvSpPr>
          <p:nvPr/>
        </p:nvSpPr>
        <p:spPr bwMode="auto">
          <a:xfrm>
            <a:off x="4244755" y="3945190"/>
            <a:ext cx="2203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Arial" pitchFamily="34" charset="0"/>
              </a:rPr>
              <a:t>Autoimmune disease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184" name="Rectangle 46"/>
          <p:cNvSpPr>
            <a:spLocks noChangeArrowheads="1"/>
          </p:cNvSpPr>
          <p:nvPr/>
        </p:nvSpPr>
        <p:spPr bwMode="auto">
          <a:xfrm>
            <a:off x="4244755" y="4466340"/>
            <a:ext cx="14804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Arial" pitchFamily="34" charset="0"/>
              </a:rPr>
              <a:t>COPD, asthma</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7199" name="Group 7198"/>
          <p:cNvGrpSpPr/>
          <p:nvPr/>
        </p:nvGrpSpPr>
        <p:grpSpPr>
          <a:xfrm>
            <a:off x="4244755" y="4869892"/>
            <a:ext cx="2379759" cy="307777"/>
            <a:chOff x="4664075" y="3951288"/>
            <a:chExt cx="2379759" cy="307777"/>
          </a:xfrm>
        </p:grpSpPr>
        <p:sp>
          <p:nvSpPr>
            <p:cNvPr id="7186" name="Rectangle 48"/>
            <p:cNvSpPr>
              <a:spLocks noChangeArrowheads="1"/>
            </p:cNvSpPr>
            <p:nvPr/>
          </p:nvSpPr>
          <p:spPr bwMode="auto">
            <a:xfrm>
              <a:off x="4664075" y="3951288"/>
              <a:ext cx="570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Arial" pitchFamily="34" charset="0"/>
                </a:rPr>
                <a:t>NSIP,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187" name="Rectangle 49"/>
            <p:cNvSpPr>
              <a:spLocks noChangeArrowheads="1"/>
            </p:cNvSpPr>
            <p:nvPr/>
          </p:nvSpPr>
          <p:spPr bwMode="auto">
            <a:xfrm>
              <a:off x="5172075" y="3951288"/>
              <a:ext cx="4023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Calibri" pitchFamily="34" charset="0"/>
                  <a:cs typeface="Arial" pitchFamily="34" charset="0"/>
                </a:rPr>
                <a:t>cHP</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7188" name="Rectangle 50"/>
            <p:cNvSpPr>
              <a:spLocks noChangeArrowheads="1"/>
            </p:cNvSpPr>
            <p:nvPr/>
          </p:nvSpPr>
          <p:spPr bwMode="auto">
            <a:xfrm>
              <a:off x="5497513" y="3951288"/>
              <a:ext cx="1546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Arial" pitchFamily="34" charset="0"/>
                </a:rPr>
                <a:t>, asbestosis,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7190" name="Rectangle 52"/>
          <p:cNvSpPr>
            <a:spLocks noChangeArrowheads="1"/>
          </p:cNvSpPr>
          <p:nvPr/>
        </p:nvSpPr>
        <p:spPr bwMode="auto">
          <a:xfrm>
            <a:off x="4244755" y="5236730"/>
            <a:ext cx="2203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Arial" pitchFamily="34" charset="0"/>
              </a:rPr>
              <a:t>Autoimmune disease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7196" name="Group 7195"/>
          <p:cNvGrpSpPr/>
          <p:nvPr/>
        </p:nvGrpSpPr>
        <p:grpSpPr>
          <a:xfrm>
            <a:off x="4244755" y="5662184"/>
            <a:ext cx="1192511" cy="307777"/>
            <a:chOff x="4664075" y="4692650"/>
            <a:chExt cx="1192511" cy="307777"/>
          </a:xfrm>
        </p:grpSpPr>
        <p:sp>
          <p:nvSpPr>
            <p:cNvPr id="7193" name="Rectangle 55"/>
            <p:cNvSpPr>
              <a:spLocks noChangeArrowheads="1"/>
            </p:cNvSpPr>
            <p:nvPr/>
          </p:nvSpPr>
          <p:spPr bwMode="auto">
            <a:xfrm>
              <a:off x="4664075" y="4692650"/>
              <a:ext cx="570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Arial" pitchFamily="34" charset="0"/>
                </a:rPr>
                <a:t>NSIP,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194" name="Rectangle 56"/>
            <p:cNvSpPr>
              <a:spLocks noChangeArrowheads="1"/>
            </p:cNvSpPr>
            <p:nvPr/>
          </p:nvSpPr>
          <p:spPr bwMode="auto">
            <a:xfrm>
              <a:off x="5172075" y="4692650"/>
              <a:ext cx="4023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rgbClr val="000000"/>
                  </a:solidFill>
                  <a:effectLst/>
                  <a:latin typeface="Calibri" pitchFamily="34" charset="0"/>
                  <a:cs typeface="Arial" pitchFamily="34" charset="0"/>
                </a:rPr>
                <a:t>cHP</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195" name="Rectangle 57"/>
            <p:cNvSpPr>
              <a:spLocks noChangeArrowheads="1"/>
            </p:cNvSpPr>
            <p:nvPr/>
          </p:nvSpPr>
          <p:spPr bwMode="auto">
            <a:xfrm>
              <a:off x="5497513" y="4692650"/>
              <a:ext cx="359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Arial" pitchFamily="34" charset="0"/>
                </a:rPr>
                <a:t>,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grpSp>
    </p:spTree>
    <p:custDataLst>
      <p:tags r:id="rId1"/>
    </p:custDataLst>
    <p:extLst>
      <p:ext uri="{BB962C8B-B14F-4D97-AF65-F5344CB8AC3E}">
        <p14:creationId xmlns:p14="http://schemas.microsoft.com/office/powerpoint/2010/main" val="316044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7"/>
                                        </p:tgtEl>
                                        <p:attrNameLst>
                                          <p:attrName>style.visibility</p:attrName>
                                        </p:attrNameLst>
                                      </p:cBhvr>
                                      <p:to>
                                        <p:strVal val="visible"/>
                                      </p:to>
                                    </p:set>
                                    <p:animEffect transition="in" filter="fade">
                                      <p:cBhvr>
                                        <p:cTn id="7" dur="500"/>
                                        <p:tgtEl>
                                          <p:spTgt spid="7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80"/>
                                        </p:tgtEl>
                                        <p:attrNameLst>
                                          <p:attrName>style.visibility</p:attrName>
                                        </p:attrNameLst>
                                      </p:cBhvr>
                                      <p:to>
                                        <p:strVal val="visible"/>
                                      </p:to>
                                    </p:set>
                                    <p:animEffect transition="in" filter="fade">
                                      <p:cBhvr>
                                        <p:cTn id="12" dur="500"/>
                                        <p:tgtEl>
                                          <p:spTgt spid="71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82"/>
                                        </p:tgtEl>
                                        <p:attrNameLst>
                                          <p:attrName>style.visibility</p:attrName>
                                        </p:attrNameLst>
                                      </p:cBhvr>
                                      <p:to>
                                        <p:strVal val="visible"/>
                                      </p:to>
                                    </p:set>
                                    <p:animEffect transition="in" filter="fade">
                                      <p:cBhvr>
                                        <p:cTn id="17" dur="500"/>
                                        <p:tgtEl>
                                          <p:spTgt spid="71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84"/>
                                        </p:tgtEl>
                                        <p:attrNameLst>
                                          <p:attrName>style.visibility</p:attrName>
                                        </p:attrNameLst>
                                      </p:cBhvr>
                                      <p:to>
                                        <p:strVal val="visible"/>
                                      </p:to>
                                    </p:set>
                                    <p:animEffect transition="in" filter="fade">
                                      <p:cBhvr>
                                        <p:cTn id="22" dur="500"/>
                                        <p:tgtEl>
                                          <p:spTgt spid="71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99"/>
                                        </p:tgtEl>
                                        <p:attrNameLst>
                                          <p:attrName>style.visibility</p:attrName>
                                        </p:attrNameLst>
                                      </p:cBhvr>
                                      <p:to>
                                        <p:strVal val="visible"/>
                                      </p:to>
                                    </p:set>
                                    <p:animEffect transition="in" filter="fade">
                                      <p:cBhvr>
                                        <p:cTn id="27" dur="500"/>
                                        <p:tgtEl>
                                          <p:spTgt spid="71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90"/>
                                        </p:tgtEl>
                                        <p:attrNameLst>
                                          <p:attrName>style.visibility</p:attrName>
                                        </p:attrNameLst>
                                      </p:cBhvr>
                                      <p:to>
                                        <p:strVal val="visible"/>
                                      </p:to>
                                    </p:set>
                                    <p:animEffect transition="in" filter="fade">
                                      <p:cBhvr>
                                        <p:cTn id="32" dur="500"/>
                                        <p:tgtEl>
                                          <p:spTgt spid="719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96"/>
                                        </p:tgtEl>
                                        <p:attrNameLst>
                                          <p:attrName>style.visibility</p:attrName>
                                        </p:attrNameLst>
                                      </p:cBhvr>
                                      <p:to>
                                        <p:strVal val="visible"/>
                                      </p:to>
                                    </p:set>
                                    <p:animEffect transition="in" filter="fade">
                                      <p:cBhvr>
                                        <p:cTn id="37" dur="500"/>
                                        <p:tgtEl>
                                          <p:spTgt spid="7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0" grpId="0"/>
      <p:bldP spid="7182" grpId="0"/>
      <p:bldP spid="7184" grpId="0"/>
      <p:bldP spid="719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4"/>
          <p:cNvSpPr>
            <a:spLocks noGrp="1"/>
          </p:cNvSpPr>
          <p:nvPr>
            <p:ph type="title"/>
          </p:nvPr>
        </p:nvSpPr>
        <p:spPr>
          <a:xfrm>
            <a:off x="372587" y="218488"/>
            <a:ext cx="8229600" cy="837724"/>
          </a:xfrm>
        </p:spPr>
        <p:txBody>
          <a:bodyPr>
            <a:normAutofit/>
          </a:bodyPr>
          <a:lstStyle/>
          <a:p>
            <a:pPr eaLnBrk="1" hangingPunct="1"/>
            <a:r>
              <a:rPr lang="en-US" dirty="0"/>
              <a:t>HRCT Criteria for UIP</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08520003"/>
              </p:ext>
            </p:extLst>
          </p:nvPr>
        </p:nvGraphicFramePr>
        <p:xfrm>
          <a:off x="455136" y="1443429"/>
          <a:ext cx="8293101" cy="3444240"/>
        </p:xfrm>
        <a:graphic>
          <a:graphicData uri="http://schemas.openxmlformats.org/drawingml/2006/table">
            <a:tbl>
              <a:tblPr firstRow="1" bandRow="1">
                <a:tableStyleId>{5C22544A-7EE6-4342-B048-85BDC9FD1C3A}</a:tableStyleId>
              </a:tblPr>
              <a:tblGrid>
                <a:gridCol w="4204686">
                  <a:extLst>
                    <a:ext uri="{9D8B030D-6E8A-4147-A177-3AD203B41FA5}">
                      <a16:colId xmlns:a16="http://schemas.microsoft.com/office/drawing/2014/main" val="20000"/>
                    </a:ext>
                  </a:extLst>
                </a:gridCol>
                <a:gridCol w="1577744">
                  <a:extLst>
                    <a:ext uri="{9D8B030D-6E8A-4147-A177-3AD203B41FA5}">
                      <a16:colId xmlns:a16="http://schemas.microsoft.com/office/drawing/2014/main" val="20001"/>
                    </a:ext>
                  </a:extLst>
                </a:gridCol>
                <a:gridCol w="2510671">
                  <a:extLst>
                    <a:ext uri="{9D8B030D-6E8A-4147-A177-3AD203B41FA5}">
                      <a16:colId xmlns:a16="http://schemas.microsoft.com/office/drawing/2014/main" val="20002"/>
                    </a:ext>
                  </a:extLst>
                </a:gridCol>
              </a:tblGrid>
              <a:tr h="358735">
                <a:tc>
                  <a:txBody>
                    <a:bodyPr/>
                    <a:lstStyle/>
                    <a:p>
                      <a:endParaRPr lang="en-US" sz="2000" b="0" dirty="0"/>
                    </a:p>
                  </a:txBody>
                  <a:tcPr marL="91432" marR="9143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200" b="1" dirty="0"/>
                        <a:t>UIP Pattern</a:t>
                      </a:r>
                    </a:p>
                  </a:txBody>
                  <a:tcPr marL="91432" marR="91432" anchor="ctr">
                    <a:lnT w="12700" cap="flat" cmpd="sng" algn="ctr">
                      <a:solidFill>
                        <a:schemeClr val="tx1"/>
                      </a:solidFill>
                      <a:prstDash val="solid"/>
                      <a:round/>
                      <a:headEnd type="none" w="med" len="med"/>
                      <a:tailEnd type="none" w="med" len="med"/>
                    </a:lnT>
                  </a:tcPr>
                </a:tc>
                <a:tc>
                  <a:txBody>
                    <a:bodyPr/>
                    <a:lstStyle/>
                    <a:p>
                      <a:pPr algn="ctr"/>
                      <a:r>
                        <a:rPr lang="en-US" sz="2200" b="1" dirty="0"/>
                        <a:t>Possible </a:t>
                      </a:r>
                      <a:r>
                        <a:rPr lang="en-US" sz="2200" b="1" dirty="0" smtClean="0"/>
                        <a:t>UIP </a:t>
                      </a:r>
                      <a:r>
                        <a:rPr lang="en-US" sz="2200" b="1" dirty="0"/>
                        <a:t>Pattern</a:t>
                      </a:r>
                    </a:p>
                  </a:txBody>
                  <a:tcPr marL="91432" marR="91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413925">
                <a:tc>
                  <a:txBody>
                    <a:bodyPr/>
                    <a:lstStyle/>
                    <a:p>
                      <a:r>
                        <a:rPr lang="en-US" sz="2400" u="sng" baseline="0" dirty="0"/>
                        <a:t>Subpleural, basal</a:t>
                      </a:r>
                      <a:r>
                        <a:rPr lang="en-US" sz="2400" u="none" baseline="0" dirty="0"/>
                        <a:t> </a:t>
                      </a:r>
                      <a:r>
                        <a:rPr lang="en-US" sz="2400" baseline="0" dirty="0"/>
                        <a:t>predominance</a:t>
                      </a:r>
                      <a:endParaRPr lang="en-US" sz="2400" dirty="0"/>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800" dirty="0"/>
                        <a:t>+</a:t>
                      </a:r>
                    </a:p>
                  </a:txBody>
                  <a:tcPr marL="91432" marR="91432" anchor="ctr"/>
                </a:tc>
                <a:tc>
                  <a:txBody>
                    <a:bodyPr/>
                    <a:lstStyle/>
                    <a:p>
                      <a:pPr algn="ctr"/>
                      <a:r>
                        <a:rPr lang="en-US" sz="28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13925">
                <a:tc>
                  <a:txBody>
                    <a:bodyPr/>
                    <a:lstStyle/>
                    <a:p>
                      <a:r>
                        <a:rPr lang="en-US" sz="2400" u="sng" dirty="0"/>
                        <a:t>Reticular </a:t>
                      </a:r>
                      <a:r>
                        <a:rPr lang="en-US" sz="2400" dirty="0"/>
                        <a:t>abnormality</a:t>
                      </a:r>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800" dirty="0"/>
                        <a:t>+</a:t>
                      </a:r>
                    </a:p>
                  </a:txBody>
                  <a:tcPr marL="91432" marR="91432" anchor="ctr"/>
                </a:tc>
                <a:tc>
                  <a:txBody>
                    <a:bodyPr/>
                    <a:lstStyle/>
                    <a:p>
                      <a:pPr algn="ctr"/>
                      <a:r>
                        <a:rPr lang="en-US" sz="28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634686">
                <a:tc>
                  <a:txBody>
                    <a:bodyPr/>
                    <a:lstStyle/>
                    <a:p>
                      <a:r>
                        <a:rPr lang="en-US" sz="2400" u="sng" dirty="0"/>
                        <a:t>Honeycombing</a:t>
                      </a:r>
                      <a:r>
                        <a:rPr lang="en-US" sz="2400" dirty="0"/>
                        <a:t> </a:t>
                      </a:r>
                    </a:p>
                    <a:p>
                      <a:r>
                        <a:rPr lang="en-US" sz="2400" dirty="0"/>
                        <a:t>(+/- </a:t>
                      </a:r>
                      <a:r>
                        <a:rPr lang="en-US" sz="2400" baseline="0" dirty="0"/>
                        <a:t>traction bronchiectasis)</a:t>
                      </a:r>
                      <a:endParaRPr lang="en-US" sz="2400" dirty="0"/>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800" dirty="0"/>
                        <a:t>+</a:t>
                      </a:r>
                    </a:p>
                  </a:txBody>
                  <a:tcPr marL="91432" marR="91432" anchor="ctr"/>
                </a:tc>
                <a:tc>
                  <a:txBody>
                    <a:bodyPr/>
                    <a:lstStyle/>
                    <a:p>
                      <a:pPr algn="ctr"/>
                      <a:r>
                        <a:rPr lang="en-US" sz="28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13925">
                <a:tc>
                  <a:txBody>
                    <a:bodyPr/>
                    <a:lstStyle/>
                    <a:p>
                      <a:r>
                        <a:rPr lang="en-US" sz="2400" u="sng" dirty="0"/>
                        <a:t>Absence of </a:t>
                      </a:r>
                      <a:r>
                        <a:rPr lang="en-US" sz="2400" u="sng" dirty="0" smtClean="0"/>
                        <a:t>any “inconsistent</a:t>
                      </a:r>
                      <a:r>
                        <a:rPr lang="en-US" sz="2400" dirty="0"/>
                        <a:t>” </a:t>
                      </a:r>
                      <a:r>
                        <a:rPr lang="en-US" sz="2400" dirty="0" smtClean="0"/>
                        <a:t>features</a:t>
                      </a:r>
                      <a:endParaRPr lang="en-US" sz="2400" dirty="0"/>
                    </a:p>
                  </a:txBody>
                  <a:tcPr marL="91432" marR="91432"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800" dirty="0"/>
                        <a:t>+</a:t>
                      </a:r>
                    </a:p>
                  </a:txBody>
                  <a:tcPr marL="91432" marR="91432" anchor="ctr">
                    <a:lnB w="12700" cap="flat" cmpd="sng" algn="ctr">
                      <a:solidFill>
                        <a:schemeClr val="tx1"/>
                      </a:solidFill>
                      <a:prstDash val="solid"/>
                      <a:round/>
                      <a:headEnd type="none" w="med" len="med"/>
                      <a:tailEnd type="none" w="med" len="med"/>
                    </a:lnB>
                  </a:tcPr>
                </a:tc>
                <a:tc>
                  <a:txBody>
                    <a:bodyPr/>
                    <a:lstStyle/>
                    <a:p>
                      <a:pPr algn="ctr"/>
                      <a:r>
                        <a:rPr lang="en-US" sz="2800" dirty="0"/>
                        <a:t>+</a:t>
                      </a:r>
                    </a:p>
                  </a:txBody>
                  <a:tcPr marL="91432" marR="91432"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 Box 5"/>
          <p:cNvSpPr txBox="1">
            <a:spLocks noChangeArrowheads="1"/>
          </p:cNvSpPr>
          <p:nvPr/>
        </p:nvSpPr>
        <p:spPr bwMode="auto">
          <a:xfrm>
            <a:off x="108743" y="6164640"/>
            <a:ext cx="51814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600" dirty="0">
                <a:latin typeface="+mn-lt"/>
              </a:rPr>
              <a:t>Raghu G, et al, and the ATS/ERS/JRS/ALAT Committee on IPF. </a:t>
            </a:r>
            <a:r>
              <a:rPr lang="en-US" sz="1600" i="1" dirty="0">
                <a:latin typeface="+mn-lt"/>
              </a:rPr>
              <a:t>Am J </a:t>
            </a:r>
            <a:r>
              <a:rPr lang="en-US" sz="1600" i="1" dirty="0" err="1">
                <a:latin typeface="+mn-lt"/>
              </a:rPr>
              <a:t>Respir</a:t>
            </a:r>
            <a:r>
              <a:rPr lang="en-US" sz="1600" i="1" dirty="0">
                <a:latin typeface="+mn-lt"/>
              </a:rPr>
              <a:t> </a:t>
            </a:r>
            <a:r>
              <a:rPr lang="en-US" sz="1600" i="1" dirty="0" err="1">
                <a:latin typeface="+mn-lt"/>
              </a:rPr>
              <a:t>Crit</a:t>
            </a:r>
            <a:r>
              <a:rPr lang="en-US" sz="1600" i="1" dirty="0">
                <a:latin typeface="+mn-lt"/>
              </a:rPr>
              <a:t> Care Med</a:t>
            </a:r>
            <a:r>
              <a:rPr lang="en-US" sz="1600" dirty="0">
                <a:latin typeface="+mn-lt"/>
              </a:rPr>
              <a:t>. 2011;183:788-824 </a:t>
            </a:r>
          </a:p>
        </p:txBody>
      </p:sp>
      <p:sp>
        <p:nvSpPr>
          <p:cNvPr id="3" name="Oval 2"/>
          <p:cNvSpPr/>
          <p:nvPr/>
        </p:nvSpPr>
        <p:spPr>
          <a:xfrm>
            <a:off x="4487387" y="3305175"/>
            <a:ext cx="3996213" cy="647700"/>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9168217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86475" y="1358445"/>
            <a:ext cx="2971800" cy="2062103"/>
          </a:xfrm>
          <a:prstGeom prst="rect">
            <a:avLst/>
          </a:prstGeom>
          <a:noFill/>
        </p:spPr>
        <p:txBody>
          <a:bodyPr wrap="square" rtlCol="0">
            <a:spAutoFit/>
          </a:bodyPr>
          <a:lstStyle/>
          <a:p>
            <a:pPr algn="ctr"/>
            <a:r>
              <a:rPr lang="en-US" sz="2800" dirty="0" smtClean="0"/>
              <a:t>What are your findings?</a:t>
            </a:r>
          </a:p>
          <a:p>
            <a:pPr marL="457200" indent="-457200">
              <a:buClr>
                <a:srgbClr val="156598"/>
              </a:buClr>
              <a:buFont typeface="Arial" pitchFamily="34" charset="0"/>
              <a:buChar char="•"/>
            </a:pPr>
            <a:r>
              <a:rPr lang="en-US" sz="2400" dirty="0" smtClean="0"/>
              <a:t> </a:t>
            </a:r>
          </a:p>
          <a:p>
            <a:pPr marL="457200" indent="-457200">
              <a:buClr>
                <a:srgbClr val="156598"/>
              </a:buClr>
              <a:buFont typeface="Arial" pitchFamily="34" charset="0"/>
              <a:buChar char="•"/>
            </a:pPr>
            <a:r>
              <a:rPr lang="en-US" sz="2400" dirty="0" smtClean="0"/>
              <a:t> </a:t>
            </a:r>
          </a:p>
          <a:p>
            <a:pPr marL="457200" indent="-457200">
              <a:buClr>
                <a:srgbClr val="156598"/>
              </a:buClr>
              <a:buFont typeface="Arial" pitchFamily="34" charset="0"/>
              <a:buChar char="•"/>
            </a:pPr>
            <a:r>
              <a:rPr lang="en-US" sz="2400" dirty="0" smtClean="0"/>
              <a:t> </a:t>
            </a:r>
            <a:endParaRPr lang="en-US" sz="2400" dirty="0"/>
          </a:p>
        </p:txBody>
      </p:sp>
      <p:pic>
        <p:nvPicPr>
          <p:cNvPr id="4" name="NonIPF-ChronicHP_WMV V9_001.wmv">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67744" y="819150"/>
            <a:ext cx="5633916" cy="5633916"/>
          </a:xfrm>
        </p:spPr>
      </p:pic>
      <p:pic>
        <p:nvPicPr>
          <p:cNvPr id="5" name="Picture 4" descr="http://static.wixstatic.com/media/551a5b_d4eae31b48cdb9bc4340879e4aebf303.gif_256"/>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424324" y="4224086"/>
            <a:ext cx="2501626" cy="155440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25894" y="0"/>
            <a:ext cx="8229600" cy="935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156598"/>
                </a:solidFill>
                <a:latin typeface="+mn-lt"/>
                <a:ea typeface="+mj-ea"/>
                <a:cs typeface="+mj-cs"/>
              </a:defRPr>
            </a:lvl1pPr>
          </a:lstStyle>
          <a:p>
            <a:r>
              <a:rPr lang="en-US" dirty="0"/>
              <a:t>Gary’s Axial HRCT</a:t>
            </a:r>
            <a:endParaRPr lang="en-US" dirty="0">
              <a:solidFill>
                <a:srgbClr val="FF0000"/>
              </a:solidFill>
            </a:endParaRPr>
          </a:p>
        </p:txBody>
      </p:sp>
    </p:spTree>
    <p:custDataLst>
      <p:tags r:id="rId1"/>
    </p:custDataLst>
    <p:extLst>
      <p:ext uri="{BB962C8B-B14F-4D97-AF65-F5344CB8AC3E}">
        <p14:creationId xmlns:p14="http://schemas.microsoft.com/office/powerpoint/2010/main" val="2676736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894" y="0"/>
            <a:ext cx="8229600" cy="1143000"/>
          </a:xfrm>
        </p:spPr>
        <p:txBody>
          <a:bodyPr>
            <a:normAutofit/>
          </a:bodyPr>
          <a:lstStyle/>
          <a:p>
            <a:r>
              <a:rPr lang="en-US" dirty="0" smtClean="0"/>
              <a:t>Coronal HRCT</a:t>
            </a:r>
            <a:endParaRPr lang="en-US" dirty="0">
              <a:solidFill>
                <a:srgbClr val="FF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76" y="1111321"/>
            <a:ext cx="5917384" cy="512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34125" y="1215570"/>
            <a:ext cx="2733676" cy="2431435"/>
          </a:xfrm>
          <a:prstGeom prst="rect">
            <a:avLst/>
          </a:prstGeom>
          <a:noFill/>
        </p:spPr>
        <p:txBody>
          <a:bodyPr wrap="square" rtlCol="0">
            <a:spAutoFit/>
          </a:bodyPr>
          <a:lstStyle/>
          <a:p>
            <a:pPr algn="ctr"/>
            <a:r>
              <a:rPr lang="en-US" sz="2800" dirty="0" smtClean="0"/>
              <a:t>What are your findings?</a:t>
            </a:r>
          </a:p>
          <a:p>
            <a:pPr marL="457200" indent="-457200">
              <a:buClr>
                <a:srgbClr val="156598"/>
              </a:buClr>
              <a:buFont typeface="Arial" pitchFamily="34" charset="0"/>
              <a:buChar char="•"/>
            </a:pPr>
            <a:r>
              <a:rPr lang="en-US" sz="2400" i="1" dirty="0"/>
              <a:t> </a:t>
            </a:r>
            <a:endParaRPr lang="en-US" sz="2400" i="1" dirty="0" smtClean="0"/>
          </a:p>
          <a:p>
            <a:pPr marL="457200" indent="-457200">
              <a:buClr>
                <a:srgbClr val="156598"/>
              </a:buClr>
              <a:buFont typeface="Arial" pitchFamily="34" charset="0"/>
              <a:buChar char="•"/>
            </a:pPr>
            <a:r>
              <a:rPr lang="en-US" sz="2400" dirty="0"/>
              <a:t> </a:t>
            </a:r>
            <a:endParaRPr lang="en-US" sz="2400" dirty="0" smtClean="0"/>
          </a:p>
          <a:p>
            <a:pPr marL="457200" indent="-457200">
              <a:buClr>
                <a:srgbClr val="156598"/>
              </a:buClr>
              <a:buFont typeface="Arial" pitchFamily="34" charset="0"/>
              <a:buChar char="•"/>
            </a:pPr>
            <a:r>
              <a:rPr lang="en-US" sz="2400" dirty="0"/>
              <a:t> </a:t>
            </a:r>
            <a:endParaRPr lang="en-US" sz="2400" dirty="0" smtClean="0"/>
          </a:p>
          <a:p>
            <a:pPr marL="457200" indent="-457200">
              <a:buClr>
                <a:srgbClr val="156598"/>
              </a:buClr>
              <a:buFont typeface="Arial" pitchFamily="34" charset="0"/>
              <a:buChar char="•"/>
            </a:pPr>
            <a:r>
              <a:rPr lang="en-US" sz="2400" dirty="0"/>
              <a:t> </a:t>
            </a:r>
          </a:p>
        </p:txBody>
      </p:sp>
      <p:pic>
        <p:nvPicPr>
          <p:cNvPr id="7" name="Picture 6" descr="http://static.wixstatic.com/media/551a5b_d4eae31b48cdb9bc4340879e4aebf303.gif_25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24324" y="4224086"/>
            <a:ext cx="2501626" cy="15544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743401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PQuestion"/>
          <p:cNvSpPr>
            <a:spLocks noGrp="1"/>
          </p:cNvSpPr>
          <p:nvPr>
            <p:ph type="title"/>
          </p:nvPr>
        </p:nvSpPr>
        <p:spPr>
          <a:xfrm>
            <a:off x="426721" y="137478"/>
            <a:ext cx="6220822" cy="1143000"/>
          </a:xfrm>
        </p:spPr>
        <p:txBody>
          <a:bodyPr>
            <a:noAutofit/>
          </a:bodyPr>
          <a:lstStyle/>
          <a:p>
            <a:r>
              <a:rPr lang="en-US" sz="3200" b="1" dirty="0">
                <a:solidFill>
                  <a:srgbClr val="156598"/>
                </a:solidFill>
                <a:latin typeface="+mn-lt"/>
              </a:rPr>
              <a:t>On the basis of these features, what is your rating of </a:t>
            </a:r>
            <a:r>
              <a:rPr lang="en-US" sz="3200" b="1" dirty="0" smtClean="0">
                <a:solidFill>
                  <a:srgbClr val="156598"/>
                </a:solidFill>
                <a:latin typeface="+mn-lt"/>
              </a:rPr>
              <a:t>Gary’s </a:t>
            </a:r>
            <a:r>
              <a:rPr lang="en-US" sz="3200" b="1" dirty="0">
                <a:solidFill>
                  <a:srgbClr val="156598"/>
                </a:solidFill>
                <a:latin typeface="+mn-lt"/>
              </a:rPr>
              <a:t>UIP? </a:t>
            </a:r>
          </a:p>
        </p:txBody>
      </p:sp>
      <p:sp>
        <p:nvSpPr>
          <p:cNvPr id="3" name="TPAnswers"/>
          <p:cNvSpPr>
            <a:spLocks noGrp="1"/>
          </p:cNvSpPr>
          <p:nvPr>
            <p:ph type="body" idx="1"/>
            <p:custDataLst>
              <p:tags r:id="rId2"/>
            </p:custDataLst>
          </p:nvPr>
        </p:nvSpPr>
        <p:spPr>
          <a:xfrm>
            <a:off x="539086" y="1597018"/>
            <a:ext cx="4114800" cy="1813243"/>
          </a:xfrm>
        </p:spPr>
        <p:txBody>
          <a:bodyPr>
            <a:normAutofit/>
          </a:bodyPr>
          <a:lstStyle/>
          <a:p>
            <a:pPr marL="514350" indent="-514350">
              <a:buFont typeface="+mj-lt"/>
              <a:buAutoNum type="alphaUcPeriod"/>
            </a:pPr>
            <a:r>
              <a:rPr lang="en-US" sz="2800" dirty="0"/>
              <a:t>UIP</a:t>
            </a:r>
          </a:p>
          <a:p>
            <a:pPr marL="514350" indent="-514350">
              <a:buFont typeface="+mj-lt"/>
              <a:buAutoNum type="alphaUcPeriod"/>
            </a:pPr>
            <a:r>
              <a:rPr lang="en-US" sz="2800" dirty="0"/>
              <a:t>Possible UIP</a:t>
            </a:r>
          </a:p>
          <a:p>
            <a:pPr marL="514350" indent="-514350">
              <a:buFont typeface="+mj-lt"/>
              <a:buAutoNum type="alphaUcPeriod"/>
            </a:pPr>
            <a:r>
              <a:rPr lang="en-US" sz="2800" dirty="0"/>
              <a:t>Inconsistent with UIP</a:t>
            </a:r>
          </a:p>
        </p:txBody>
      </p:sp>
      <p:pic>
        <p:nvPicPr>
          <p:cNvPr id="5" name="Picture 4" descr="http://static.wixstatic.com/media/551a5b_d4eae31b48cdb9bc4340879e4aebf303.gif_25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56224" y="154649"/>
            <a:ext cx="2501626" cy="15544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004208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5999024" cy="1143000"/>
          </a:xfrm>
        </p:spPr>
        <p:txBody>
          <a:bodyPr>
            <a:noAutofit/>
          </a:bodyPr>
          <a:lstStyle/>
          <a:p>
            <a:r>
              <a:rPr lang="en-US" sz="3200" b="1" dirty="0">
                <a:solidFill>
                  <a:srgbClr val="156598"/>
                </a:solidFill>
                <a:latin typeface="+mn-lt"/>
              </a:rPr>
              <a:t>What </a:t>
            </a:r>
            <a:r>
              <a:rPr lang="en-US" sz="3200" b="1" dirty="0" smtClean="0">
                <a:solidFill>
                  <a:srgbClr val="156598"/>
                </a:solidFill>
                <a:latin typeface="+mn-lt"/>
              </a:rPr>
              <a:t>other information was necessary for an IPF diagnosis?</a:t>
            </a:r>
            <a:endParaRPr lang="en-US" sz="4000" b="1" dirty="0">
              <a:solidFill>
                <a:srgbClr val="156598"/>
              </a:solidFill>
              <a:latin typeface="+mn-lt"/>
            </a:endParaRPr>
          </a:p>
        </p:txBody>
      </p:sp>
      <p:sp>
        <p:nvSpPr>
          <p:cNvPr id="3" name="TPAnswers"/>
          <p:cNvSpPr>
            <a:spLocks noGrp="1"/>
          </p:cNvSpPr>
          <p:nvPr>
            <p:ph type="body" idx="1"/>
            <p:custDataLst>
              <p:tags r:id="rId2"/>
            </p:custDataLst>
          </p:nvPr>
        </p:nvSpPr>
        <p:spPr>
          <a:xfrm>
            <a:off x="457204" y="1600204"/>
            <a:ext cx="7895229" cy="4525963"/>
          </a:xfrm>
        </p:spPr>
        <p:txBody>
          <a:bodyPr/>
          <a:lstStyle/>
          <a:p>
            <a:pPr marL="514350" indent="-514350" defTabSz="914400">
              <a:spcBef>
                <a:spcPts val="0"/>
              </a:spcBef>
              <a:buSzTx/>
              <a:buFont typeface="+mj-lt"/>
              <a:buAutoNum type="alphaUcPeriod"/>
            </a:pPr>
            <a:r>
              <a:rPr lang="en-US" sz="2800" dirty="0" smtClean="0">
                <a:solidFill>
                  <a:prstClr val="black"/>
                </a:solidFill>
              </a:rPr>
              <a:t>Serology </a:t>
            </a:r>
          </a:p>
          <a:p>
            <a:pPr marL="514350" indent="-514350" defTabSz="914400">
              <a:spcBef>
                <a:spcPts val="0"/>
              </a:spcBef>
              <a:buSzTx/>
              <a:buFont typeface="+mj-lt"/>
              <a:buAutoNum type="alphaUcPeriod"/>
            </a:pPr>
            <a:r>
              <a:rPr lang="en-US" sz="2800" dirty="0" smtClean="0">
                <a:solidFill>
                  <a:prstClr val="black"/>
                </a:solidFill>
              </a:rPr>
              <a:t>Pathology  </a:t>
            </a:r>
            <a:endParaRPr lang="en-US" sz="2800" dirty="0">
              <a:solidFill>
                <a:prstClr val="black"/>
              </a:solidFill>
            </a:endParaRPr>
          </a:p>
          <a:p>
            <a:pPr marL="514350" indent="-514350" defTabSz="914400">
              <a:spcBef>
                <a:spcPts val="0"/>
              </a:spcBef>
              <a:buSzTx/>
              <a:buFont typeface="+mj-lt"/>
              <a:buAutoNum type="alphaUcPeriod"/>
            </a:pPr>
            <a:r>
              <a:rPr lang="en-US" sz="2800" dirty="0" smtClean="0">
                <a:solidFill>
                  <a:prstClr val="black"/>
                </a:solidFill>
              </a:rPr>
              <a:t>Sleep study </a:t>
            </a:r>
          </a:p>
          <a:p>
            <a:pPr marL="514350" indent="-514350" defTabSz="914400">
              <a:spcBef>
                <a:spcPts val="0"/>
              </a:spcBef>
              <a:buSzTx/>
              <a:buFont typeface="+mj-lt"/>
              <a:buAutoNum type="alphaUcPeriod"/>
            </a:pPr>
            <a:r>
              <a:rPr lang="en-US" sz="2800" dirty="0" smtClean="0">
                <a:solidFill>
                  <a:prstClr val="black"/>
                </a:solidFill>
              </a:rPr>
              <a:t>Rheumatology consult</a:t>
            </a:r>
          </a:p>
          <a:p>
            <a:pPr marL="514350" indent="-514350" defTabSz="914400">
              <a:spcBef>
                <a:spcPts val="0"/>
              </a:spcBef>
              <a:buSzTx/>
              <a:buFont typeface="+mj-lt"/>
              <a:buAutoNum type="alphaUcPeriod"/>
            </a:pPr>
            <a:r>
              <a:rPr lang="en-US" sz="2800" dirty="0" smtClean="0">
                <a:solidFill>
                  <a:prstClr val="black"/>
                </a:solidFill>
              </a:rPr>
              <a:t>Diagnosis is clear; proceed to treatment</a:t>
            </a:r>
            <a:endParaRPr lang="en-US" sz="2800" dirty="0">
              <a:solidFill>
                <a:prstClr val="black"/>
              </a:solidFill>
            </a:endParaRPr>
          </a:p>
        </p:txBody>
      </p:sp>
      <p:pic>
        <p:nvPicPr>
          <p:cNvPr id="6" name="Picture 5" descr="http://static.wixstatic.com/media/551a5b_d4eae31b48cdb9bc4340879e4aebf303.gif_25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56224" y="154649"/>
            <a:ext cx="2501626" cy="15544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88720" y="4763069"/>
            <a:ext cx="6494445" cy="914400"/>
          </a:xfrm>
          <a:prstGeom prst="rect">
            <a:avLst/>
          </a:prstGeom>
          <a:solidFill>
            <a:srgbClr val="1565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rPr>
              <a:t>Gary’s serology profile was negative, enabling a diagnosis.</a:t>
            </a:r>
            <a:endParaRPr lang="en-US" sz="2800" dirty="0">
              <a:solidFill>
                <a:schemeClr val="bg1"/>
              </a:solidFill>
            </a:endParaRPr>
          </a:p>
        </p:txBody>
      </p:sp>
    </p:spTree>
    <p:custDataLst>
      <p:tags r:id="rId1"/>
    </p:custDataLst>
    <p:extLst>
      <p:ext uri="{BB962C8B-B14F-4D97-AF65-F5344CB8AC3E}">
        <p14:creationId xmlns:p14="http://schemas.microsoft.com/office/powerpoint/2010/main" val="279834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543446" y="3311140"/>
            <a:ext cx="1358701" cy="3810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33401" y="0"/>
            <a:ext cx="8229600" cy="1143000"/>
          </a:xfrm>
        </p:spPr>
        <p:txBody>
          <a:bodyPr>
            <a:normAutofit/>
          </a:bodyPr>
          <a:lstStyle/>
          <a:p>
            <a:r>
              <a:rPr lang="en-US" dirty="0" smtClean="0"/>
              <a:t>A Multidisciplinary Approach</a:t>
            </a:r>
            <a:endParaRPr lang="en-US" dirty="0"/>
          </a:p>
        </p:txBody>
      </p:sp>
      <p:cxnSp>
        <p:nvCxnSpPr>
          <p:cNvPr id="7" name="Straight Connector 6"/>
          <p:cNvCxnSpPr/>
          <p:nvPr/>
        </p:nvCxnSpPr>
        <p:spPr>
          <a:xfrm flipH="1">
            <a:off x="1994095" y="5855726"/>
            <a:ext cx="6460588" cy="0"/>
          </a:xfrm>
          <a:prstGeom prst="line">
            <a:avLst/>
          </a:prstGeom>
          <a:ln w="19050">
            <a:solidFill>
              <a:srgbClr val="156598"/>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543446" y="5398526"/>
            <a:ext cx="1371600" cy="4572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543446" y="4255526"/>
            <a:ext cx="1371600" cy="11430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3477602" y="5442460"/>
            <a:ext cx="1519647" cy="369332"/>
          </a:xfrm>
          <a:prstGeom prst="rect">
            <a:avLst/>
          </a:prstGeom>
          <a:noFill/>
        </p:spPr>
        <p:txBody>
          <a:bodyPr wrap="none" rtlCol="0">
            <a:spAutoFit/>
          </a:bodyPr>
          <a:lstStyle/>
          <a:p>
            <a:r>
              <a:rPr lang="en-US" dirty="0">
                <a:solidFill>
                  <a:prstClr val="white"/>
                </a:solidFill>
              </a:rPr>
              <a:t>SOB +/- cough</a:t>
            </a:r>
          </a:p>
        </p:txBody>
      </p:sp>
      <p:sp>
        <p:nvSpPr>
          <p:cNvPr id="15" name="TextBox 14"/>
          <p:cNvSpPr txBox="1"/>
          <p:nvPr/>
        </p:nvSpPr>
        <p:spPr>
          <a:xfrm>
            <a:off x="3559247" y="4283326"/>
            <a:ext cx="1408848" cy="923330"/>
          </a:xfrm>
          <a:prstGeom prst="rect">
            <a:avLst/>
          </a:prstGeom>
          <a:noFill/>
        </p:spPr>
        <p:txBody>
          <a:bodyPr wrap="none" rtlCol="0">
            <a:spAutoFit/>
          </a:bodyPr>
          <a:lstStyle/>
          <a:p>
            <a:pPr algn="ctr"/>
            <a:r>
              <a:rPr lang="en-US" dirty="0">
                <a:solidFill>
                  <a:prstClr val="white"/>
                </a:solidFill>
              </a:rPr>
              <a:t>“Velcro” </a:t>
            </a:r>
            <a:endParaRPr lang="en-US" dirty="0" smtClean="0">
              <a:solidFill>
                <a:prstClr val="white"/>
              </a:solidFill>
            </a:endParaRPr>
          </a:p>
          <a:p>
            <a:pPr algn="ctr"/>
            <a:r>
              <a:rPr lang="en-US" dirty="0" smtClean="0">
                <a:solidFill>
                  <a:prstClr val="white"/>
                </a:solidFill>
              </a:rPr>
              <a:t>crackles</a:t>
            </a:r>
            <a:endParaRPr lang="en-US" dirty="0">
              <a:solidFill>
                <a:prstClr val="white"/>
              </a:solidFill>
            </a:endParaRPr>
          </a:p>
          <a:p>
            <a:pPr algn="ctr"/>
            <a:r>
              <a:rPr lang="en-US" dirty="0">
                <a:solidFill>
                  <a:prstClr val="white"/>
                </a:solidFill>
              </a:rPr>
              <a:t>at lung bases</a:t>
            </a:r>
          </a:p>
        </p:txBody>
      </p:sp>
      <p:sp>
        <p:nvSpPr>
          <p:cNvPr id="18" name="TextBox 17"/>
          <p:cNvSpPr txBox="1"/>
          <p:nvPr/>
        </p:nvSpPr>
        <p:spPr>
          <a:xfrm>
            <a:off x="3359930" y="1496605"/>
            <a:ext cx="1807482" cy="461665"/>
          </a:xfrm>
          <a:prstGeom prst="rect">
            <a:avLst/>
          </a:prstGeom>
          <a:noFill/>
        </p:spPr>
        <p:txBody>
          <a:bodyPr wrap="none" rtlCol="0">
            <a:spAutoFit/>
          </a:bodyPr>
          <a:lstStyle/>
          <a:p>
            <a:r>
              <a:rPr lang="en-US" sz="2400" b="1" dirty="0">
                <a:solidFill>
                  <a:srgbClr val="156598"/>
                </a:solidFill>
              </a:rPr>
              <a:t>“</a:t>
            </a:r>
            <a:r>
              <a:rPr lang="en-US" sz="2400" b="1" dirty="0" err="1">
                <a:solidFill>
                  <a:srgbClr val="156598"/>
                </a:solidFill>
              </a:rPr>
              <a:t>ILDometer</a:t>
            </a:r>
            <a:r>
              <a:rPr lang="en-US" sz="2400" b="1" dirty="0">
                <a:solidFill>
                  <a:srgbClr val="156598"/>
                </a:solidFill>
              </a:rPr>
              <a:t>”</a:t>
            </a:r>
          </a:p>
        </p:txBody>
      </p:sp>
      <p:sp>
        <p:nvSpPr>
          <p:cNvPr id="19" name="TextBox 18"/>
          <p:cNvSpPr txBox="1"/>
          <p:nvPr/>
        </p:nvSpPr>
        <p:spPr>
          <a:xfrm>
            <a:off x="451685" y="3055197"/>
            <a:ext cx="1542410" cy="1200329"/>
          </a:xfrm>
          <a:prstGeom prst="rect">
            <a:avLst/>
          </a:prstGeom>
          <a:noFill/>
        </p:spPr>
        <p:txBody>
          <a:bodyPr wrap="none" rtlCol="0">
            <a:spAutoFit/>
          </a:bodyPr>
          <a:lstStyle/>
          <a:p>
            <a:pPr algn="ctr"/>
            <a:r>
              <a:rPr lang="en-US" sz="2400" dirty="0" smtClean="0">
                <a:solidFill>
                  <a:prstClr val="black"/>
                </a:solidFill>
              </a:rPr>
              <a:t>INDEX</a:t>
            </a:r>
          </a:p>
          <a:p>
            <a:pPr algn="ctr"/>
            <a:r>
              <a:rPr lang="en-US" sz="2400" dirty="0" smtClean="0">
                <a:solidFill>
                  <a:prstClr val="black"/>
                </a:solidFill>
              </a:rPr>
              <a:t>OF </a:t>
            </a:r>
          </a:p>
          <a:p>
            <a:pPr algn="ctr"/>
            <a:r>
              <a:rPr lang="en-US" sz="2400" dirty="0" smtClean="0">
                <a:solidFill>
                  <a:prstClr val="black"/>
                </a:solidFill>
              </a:rPr>
              <a:t>SUSPICION</a:t>
            </a:r>
            <a:endParaRPr lang="en-US" sz="2400" dirty="0">
              <a:solidFill>
                <a:prstClr val="black"/>
              </a:solidFill>
            </a:endParaRPr>
          </a:p>
        </p:txBody>
      </p:sp>
      <p:sp>
        <p:nvSpPr>
          <p:cNvPr id="20" name="Rectangle 19"/>
          <p:cNvSpPr/>
          <p:nvPr/>
        </p:nvSpPr>
        <p:spPr>
          <a:xfrm>
            <a:off x="3543446" y="3692142"/>
            <a:ext cx="1371600" cy="579519"/>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3727595" y="3809994"/>
            <a:ext cx="1021433" cy="369332"/>
          </a:xfrm>
          <a:prstGeom prst="rect">
            <a:avLst/>
          </a:prstGeom>
          <a:noFill/>
        </p:spPr>
        <p:txBody>
          <a:bodyPr wrap="none" rtlCol="0">
            <a:spAutoFit/>
          </a:bodyPr>
          <a:lstStyle/>
          <a:p>
            <a:r>
              <a:rPr lang="en-US" dirty="0">
                <a:solidFill>
                  <a:prstClr val="white"/>
                </a:solidFill>
              </a:rPr>
              <a:t>CXR:?ILD</a:t>
            </a:r>
          </a:p>
        </p:txBody>
      </p:sp>
      <p:cxnSp>
        <p:nvCxnSpPr>
          <p:cNvPr id="22" name="Straight Arrow Connector 21"/>
          <p:cNvCxnSpPr/>
          <p:nvPr/>
        </p:nvCxnSpPr>
        <p:spPr>
          <a:xfrm flipV="1">
            <a:off x="1994095" y="1583030"/>
            <a:ext cx="0" cy="4272696"/>
          </a:xfrm>
          <a:prstGeom prst="straightConnector1">
            <a:avLst/>
          </a:prstGeom>
          <a:ln w="19050">
            <a:solidFill>
              <a:srgbClr val="156598"/>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462955" y="3337621"/>
            <a:ext cx="1770678" cy="338554"/>
          </a:xfrm>
          <a:prstGeom prst="rect">
            <a:avLst/>
          </a:prstGeom>
          <a:noFill/>
        </p:spPr>
        <p:txBody>
          <a:bodyPr wrap="square" rtlCol="0">
            <a:spAutoFit/>
          </a:bodyPr>
          <a:lstStyle/>
          <a:p>
            <a:r>
              <a:rPr lang="en-US" sz="1600" dirty="0">
                <a:solidFill>
                  <a:prstClr val="white"/>
                </a:solidFill>
              </a:rPr>
              <a:t>P</a:t>
            </a:r>
            <a:r>
              <a:rPr lang="en-US" sz="1600" dirty="0" smtClean="0">
                <a:solidFill>
                  <a:prstClr val="white"/>
                </a:solidFill>
              </a:rPr>
              <a:t>FTS: restriction</a:t>
            </a:r>
            <a:endParaRPr lang="en-US" sz="1600" dirty="0">
              <a:solidFill>
                <a:prstClr val="white"/>
              </a:solidFill>
            </a:endParaRPr>
          </a:p>
        </p:txBody>
      </p:sp>
      <p:sp>
        <p:nvSpPr>
          <p:cNvPr id="28" name="Rectangle 27"/>
          <p:cNvSpPr/>
          <p:nvPr/>
        </p:nvSpPr>
        <p:spPr>
          <a:xfrm>
            <a:off x="3543446" y="2244340"/>
            <a:ext cx="1358702" cy="10668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prstClr val="white"/>
                </a:solidFill>
              </a:rPr>
              <a:t>ILD</a:t>
            </a:r>
          </a:p>
        </p:txBody>
      </p:sp>
      <p:sp>
        <p:nvSpPr>
          <p:cNvPr id="29" name="TextBox 28"/>
          <p:cNvSpPr txBox="1"/>
          <p:nvPr/>
        </p:nvSpPr>
        <p:spPr>
          <a:xfrm>
            <a:off x="2445716" y="2688322"/>
            <a:ext cx="856709" cy="461665"/>
          </a:xfrm>
          <a:prstGeom prst="rect">
            <a:avLst/>
          </a:prstGeom>
          <a:noFill/>
        </p:spPr>
        <p:txBody>
          <a:bodyPr wrap="none" rtlCol="0">
            <a:spAutoFit/>
          </a:bodyPr>
          <a:lstStyle/>
          <a:p>
            <a:r>
              <a:rPr lang="en-US" sz="2400" dirty="0">
                <a:solidFill>
                  <a:prstClr val="black"/>
                </a:solidFill>
              </a:rPr>
              <a:t>HRCT</a:t>
            </a:r>
          </a:p>
        </p:txBody>
      </p:sp>
    </p:spTree>
    <p:custDataLst>
      <p:tags r:id="rId1"/>
    </p:custDataLst>
    <p:extLst>
      <p:ext uri="{BB962C8B-B14F-4D97-AF65-F5344CB8AC3E}">
        <p14:creationId xmlns:p14="http://schemas.microsoft.com/office/powerpoint/2010/main" val="181902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2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2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animBg="1"/>
      <p:bldP spid="10" grpId="0" animBg="1"/>
      <p:bldP spid="11" grpId="0"/>
      <p:bldP spid="15" grpId="0"/>
      <p:bldP spid="20" grpId="0" animBg="1"/>
      <p:bldP spid="21" grpId="0"/>
      <p:bldP spid="24" grpId="0"/>
      <p:bldP spid="28" grpId="0" animBg="1"/>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348887" y="3203917"/>
            <a:ext cx="1371600" cy="3810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7" name="Straight Connector 6"/>
          <p:cNvCxnSpPr/>
          <p:nvPr/>
        </p:nvCxnSpPr>
        <p:spPr>
          <a:xfrm flipH="1">
            <a:off x="1753425" y="5718517"/>
            <a:ext cx="6715325" cy="0"/>
          </a:xfrm>
          <a:prstGeom prst="line">
            <a:avLst/>
          </a:prstGeom>
          <a:ln>
            <a:solidFill>
              <a:srgbClr val="156598"/>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348887" y="5261317"/>
            <a:ext cx="1371600" cy="4572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348887" y="4118317"/>
            <a:ext cx="1371600" cy="11430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3294721" y="5305251"/>
            <a:ext cx="1519647" cy="369332"/>
          </a:xfrm>
          <a:prstGeom prst="rect">
            <a:avLst/>
          </a:prstGeom>
          <a:noFill/>
        </p:spPr>
        <p:txBody>
          <a:bodyPr wrap="none" rtlCol="0">
            <a:spAutoFit/>
          </a:bodyPr>
          <a:lstStyle/>
          <a:p>
            <a:r>
              <a:rPr lang="en-US" dirty="0">
                <a:solidFill>
                  <a:prstClr val="white"/>
                </a:solidFill>
              </a:rPr>
              <a:t>SOB +/- cough</a:t>
            </a:r>
          </a:p>
        </p:txBody>
      </p:sp>
      <p:sp>
        <p:nvSpPr>
          <p:cNvPr id="15" name="TextBox 14"/>
          <p:cNvSpPr txBox="1"/>
          <p:nvPr/>
        </p:nvSpPr>
        <p:spPr>
          <a:xfrm>
            <a:off x="3349709" y="4228152"/>
            <a:ext cx="1408848" cy="923330"/>
          </a:xfrm>
          <a:prstGeom prst="rect">
            <a:avLst/>
          </a:prstGeom>
          <a:noFill/>
        </p:spPr>
        <p:txBody>
          <a:bodyPr wrap="none" rtlCol="0">
            <a:spAutoFit/>
          </a:bodyPr>
          <a:lstStyle/>
          <a:p>
            <a:pPr algn="ctr"/>
            <a:r>
              <a:rPr lang="en-US" dirty="0">
                <a:solidFill>
                  <a:prstClr val="white"/>
                </a:solidFill>
              </a:rPr>
              <a:t>“Velcro” </a:t>
            </a:r>
            <a:endParaRPr lang="en-US" dirty="0" smtClean="0">
              <a:solidFill>
                <a:prstClr val="white"/>
              </a:solidFill>
            </a:endParaRPr>
          </a:p>
          <a:p>
            <a:pPr algn="ctr"/>
            <a:r>
              <a:rPr lang="en-US" dirty="0" smtClean="0">
                <a:solidFill>
                  <a:prstClr val="white"/>
                </a:solidFill>
              </a:rPr>
              <a:t>crackles</a:t>
            </a:r>
            <a:endParaRPr lang="en-US" dirty="0">
              <a:solidFill>
                <a:prstClr val="white"/>
              </a:solidFill>
            </a:endParaRPr>
          </a:p>
          <a:p>
            <a:pPr algn="ctr"/>
            <a:r>
              <a:rPr lang="en-US" dirty="0">
                <a:solidFill>
                  <a:prstClr val="white"/>
                </a:solidFill>
              </a:rPr>
              <a:t>at lung bases</a:t>
            </a:r>
          </a:p>
        </p:txBody>
      </p:sp>
      <p:sp>
        <p:nvSpPr>
          <p:cNvPr id="18" name="TextBox 17"/>
          <p:cNvSpPr txBox="1"/>
          <p:nvPr/>
        </p:nvSpPr>
        <p:spPr>
          <a:xfrm>
            <a:off x="3191919" y="1428311"/>
            <a:ext cx="1728871" cy="461665"/>
          </a:xfrm>
          <a:prstGeom prst="rect">
            <a:avLst/>
          </a:prstGeom>
          <a:noFill/>
        </p:spPr>
        <p:txBody>
          <a:bodyPr wrap="none" rtlCol="0">
            <a:spAutoFit/>
          </a:bodyPr>
          <a:lstStyle/>
          <a:p>
            <a:r>
              <a:rPr lang="en-US" b="1" dirty="0">
                <a:solidFill>
                  <a:srgbClr val="156598"/>
                </a:solidFill>
              </a:rPr>
              <a:t>“</a:t>
            </a:r>
            <a:r>
              <a:rPr lang="en-US" sz="2400" b="1" dirty="0" err="1">
                <a:solidFill>
                  <a:srgbClr val="156598"/>
                </a:solidFill>
              </a:rPr>
              <a:t>ILDometer</a:t>
            </a:r>
            <a:r>
              <a:rPr lang="en-US" b="1" dirty="0">
                <a:solidFill>
                  <a:srgbClr val="156598"/>
                </a:solidFill>
              </a:rPr>
              <a:t>”</a:t>
            </a:r>
          </a:p>
        </p:txBody>
      </p:sp>
      <p:sp>
        <p:nvSpPr>
          <p:cNvPr id="19" name="TextBox 18"/>
          <p:cNvSpPr txBox="1"/>
          <p:nvPr/>
        </p:nvSpPr>
        <p:spPr>
          <a:xfrm>
            <a:off x="240598" y="2850642"/>
            <a:ext cx="1542410" cy="1200329"/>
          </a:xfrm>
          <a:prstGeom prst="rect">
            <a:avLst/>
          </a:prstGeom>
          <a:noFill/>
        </p:spPr>
        <p:txBody>
          <a:bodyPr wrap="none" rtlCol="0">
            <a:spAutoFit/>
          </a:bodyPr>
          <a:lstStyle/>
          <a:p>
            <a:pPr algn="ctr"/>
            <a:r>
              <a:rPr lang="en-US" sz="2400" dirty="0" smtClean="0">
                <a:solidFill>
                  <a:prstClr val="black"/>
                </a:solidFill>
              </a:rPr>
              <a:t>INDEX</a:t>
            </a:r>
          </a:p>
          <a:p>
            <a:pPr algn="ctr"/>
            <a:r>
              <a:rPr lang="en-US" sz="2400" dirty="0" smtClean="0">
                <a:solidFill>
                  <a:prstClr val="black"/>
                </a:solidFill>
              </a:rPr>
              <a:t>OF </a:t>
            </a:r>
          </a:p>
          <a:p>
            <a:pPr algn="ctr"/>
            <a:r>
              <a:rPr lang="en-US" sz="2400" dirty="0" smtClean="0">
                <a:solidFill>
                  <a:prstClr val="black"/>
                </a:solidFill>
              </a:rPr>
              <a:t>SUSPICION</a:t>
            </a:r>
            <a:endParaRPr lang="en-US" sz="2400" dirty="0">
              <a:solidFill>
                <a:prstClr val="black"/>
              </a:solidFill>
            </a:endParaRPr>
          </a:p>
        </p:txBody>
      </p:sp>
      <p:sp>
        <p:nvSpPr>
          <p:cNvPr id="20" name="Rectangle 19"/>
          <p:cNvSpPr/>
          <p:nvPr/>
        </p:nvSpPr>
        <p:spPr>
          <a:xfrm>
            <a:off x="3348887" y="3584917"/>
            <a:ext cx="1371600" cy="5334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3544715" y="3672785"/>
            <a:ext cx="1021433" cy="369332"/>
          </a:xfrm>
          <a:prstGeom prst="rect">
            <a:avLst/>
          </a:prstGeom>
          <a:solidFill>
            <a:schemeClr val="tx2"/>
          </a:solidFill>
        </p:spPr>
        <p:txBody>
          <a:bodyPr wrap="none" rtlCol="0">
            <a:spAutoFit/>
          </a:bodyPr>
          <a:lstStyle/>
          <a:p>
            <a:r>
              <a:rPr lang="en-US" dirty="0">
                <a:solidFill>
                  <a:prstClr val="white"/>
                </a:solidFill>
              </a:rPr>
              <a:t>CXR:?ILD</a:t>
            </a:r>
          </a:p>
        </p:txBody>
      </p:sp>
      <p:cxnSp>
        <p:nvCxnSpPr>
          <p:cNvPr id="22" name="Straight Arrow Connector 21"/>
          <p:cNvCxnSpPr/>
          <p:nvPr/>
        </p:nvCxnSpPr>
        <p:spPr>
          <a:xfrm flipV="1">
            <a:off x="1753425" y="1483583"/>
            <a:ext cx="0" cy="4234934"/>
          </a:xfrm>
          <a:prstGeom prst="straightConnector1">
            <a:avLst/>
          </a:prstGeom>
          <a:ln>
            <a:solidFill>
              <a:srgbClr val="156598"/>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290393" y="3279584"/>
            <a:ext cx="1534779" cy="338554"/>
          </a:xfrm>
          <a:prstGeom prst="rect">
            <a:avLst/>
          </a:prstGeom>
          <a:noFill/>
        </p:spPr>
        <p:txBody>
          <a:bodyPr wrap="none" rtlCol="0">
            <a:spAutoFit/>
          </a:bodyPr>
          <a:lstStyle/>
          <a:p>
            <a:r>
              <a:rPr lang="en-US" sz="1600" dirty="0" smtClean="0">
                <a:solidFill>
                  <a:prstClr val="white"/>
                </a:solidFill>
              </a:rPr>
              <a:t>PFTS: restriction</a:t>
            </a:r>
            <a:endParaRPr lang="en-US" sz="1600" dirty="0">
              <a:solidFill>
                <a:prstClr val="white"/>
              </a:solidFill>
            </a:endParaRPr>
          </a:p>
        </p:txBody>
      </p:sp>
      <p:sp>
        <p:nvSpPr>
          <p:cNvPr id="26" name="Rectangle 25"/>
          <p:cNvSpPr/>
          <p:nvPr/>
        </p:nvSpPr>
        <p:spPr>
          <a:xfrm>
            <a:off x="6078415" y="4042117"/>
            <a:ext cx="1371600" cy="609600"/>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6091343" y="4061422"/>
            <a:ext cx="1371600" cy="584775"/>
          </a:xfrm>
          <a:prstGeom prst="rect">
            <a:avLst/>
          </a:prstGeom>
          <a:solidFill>
            <a:schemeClr val="accent2"/>
          </a:solidFill>
          <a:ln w="6350">
            <a:solidFill>
              <a:schemeClr val="tx1"/>
            </a:solidFill>
          </a:ln>
        </p:spPr>
        <p:txBody>
          <a:bodyPr wrap="square" rtlCol="0">
            <a:spAutoFit/>
          </a:bodyPr>
          <a:lstStyle/>
          <a:p>
            <a:pPr algn="ctr"/>
            <a:r>
              <a:rPr lang="en-US" sz="1600" dirty="0">
                <a:solidFill>
                  <a:prstClr val="white"/>
                </a:solidFill>
              </a:rPr>
              <a:t> No CTD*</a:t>
            </a:r>
          </a:p>
          <a:p>
            <a:pPr algn="ctr"/>
            <a:r>
              <a:rPr lang="en-US" sz="1600" dirty="0">
                <a:solidFill>
                  <a:prstClr val="white"/>
                </a:solidFill>
              </a:rPr>
              <a:t>No exposures</a:t>
            </a:r>
          </a:p>
        </p:txBody>
      </p:sp>
      <p:sp>
        <p:nvSpPr>
          <p:cNvPr id="28" name="Rectangle 27"/>
          <p:cNvSpPr/>
          <p:nvPr/>
        </p:nvSpPr>
        <p:spPr>
          <a:xfrm>
            <a:off x="3360566" y="2137117"/>
            <a:ext cx="1371600" cy="106680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prstClr val="white"/>
                </a:solidFill>
              </a:rPr>
              <a:t>ILD</a:t>
            </a:r>
          </a:p>
        </p:txBody>
      </p:sp>
      <p:sp>
        <p:nvSpPr>
          <p:cNvPr id="29" name="TextBox 28"/>
          <p:cNvSpPr txBox="1"/>
          <p:nvPr/>
        </p:nvSpPr>
        <p:spPr>
          <a:xfrm>
            <a:off x="2262836" y="2551113"/>
            <a:ext cx="856709" cy="461665"/>
          </a:xfrm>
          <a:prstGeom prst="rect">
            <a:avLst/>
          </a:prstGeom>
          <a:noFill/>
        </p:spPr>
        <p:txBody>
          <a:bodyPr wrap="none" rtlCol="0">
            <a:spAutoFit/>
          </a:bodyPr>
          <a:lstStyle/>
          <a:p>
            <a:r>
              <a:rPr lang="en-US" sz="2400" dirty="0">
                <a:solidFill>
                  <a:prstClr val="black"/>
                </a:solidFill>
              </a:rPr>
              <a:t>HRCT</a:t>
            </a:r>
          </a:p>
        </p:txBody>
      </p:sp>
      <p:sp>
        <p:nvSpPr>
          <p:cNvPr id="30" name="TextBox 29"/>
          <p:cNvSpPr txBox="1"/>
          <p:nvPr/>
        </p:nvSpPr>
        <p:spPr>
          <a:xfrm>
            <a:off x="5830662" y="1416643"/>
            <a:ext cx="1784463" cy="461665"/>
          </a:xfrm>
          <a:prstGeom prst="rect">
            <a:avLst/>
          </a:prstGeom>
          <a:noFill/>
        </p:spPr>
        <p:txBody>
          <a:bodyPr wrap="none" rtlCol="0">
            <a:spAutoFit/>
          </a:bodyPr>
          <a:lstStyle/>
          <a:p>
            <a:r>
              <a:rPr lang="en-US" sz="2400" b="1" dirty="0">
                <a:solidFill>
                  <a:srgbClr val="156598"/>
                </a:solidFill>
              </a:rPr>
              <a:t>“</a:t>
            </a:r>
            <a:r>
              <a:rPr lang="en-US" sz="2400" b="1" dirty="0" err="1">
                <a:solidFill>
                  <a:srgbClr val="156598"/>
                </a:solidFill>
              </a:rPr>
              <a:t>IPFometer</a:t>
            </a:r>
            <a:r>
              <a:rPr lang="en-US" sz="2400" b="1" dirty="0">
                <a:solidFill>
                  <a:srgbClr val="156598"/>
                </a:solidFill>
              </a:rPr>
              <a:t>”</a:t>
            </a:r>
          </a:p>
        </p:txBody>
      </p:sp>
      <p:sp>
        <p:nvSpPr>
          <p:cNvPr id="31" name="Rectangle 30"/>
          <p:cNvSpPr/>
          <p:nvPr/>
        </p:nvSpPr>
        <p:spPr>
          <a:xfrm>
            <a:off x="6078415" y="4651717"/>
            <a:ext cx="1371600" cy="1066800"/>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prstClr val="white"/>
                </a:solidFill>
              </a:rPr>
              <a:t>ILD</a:t>
            </a:r>
          </a:p>
        </p:txBody>
      </p:sp>
      <p:sp>
        <p:nvSpPr>
          <p:cNvPr id="33" name="Rectangle 32"/>
          <p:cNvSpPr/>
          <p:nvPr/>
        </p:nvSpPr>
        <p:spPr>
          <a:xfrm>
            <a:off x="6078415" y="3288549"/>
            <a:ext cx="1371600" cy="753568"/>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6230815" y="3349623"/>
            <a:ext cx="1191545" cy="646331"/>
          </a:xfrm>
          <a:prstGeom prst="rect">
            <a:avLst/>
          </a:prstGeom>
          <a:noFill/>
        </p:spPr>
        <p:txBody>
          <a:bodyPr wrap="none" rtlCol="0">
            <a:spAutoFit/>
          </a:bodyPr>
          <a:lstStyle/>
          <a:p>
            <a:pPr algn="ctr"/>
            <a:r>
              <a:rPr lang="en-US" dirty="0" smtClean="0">
                <a:solidFill>
                  <a:prstClr val="white"/>
                </a:solidFill>
              </a:rPr>
              <a:t>Increasing </a:t>
            </a:r>
          </a:p>
          <a:p>
            <a:pPr algn="ctr"/>
            <a:r>
              <a:rPr lang="en-US" dirty="0" smtClean="0">
                <a:solidFill>
                  <a:prstClr val="white"/>
                </a:solidFill>
              </a:rPr>
              <a:t>Age</a:t>
            </a:r>
            <a:endParaRPr lang="en-US" dirty="0">
              <a:solidFill>
                <a:prstClr val="white"/>
              </a:solidFill>
            </a:endParaRPr>
          </a:p>
        </p:txBody>
      </p:sp>
      <p:sp>
        <p:nvSpPr>
          <p:cNvPr id="37" name="Rectangle 36"/>
          <p:cNvSpPr/>
          <p:nvPr/>
        </p:nvSpPr>
        <p:spPr>
          <a:xfrm>
            <a:off x="3348818" y="2140834"/>
            <a:ext cx="1371600" cy="1066800"/>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prstClr val="white"/>
                </a:solidFill>
              </a:rPr>
              <a:t>UIP pattern</a:t>
            </a:r>
          </a:p>
        </p:txBody>
      </p:sp>
      <p:cxnSp>
        <p:nvCxnSpPr>
          <p:cNvPr id="39" name="Straight Arrow Connector 38"/>
          <p:cNvCxnSpPr/>
          <p:nvPr/>
        </p:nvCxnSpPr>
        <p:spPr>
          <a:xfrm flipV="1">
            <a:off x="4732169" y="2149927"/>
            <a:ext cx="1346249" cy="690014"/>
          </a:xfrm>
          <a:prstGeom prst="straightConnector1">
            <a:avLst/>
          </a:prstGeom>
          <a:ln>
            <a:solidFill>
              <a:srgbClr val="156598"/>
            </a:solidFill>
            <a:tailEnd type="arrow"/>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078415" y="2137117"/>
            <a:ext cx="1371600" cy="1143000"/>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prstClr val="white"/>
                </a:solidFill>
              </a:rPr>
              <a:t>IPF</a:t>
            </a:r>
          </a:p>
        </p:txBody>
      </p:sp>
      <p:sp>
        <p:nvSpPr>
          <p:cNvPr id="42" name="TextBox 41"/>
          <p:cNvSpPr txBox="1"/>
          <p:nvPr/>
        </p:nvSpPr>
        <p:spPr>
          <a:xfrm>
            <a:off x="5882555" y="5803945"/>
            <a:ext cx="1888064" cy="584775"/>
          </a:xfrm>
          <a:prstGeom prst="rect">
            <a:avLst/>
          </a:prstGeom>
          <a:noFill/>
        </p:spPr>
        <p:txBody>
          <a:bodyPr wrap="square" rtlCol="0">
            <a:spAutoFit/>
          </a:bodyPr>
          <a:lstStyle/>
          <a:p>
            <a:pPr algn="ctr"/>
            <a:r>
              <a:rPr lang="en-US" sz="1600" dirty="0">
                <a:solidFill>
                  <a:prstClr val="black"/>
                </a:solidFill>
              </a:rPr>
              <a:t>* signs, symptoms or </a:t>
            </a:r>
            <a:r>
              <a:rPr lang="en-US" sz="1600" dirty="0" err="1">
                <a:solidFill>
                  <a:prstClr val="black"/>
                </a:solidFill>
              </a:rPr>
              <a:t>serologies</a:t>
            </a:r>
            <a:endParaRPr lang="en-US" sz="1600" dirty="0">
              <a:solidFill>
                <a:prstClr val="black"/>
              </a:solidFill>
            </a:endParaRPr>
          </a:p>
        </p:txBody>
      </p:sp>
      <p:sp>
        <p:nvSpPr>
          <p:cNvPr id="32" name="Rectangle 31"/>
          <p:cNvSpPr/>
          <p:nvPr/>
        </p:nvSpPr>
        <p:spPr>
          <a:xfrm>
            <a:off x="3357783" y="2116254"/>
            <a:ext cx="1371600" cy="1066800"/>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prstClr val="white"/>
                </a:solidFill>
              </a:rPr>
              <a:t>Possible</a:t>
            </a:r>
          </a:p>
          <a:p>
            <a:pPr algn="ctr"/>
            <a:r>
              <a:rPr lang="en-US" sz="2000" dirty="0" smtClean="0">
                <a:solidFill>
                  <a:prstClr val="white"/>
                </a:solidFill>
              </a:rPr>
              <a:t>UIP </a:t>
            </a:r>
            <a:r>
              <a:rPr lang="en-US" sz="2000" dirty="0">
                <a:solidFill>
                  <a:prstClr val="white"/>
                </a:solidFill>
              </a:rPr>
              <a:t>pattern</a:t>
            </a:r>
          </a:p>
        </p:txBody>
      </p:sp>
      <p:sp>
        <p:nvSpPr>
          <p:cNvPr id="38" name="Rectangle 37"/>
          <p:cNvSpPr/>
          <p:nvPr/>
        </p:nvSpPr>
        <p:spPr>
          <a:xfrm>
            <a:off x="6078415" y="2670517"/>
            <a:ext cx="1371600" cy="61349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prstClr val="white"/>
                </a:solidFill>
              </a:rPr>
              <a:t>IPF</a:t>
            </a:r>
          </a:p>
        </p:txBody>
      </p:sp>
      <p:sp>
        <p:nvSpPr>
          <p:cNvPr id="41" name="Rectangle 40"/>
          <p:cNvSpPr/>
          <p:nvPr/>
        </p:nvSpPr>
        <p:spPr>
          <a:xfrm>
            <a:off x="3348887" y="2116322"/>
            <a:ext cx="1371600" cy="1066800"/>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rPr>
              <a:t>Inconsistent UIP </a:t>
            </a:r>
            <a:r>
              <a:rPr lang="en-US" dirty="0">
                <a:solidFill>
                  <a:prstClr val="white"/>
                </a:solidFill>
              </a:rPr>
              <a:t>pattern</a:t>
            </a:r>
          </a:p>
        </p:txBody>
      </p:sp>
      <p:sp>
        <p:nvSpPr>
          <p:cNvPr id="43" name="Rectangle 42"/>
          <p:cNvSpPr/>
          <p:nvPr/>
        </p:nvSpPr>
        <p:spPr>
          <a:xfrm>
            <a:off x="6078415" y="2990235"/>
            <a:ext cx="1371600" cy="29831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prstClr val="white"/>
                </a:solidFill>
              </a:rPr>
              <a:t>IPF</a:t>
            </a:r>
          </a:p>
        </p:txBody>
      </p:sp>
      <p:cxnSp>
        <p:nvCxnSpPr>
          <p:cNvPr id="44" name="Straight Arrow Connector 43"/>
          <p:cNvCxnSpPr>
            <a:endCxn id="40" idx="1"/>
          </p:cNvCxnSpPr>
          <p:nvPr/>
        </p:nvCxnSpPr>
        <p:spPr>
          <a:xfrm flipV="1">
            <a:off x="4765873" y="2708617"/>
            <a:ext cx="1312542" cy="142032"/>
          </a:xfrm>
          <a:prstGeom prst="straightConnector1">
            <a:avLst/>
          </a:prstGeom>
          <a:ln>
            <a:solidFill>
              <a:srgbClr val="156598"/>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4765873" y="2850642"/>
            <a:ext cx="1312542" cy="139594"/>
          </a:xfrm>
          <a:prstGeom prst="straightConnector1">
            <a:avLst/>
          </a:prstGeom>
          <a:ln>
            <a:solidFill>
              <a:srgbClr val="156598"/>
            </a:solidFill>
            <a:tailEnd type="arrow"/>
          </a:ln>
        </p:spPr>
        <p:style>
          <a:lnRef idx="2">
            <a:schemeClr val="accent1"/>
          </a:lnRef>
          <a:fillRef idx="0">
            <a:schemeClr val="accent1"/>
          </a:fillRef>
          <a:effectRef idx="1">
            <a:schemeClr val="accent1"/>
          </a:effectRef>
          <a:fontRef idx="minor">
            <a:schemeClr val="tx1"/>
          </a:fontRef>
        </p:style>
      </p:cxnSp>
      <p:sp>
        <p:nvSpPr>
          <p:cNvPr id="36" name="Title 1"/>
          <p:cNvSpPr txBox="1">
            <a:spLocks/>
          </p:cNvSpPr>
          <p:nvPr/>
        </p:nvSpPr>
        <p:spPr>
          <a:xfrm>
            <a:off x="533401" y="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rgbClr val="26528E"/>
                </a:solidFill>
                <a:latin typeface="+mj-lt"/>
                <a:ea typeface="+mj-ea"/>
                <a:cs typeface="+mj-cs"/>
              </a:defRPr>
            </a:lvl1pPr>
          </a:lstStyle>
          <a:p>
            <a:r>
              <a:rPr lang="en-US" dirty="0" smtClean="0">
                <a:solidFill>
                  <a:srgbClr val="156598"/>
                </a:solidFill>
                <a:latin typeface="+mn-lt"/>
              </a:rPr>
              <a:t>A Multidisciplinary Approach</a:t>
            </a:r>
            <a:endParaRPr lang="en-US" dirty="0">
              <a:solidFill>
                <a:srgbClr val="156598"/>
              </a:solidFill>
              <a:latin typeface="+mn-lt"/>
            </a:endParaRPr>
          </a:p>
        </p:txBody>
      </p:sp>
    </p:spTree>
    <p:custDataLst>
      <p:tags r:id="rId1"/>
    </p:custDataLst>
    <p:extLst>
      <p:ext uri="{BB962C8B-B14F-4D97-AF65-F5344CB8AC3E}">
        <p14:creationId xmlns:p14="http://schemas.microsoft.com/office/powerpoint/2010/main" val="131512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3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9"/>
                                        </p:tgtEl>
                                        <p:attrNameLst>
                                          <p:attrName>style.visibility</p:attrName>
                                        </p:attrNameLst>
                                      </p:cBhvr>
                                      <p:to>
                                        <p:strVal val="hidden"/>
                                      </p:to>
                                    </p:set>
                                  </p:childTnLst>
                                </p:cTn>
                              </p:par>
                            </p:childTnLst>
                          </p:cTn>
                        </p:par>
                        <p:par>
                          <p:cTn id="41" fill="hold">
                            <p:stCondLst>
                              <p:cond delay="0"/>
                            </p:stCondLst>
                            <p:childTnLst>
                              <p:par>
                                <p:cTn id="42" presetID="22" presetClass="entr" presetSubtype="8"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left)">
                                      <p:cBhvr>
                                        <p:cTn id="44" dur="500"/>
                                        <p:tgtEl>
                                          <p:spTgt spid="44"/>
                                        </p:tgtEl>
                                      </p:cBhvr>
                                    </p:animEffect>
                                  </p:childTnLst>
                                </p:cTn>
                              </p:par>
                            </p:childTnLst>
                          </p:cTn>
                        </p:par>
                        <p:par>
                          <p:cTn id="45" fill="hold">
                            <p:stCondLst>
                              <p:cond delay="500"/>
                            </p:stCondLst>
                            <p:childTnLst>
                              <p:par>
                                <p:cTn id="46" presetID="22" presetClass="exit" presetSubtype="1" fill="hold" grpId="1" nodeType="afterEffect">
                                  <p:stCondLst>
                                    <p:cond delay="0"/>
                                  </p:stCondLst>
                                  <p:childTnLst>
                                    <p:animEffect transition="out" filter="wipe(up)">
                                      <p:cBhvr>
                                        <p:cTn id="47" dur="500"/>
                                        <p:tgtEl>
                                          <p:spTgt spid="40"/>
                                        </p:tgtEl>
                                      </p:cBhvr>
                                    </p:animEffect>
                                    <p:set>
                                      <p:cBhvr>
                                        <p:cTn id="48" dur="1" fill="hold">
                                          <p:stCondLst>
                                            <p:cond delay="499"/>
                                          </p:stCondLst>
                                        </p:cTn>
                                        <p:tgtEl>
                                          <p:spTgt spid="4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44"/>
                                        </p:tgtEl>
                                        <p:attrNameLst>
                                          <p:attrName>style.visibility</p:attrName>
                                        </p:attrNameLst>
                                      </p:cBhvr>
                                      <p:to>
                                        <p:strVal val="hidden"/>
                                      </p:to>
                                    </p:set>
                                  </p:childTnLst>
                                </p:cTn>
                              </p:par>
                            </p:childTnLst>
                          </p:cTn>
                        </p:par>
                        <p:par>
                          <p:cTn id="57" fill="hold">
                            <p:stCondLst>
                              <p:cond delay="0"/>
                            </p:stCondLst>
                            <p:childTnLst>
                              <p:par>
                                <p:cTn id="58" presetID="22" presetClass="entr" presetSubtype="8"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left)">
                                      <p:cBhvr>
                                        <p:cTn id="60" dur="500"/>
                                        <p:tgtEl>
                                          <p:spTgt spid="45"/>
                                        </p:tgtEl>
                                      </p:cBhvr>
                                    </p:animEffect>
                                  </p:childTnLst>
                                </p:cTn>
                              </p:par>
                              <p:par>
                                <p:cTn id="61" presetID="22" presetClass="exit" presetSubtype="1" fill="hold" grpId="1" nodeType="withEffect">
                                  <p:stCondLst>
                                    <p:cond delay="0"/>
                                  </p:stCondLst>
                                  <p:childTnLst>
                                    <p:animEffect transition="out" filter="wipe(up)">
                                      <p:cBhvr>
                                        <p:cTn id="62" dur="500"/>
                                        <p:tgtEl>
                                          <p:spTgt spid="38"/>
                                        </p:tgtEl>
                                      </p:cBhvr>
                                    </p:animEffect>
                                    <p:set>
                                      <p:cBhvr>
                                        <p:cTn id="63" dur="1" fill="hold">
                                          <p:stCondLst>
                                            <p:cond delay="499"/>
                                          </p:stCondLst>
                                        </p:cTn>
                                        <p:tgtEl>
                                          <p:spTgt spid="38"/>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3" grpId="0" animBg="1"/>
      <p:bldP spid="34" grpId="0"/>
      <p:bldP spid="37" grpId="0" animBg="1"/>
      <p:bldP spid="40" grpId="0" animBg="1"/>
      <p:bldP spid="40" grpId="1" animBg="1"/>
      <p:bldP spid="42" grpId="0"/>
      <p:bldP spid="32" grpId="0" animBg="1"/>
      <p:bldP spid="38" grpId="0" animBg="1"/>
      <p:bldP spid="38" grpId="1" animBg="1"/>
      <p:bldP spid="41" grpId="0" animBg="1"/>
      <p:bldP spid="4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026" y="-55789"/>
            <a:ext cx="8229600" cy="1143000"/>
          </a:xfrm>
        </p:spPr>
        <p:txBody>
          <a:bodyPr>
            <a:noAutofit/>
          </a:bodyPr>
          <a:lstStyle/>
          <a:p>
            <a:r>
              <a:rPr lang="en-US" dirty="0" smtClean="0"/>
              <a:t>Let’s review Gary’s evidence</a:t>
            </a:r>
            <a:endParaRPr lang="en-US" dirty="0"/>
          </a:p>
        </p:txBody>
      </p:sp>
      <p:graphicFrame>
        <p:nvGraphicFramePr>
          <p:cNvPr id="4" name="Diagram 3"/>
          <p:cNvGraphicFramePr/>
          <p:nvPr>
            <p:extLst>
              <p:ext uri="{D42A27DB-BD31-4B8C-83A1-F6EECF244321}">
                <p14:modId xmlns:p14="http://schemas.microsoft.com/office/powerpoint/2010/main" val="2650048475"/>
              </p:ext>
            </p:extLst>
          </p:nvPr>
        </p:nvGraphicFramePr>
        <p:xfrm>
          <a:off x="1057275" y="1143000"/>
          <a:ext cx="7010400" cy="492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4093344" y="3194688"/>
            <a:ext cx="957313" cy="830997"/>
          </a:xfrm>
          <a:prstGeom prst="rect">
            <a:avLst/>
          </a:prstGeom>
          <a:noFill/>
          <a:ln w="38100">
            <a:solidFill>
              <a:srgbClr val="00B0F0"/>
            </a:solidFill>
          </a:ln>
        </p:spPr>
        <p:txBody>
          <a:bodyPr wrap="none" rtlCol="0">
            <a:spAutoFit/>
          </a:bodyPr>
          <a:lstStyle/>
          <a:p>
            <a:r>
              <a:rPr lang="en-US" sz="4800" b="1" dirty="0">
                <a:solidFill>
                  <a:prstClr val="black"/>
                </a:solidFill>
              </a:rPr>
              <a:t>IPF</a:t>
            </a:r>
          </a:p>
        </p:txBody>
      </p:sp>
      <p:sp>
        <p:nvSpPr>
          <p:cNvPr id="3" name="Rectangular Callout 2"/>
          <p:cNvSpPr/>
          <p:nvPr/>
        </p:nvSpPr>
        <p:spPr>
          <a:xfrm>
            <a:off x="5923710" y="740229"/>
            <a:ext cx="1291771" cy="849086"/>
          </a:xfrm>
          <a:prstGeom prst="wedgeRectCallout">
            <a:avLst>
              <a:gd name="adj1" fmla="val -103979"/>
              <a:gd name="adj2" fmla="val 24876"/>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tx1"/>
                </a:solidFill>
              </a:rPr>
              <a:t>3y dyspnea</a:t>
            </a:r>
          </a:p>
          <a:p>
            <a:r>
              <a:rPr lang="en-US" dirty="0" smtClean="0">
                <a:solidFill>
                  <a:schemeClr val="tx1"/>
                </a:solidFill>
              </a:rPr>
              <a:t>Family </a:t>
            </a:r>
            <a:r>
              <a:rPr lang="en-US" dirty="0" err="1" smtClean="0">
                <a:solidFill>
                  <a:schemeClr val="tx1"/>
                </a:solidFill>
              </a:rPr>
              <a:t>Hx</a:t>
            </a:r>
            <a:r>
              <a:rPr lang="en-US" dirty="0" smtClean="0">
                <a:solidFill>
                  <a:schemeClr val="tx1"/>
                </a:solidFill>
              </a:rPr>
              <a:t> negative</a:t>
            </a:r>
            <a:endParaRPr lang="en-US" dirty="0">
              <a:solidFill>
                <a:schemeClr val="tx1"/>
              </a:solidFill>
            </a:endParaRPr>
          </a:p>
        </p:txBody>
      </p:sp>
      <p:sp>
        <p:nvSpPr>
          <p:cNvPr id="10" name="Rectangular Callout 9"/>
          <p:cNvSpPr/>
          <p:nvPr/>
        </p:nvSpPr>
        <p:spPr>
          <a:xfrm>
            <a:off x="7370702" y="1587955"/>
            <a:ext cx="1773297" cy="580572"/>
          </a:xfrm>
          <a:prstGeom prst="wedgeRectCallout">
            <a:avLst>
              <a:gd name="adj1" fmla="val -53983"/>
              <a:gd name="adj2" fmla="val 110000"/>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No mold or bird exposures (</a:t>
            </a:r>
            <a:r>
              <a:rPr lang="en-US" dirty="0" err="1" smtClean="0">
                <a:solidFill>
                  <a:schemeClr val="tx1"/>
                </a:solidFill>
              </a:rPr>
              <a:t>cHP</a:t>
            </a:r>
            <a:r>
              <a:rPr lang="en-US" dirty="0" smtClean="0">
                <a:solidFill>
                  <a:schemeClr val="tx1"/>
                </a:solidFill>
              </a:rPr>
              <a:t>)</a:t>
            </a:r>
            <a:endParaRPr lang="en-US" dirty="0">
              <a:solidFill>
                <a:schemeClr val="tx1"/>
              </a:solidFill>
            </a:endParaRPr>
          </a:p>
        </p:txBody>
      </p:sp>
      <p:sp>
        <p:nvSpPr>
          <p:cNvPr id="11" name="Rectangular Callout 10"/>
          <p:cNvSpPr/>
          <p:nvPr/>
        </p:nvSpPr>
        <p:spPr>
          <a:xfrm>
            <a:off x="440132" y="5776688"/>
            <a:ext cx="1773297" cy="580572"/>
          </a:xfrm>
          <a:prstGeom prst="wedgeRectCallout">
            <a:avLst>
              <a:gd name="adj1" fmla="val 45873"/>
              <a:gd name="adj2" fmla="val -180000"/>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Negative</a:t>
            </a:r>
            <a:endParaRPr lang="en-US" dirty="0">
              <a:solidFill>
                <a:schemeClr val="tx1"/>
              </a:solidFill>
            </a:endParaRPr>
          </a:p>
        </p:txBody>
      </p:sp>
      <p:sp>
        <p:nvSpPr>
          <p:cNvPr id="13" name="Rectangular Callout 12"/>
          <p:cNvSpPr/>
          <p:nvPr/>
        </p:nvSpPr>
        <p:spPr>
          <a:xfrm>
            <a:off x="6923317" y="2960913"/>
            <a:ext cx="2148112" cy="1465943"/>
          </a:xfrm>
          <a:prstGeom prst="wedgeRectCallout">
            <a:avLst>
              <a:gd name="adj1" fmla="val -36415"/>
              <a:gd name="adj2" fmla="val 68097"/>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Skin, joints negative</a:t>
            </a:r>
          </a:p>
          <a:p>
            <a:r>
              <a:rPr lang="en-US" dirty="0" smtClean="0">
                <a:solidFill>
                  <a:schemeClr val="tx1"/>
                </a:solidFill>
              </a:rPr>
              <a:t>No </a:t>
            </a:r>
            <a:r>
              <a:rPr lang="en-US" dirty="0">
                <a:solidFill>
                  <a:schemeClr val="tx1"/>
                </a:solidFill>
              </a:rPr>
              <a:t>clubbing</a:t>
            </a:r>
          </a:p>
          <a:p>
            <a:r>
              <a:rPr lang="en-US" dirty="0" smtClean="0">
                <a:solidFill>
                  <a:schemeClr val="tx1"/>
                </a:solidFill>
              </a:rPr>
              <a:t>Basal crackles </a:t>
            </a:r>
          </a:p>
          <a:p>
            <a:r>
              <a:rPr lang="en-US" dirty="0" smtClean="0">
                <a:solidFill>
                  <a:schemeClr val="tx1"/>
                </a:solidFill>
              </a:rPr>
              <a:t>SpO2 </a:t>
            </a:r>
            <a:r>
              <a:rPr lang="en-US" dirty="0" err="1" smtClean="0">
                <a:solidFill>
                  <a:schemeClr val="tx1"/>
                </a:solidFill>
              </a:rPr>
              <a:t>desat</a:t>
            </a:r>
            <a:r>
              <a:rPr lang="en-US" dirty="0" smtClean="0">
                <a:solidFill>
                  <a:schemeClr val="tx1"/>
                </a:solidFill>
              </a:rPr>
              <a:t> </a:t>
            </a:r>
            <a:r>
              <a:rPr lang="en-US" dirty="0">
                <a:solidFill>
                  <a:schemeClr val="tx1"/>
                </a:solidFill>
              </a:rPr>
              <a:t>on </a:t>
            </a:r>
            <a:r>
              <a:rPr lang="en-US" dirty="0" smtClean="0">
                <a:solidFill>
                  <a:schemeClr val="tx1"/>
                </a:solidFill>
              </a:rPr>
              <a:t>walk</a:t>
            </a:r>
          </a:p>
          <a:p>
            <a:r>
              <a:rPr lang="en-US" dirty="0" smtClean="0">
                <a:solidFill>
                  <a:schemeClr val="tx1"/>
                </a:solidFill>
              </a:rPr>
              <a:t>Restrictive PFTs </a:t>
            </a:r>
            <a:endParaRPr lang="en-US" dirty="0">
              <a:solidFill>
                <a:schemeClr val="tx1"/>
              </a:solidFill>
            </a:endParaRPr>
          </a:p>
        </p:txBody>
      </p:sp>
      <p:sp>
        <p:nvSpPr>
          <p:cNvPr id="14" name="Rectangular Callout 13"/>
          <p:cNvSpPr/>
          <p:nvPr/>
        </p:nvSpPr>
        <p:spPr>
          <a:xfrm>
            <a:off x="5923710" y="5515432"/>
            <a:ext cx="1773297" cy="580572"/>
          </a:xfrm>
          <a:prstGeom prst="wedgeRectCallout">
            <a:avLst>
              <a:gd name="adj1" fmla="val -83449"/>
              <a:gd name="adj2" fmla="val -37500"/>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CXR: fibrosis</a:t>
            </a:r>
          </a:p>
          <a:p>
            <a:pPr algn="ctr"/>
            <a:r>
              <a:rPr lang="en-US" dirty="0" smtClean="0">
                <a:solidFill>
                  <a:schemeClr val="tx1"/>
                </a:solidFill>
              </a:rPr>
              <a:t>HRCT: UIP</a:t>
            </a:r>
            <a:endParaRPr lang="en-US" dirty="0">
              <a:solidFill>
                <a:schemeClr val="tx1"/>
              </a:solidFill>
            </a:endParaRPr>
          </a:p>
        </p:txBody>
      </p:sp>
      <p:sp>
        <p:nvSpPr>
          <p:cNvPr id="15" name="Rectangular Callout 14"/>
          <p:cNvSpPr/>
          <p:nvPr/>
        </p:nvSpPr>
        <p:spPr>
          <a:xfrm>
            <a:off x="229675" y="1146629"/>
            <a:ext cx="1773297" cy="580572"/>
          </a:xfrm>
          <a:prstGeom prst="wedgeRectCallout">
            <a:avLst>
              <a:gd name="adj1" fmla="val 46691"/>
              <a:gd name="adj2" fmla="val 125000"/>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Not necessary for Gary</a:t>
            </a:r>
            <a:endParaRPr lang="en-US" dirty="0">
              <a:solidFill>
                <a:schemeClr val="tx1"/>
              </a:solidFill>
            </a:endParaRPr>
          </a:p>
        </p:txBody>
      </p:sp>
    </p:spTree>
    <p:custDataLst>
      <p:tags r:id="rId1"/>
    </p:custDataLst>
    <p:extLst>
      <p:ext uri="{BB962C8B-B14F-4D97-AF65-F5344CB8AC3E}">
        <p14:creationId xmlns:p14="http://schemas.microsoft.com/office/powerpoint/2010/main" val="231685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1" grpId="0" animBg="1"/>
      <p:bldP spid="13" grpId="0" animBg="1"/>
      <p:bldP spid="13" grpId="1" animBg="1"/>
      <p:bldP spid="14" grpId="0" animBg="1"/>
      <p:bldP spid="14" grpId="1"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307526"/>
            <a:ext cx="7886700" cy="1325563"/>
          </a:xfrm>
        </p:spPr>
        <p:txBody>
          <a:bodyPr>
            <a:normAutofit/>
          </a:bodyPr>
          <a:lstStyle/>
          <a:p>
            <a:r>
              <a:rPr lang="en-US" dirty="0" smtClean="0"/>
              <a:t>Accreditation/Designation Statements</a:t>
            </a:r>
            <a:endParaRPr lang="en-US" dirty="0"/>
          </a:p>
        </p:txBody>
      </p:sp>
      <p:sp>
        <p:nvSpPr>
          <p:cNvPr id="3" name="Content Placeholder 2"/>
          <p:cNvSpPr>
            <a:spLocks noGrp="1"/>
          </p:cNvSpPr>
          <p:nvPr>
            <p:ph idx="1"/>
          </p:nvPr>
        </p:nvSpPr>
        <p:spPr>
          <a:xfrm>
            <a:off x="447675" y="1381129"/>
            <a:ext cx="8229600" cy="4525963"/>
          </a:xfrm>
        </p:spPr>
        <p:txBody>
          <a:bodyPr>
            <a:normAutofit/>
          </a:bodyPr>
          <a:lstStyle/>
          <a:p>
            <a:pPr marL="0" indent="0">
              <a:buNone/>
            </a:pPr>
            <a:r>
              <a:rPr lang="en-US" sz="2800" dirty="0" smtClean="0"/>
              <a:t>The France Foundation is accredited by the Accreditation Council for Continuing Medical Education (ACCME) to provide continuing medical education for physicians. </a:t>
            </a:r>
          </a:p>
          <a:p>
            <a:pPr marL="0" indent="0">
              <a:buNone/>
            </a:pPr>
            <a:endParaRPr lang="en-US" sz="2800" dirty="0" smtClean="0"/>
          </a:p>
          <a:p>
            <a:pPr marL="0" indent="0">
              <a:buNone/>
            </a:pPr>
            <a:r>
              <a:rPr lang="en-US" sz="2800" dirty="0" smtClean="0"/>
              <a:t>The France Foundation designates this live activity </a:t>
            </a:r>
            <a:r>
              <a:rPr lang="en-US" sz="2800" dirty="0"/>
              <a:t/>
            </a:r>
            <a:br>
              <a:rPr lang="en-US" sz="2800" dirty="0"/>
            </a:br>
            <a:r>
              <a:rPr lang="en-US" sz="2800" dirty="0" smtClean="0"/>
              <a:t>for a maximum of 1.0 </a:t>
            </a:r>
            <a:r>
              <a:rPr lang="en-US" sz="2800" i="1" dirty="0" smtClean="0"/>
              <a:t>AMA PRA Category 1 Credit™. </a:t>
            </a:r>
            <a:r>
              <a:rPr lang="en-US" sz="2800" dirty="0" smtClean="0"/>
              <a:t>Physicians should claim only the credit commensurate with the extent of their participation in the activity.</a:t>
            </a:r>
            <a:endParaRPr lang="en-US" sz="2800" dirty="0">
              <a:effectLst/>
            </a:endParaRPr>
          </a:p>
        </p:txBody>
      </p:sp>
    </p:spTree>
    <p:custDataLst>
      <p:tags r:id="rId1"/>
    </p:custDataLst>
    <p:extLst>
      <p:ext uri="{BB962C8B-B14F-4D97-AF65-F5344CB8AC3E}">
        <p14:creationId xmlns:p14="http://schemas.microsoft.com/office/powerpoint/2010/main" val="126645910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drabin\AppData\Local\Microsoft\Windows\Temporary Internet Files\Content.IE5\231AAWS0\Questionmark[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50322" y="4147230"/>
            <a:ext cx="1312504" cy="16406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5014" y="93663"/>
            <a:ext cx="8229600" cy="1143000"/>
          </a:xfrm>
        </p:spPr>
        <p:txBody>
          <a:bodyPr>
            <a:noAutofit/>
          </a:bodyPr>
          <a:lstStyle/>
          <a:p>
            <a:r>
              <a:rPr lang="en-US" sz="3200" dirty="0" smtClean="0"/>
              <a:t>Two Therapies for IPF Were Approved in 2014</a:t>
            </a:r>
            <a:endParaRPr lang="en-US" sz="3200" dirty="0"/>
          </a:p>
        </p:txBody>
      </p:sp>
      <p:sp>
        <p:nvSpPr>
          <p:cNvPr id="3" name="Content Placeholder 2"/>
          <p:cNvSpPr>
            <a:spLocks noGrp="1"/>
          </p:cNvSpPr>
          <p:nvPr>
            <p:ph idx="1"/>
          </p:nvPr>
        </p:nvSpPr>
        <p:spPr>
          <a:xfrm>
            <a:off x="453561" y="4952647"/>
            <a:ext cx="8229600" cy="545426"/>
          </a:xfrm>
        </p:spPr>
        <p:txBody>
          <a:bodyPr>
            <a:normAutofit/>
          </a:bodyPr>
          <a:lstStyle/>
          <a:p>
            <a:pPr marL="0" indent="0">
              <a:buNone/>
            </a:pPr>
            <a:r>
              <a:rPr lang="en-US" sz="2800" dirty="0" smtClean="0">
                <a:solidFill>
                  <a:srgbClr val="C00000"/>
                </a:solidFill>
              </a:rPr>
              <a:t>Would you treat Gary?</a:t>
            </a:r>
          </a:p>
        </p:txBody>
      </p:sp>
      <p:sp>
        <p:nvSpPr>
          <p:cNvPr id="4" name="TextBox 3"/>
          <p:cNvSpPr txBox="1"/>
          <p:nvPr/>
        </p:nvSpPr>
        <p:spPr>
          <a:xfrm>
            <a:off x="6910444" y="3084493"/>
            <a:ext cx="1919243" cy="954107"/>
          </a:xfrm>
          <a:prstGeom prst="rect">
            <a:avLst/>
          </a:prstGeom>
          <a:noFill/>
        </p:spPr>
        <p:txBody>
          <a:bodyPr wrap="none" rtlCol="0">
            <a:spAutoFit/>
          </a:bodyPr>
          <a:lstStyle/>
          <a:p>
            <a:pPr algn="ctr"/>
            <a:r>
              <a:rPr lang="en-US" sz="2800" b="1" dirty="0">
                <a:solidFill>
                  <a:srgbClr val="156598"/>
                </a:solidFill>
              </a:rPr>
              <a:t>Pirfenidone</a:t>
            </a:r>
          </a:p>
          <a:p>
            <a:pPr algn="ctr"/>
            <a:r>
              <a:rPr lang="en-US" sz="2800" b="1" dirty="0">
                <a:solidFill>
                  <a:srgbClr val="156598"/>
                </a:solidFill>
              </a:rPr>
              <a:t>(</a:t>
            </a:r>
            <a:r>
              <a:rPr lang="en-US" sz="2800" b="1" dirty="0" err="1">
                <a:solidFill>
                  <a:srgbClr val="156598"/>
                </a:solidFill>
              </a:rPr>
              <a:t>Esbriet</a:t>
            </a:r>
            <a:r>
              <a:rPr lang="en-US" sz="2800" b="1" dirty="0">
                <a:solidFill>
                  <a:srgbClr val="156598"/>
                </a:solidFill>
              </a:rPr>
              <a:t>)</a:t>
            </a:r>
          </a:p>
        </p:txBody>
      </p:sp>
      <p:sp>
        <p:nvSpPr>
          <p:cNvPr id="5" name="TextBox 4"/>
          <p:cNvSpPr txBox="1"/>
          <p:nvPr/>
        </p:nvSpPr>
        <p:spPr>
          <a:xfrm>
            <a:off x="435014" y="3084493"/>
            <a:ext cx="1844096" cy="954107"/>
          </a:xfrm>
          <a:prstGeom prst="rect">
            <a:avLst/>
          </a:prstGeom>
          <a:noFill/>
        </p:spPr>
        <p:txBody>
          <a:bodyPr wrap="none" rtlCol="0">
            <a:spAutoFit/>
          </a:bodyPr>
          <a:lstStyle/>
          <a:p>
            <a:pPr algn="ctr"/>
            <a:r>
              <a:rPr lang="en-US" sz="2800" b="1" dirty="0">
                <a:solidFill>
                  <a:srgbClr val="156598"/>
                </a:solidFill>
              </a:rPr>
              <a:t>Nintedanib</a:t>
            </a:r>
          </a:p>
          <a:p>
            <a:pPr algn="ctr"/>
            <a:r>
              <a:rPr lang="en-US" sz="2800" b="1" dirty="0">
                <a:solidFill>
                  <a:srgbClr val="156598"/>
                </a:solidFill>
              </a:rPr>
              <a:t>(</a:t>
            </a:r>
            <a:r>
              <a:rPr lang="en-US" sz="2800" b="1" dirty="0" err="1">
                <a:solidFill>
                  <a:srgbClr val="156598"/>
                </a:solidFill>
              </a:rPr>
              <a:t>Ofev</a:t>
            </a:r>
            <a:r>
              <a:rPr lang="en-US" sz="2800" b="1" dirty="0">
                <a:solidFill>
                  <a:srgbClr val="156598"/>
                </a:solidFill>
              </a:rPr>
              <a:t>)</a:t>
            </a:r>
          </a:p>
        </p:txBody>
      </p:sp>
      <p:pic>
        <p:nvPicPr>
          <p:cNvPr id="13316" name="Picture 4" descr="C:\Users\drabin\AppData\Local\Microsoft\Windows\Temporary Internet Files\Content.IE5\3PR1OAQB\1280px-Balanced_scale_of_Justice.svg[1].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474676" y="982497"/>
            <a:ext cx="4187371" cy="382173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63589" y="5431275"/>
            <a:ext cx="8229600" cy="5454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rgbClr val="C00000"/>
                </a:solidFill>
              </a:rPr>
              <a:t>Which medication would you recommend</a:t>
            </a:r>
            <a:r>
              <a:rPr lang="en-US" sz="2800" dirty="0" smtClean="0">
                <a:solidFill>
                  <a:srgbClr val="C00000"/>
                </a:solidFill>
              </a:rPr>
              <a:t>?</a:t>
            </a:r>
            <a:endParaRPr lang="en-US" sz="2800" dirty="0">
              <a:solidFill>
                <a:srgbClr val="C00000"/>
              </a:solidFill>
            </a:endParaRPr>
          </a:p>
        </p:txBody>
      </p:sp>
      <p:sp>
        <p:nvSpPr>
          <p:cNvPr id="9" name="Content Placeholder 2"/>
          <p:cNvSpPr txBox="1">
            <a:spLocks/>
          </p:cNvSpPr>
          <p:nvPr/>
        </p:nvSpPr>
        <p:spPr>
          <a:xfrm>
            <a:off x="485787" y="5762454"/>
            <a:ext cx="8229600" cy="545426"/>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smtClean="0">
              <a:solidFill>
                <a:srgbClr val="C00000"/>
              </a:solidFill>
            </a:endParaRPr>
          </a:p>
          <a:p>
            <a:pPr marL="0" indent="0">
              <a:buFont typeface="Arial"/>
              <a:buNone/>
            </a:pPr>
            <a:r>
              <a:rPr lang="en-US" sz="11200" dirty="0" smtClean="0">
                <a:solidFill>
                  <a:srgbClr val="C00000"/>
                </a:solidFill>
              </a:rPr>
              <a:t>Let’s look at the evidence….</a:t>
            </a:r>
            <a:endParaRPr lang="en-US" sz="11200" dirty="0">
              <a:solidFill>
                <a:srgbClr val="C00000"/>
              </a:solidFill>
            </a:endParaRPr>
          </a:p>
        </p:txBody>
      </p:sp>
    </p:spTree>
    <p:custDataLst>
      <p:tags r:id="rId1"/>
    </p:custDataLst>
    <p:extLst>
      <p:ext uri="{BB962C8B-B14F-4D97-AF65-F5344CB8AC3E}">
        <p14:creationId xmlns:p14="http://schemas.microsoft.com/office/powerpoint/2010/main" val="22376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0089" y="245131"/>
            <a:ext cx="8229600" cy="600096"/>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4400" kern="1200">
                <a:solidFill>
                  <a:srgbClr val="26528E"/>
                </a:solidFill>
                <a:latin typeface="+mj-lt"/>
                <a:ea typeface="+mj-ea"/>
                <a:cs typeface="+mj-cs"/>
              </a:defRPr>
            </a:lvl1pPr>
          </a:lstStyle>
          <a:p>
            <a:r>
              <a:rPr lang="en-US" sz="3600" b="1" dirty="0">
                <a:solidFill>
                  <a:srgbClr val="156598"/>
                </a:solidFill>
                <a:latin typeface="+mn-lt"/>
              </a:rPr>
              <a:t>Primary ASCEND Endpoint Achieved</a:t>
            </a:r>
          </a:p>
        </p:txBody>
      </p:sp>
      <p:sp>
        <p:nvSpPr>
          <p:cNvPr id="8" name="TextBox 7"/>
          <p:cNvSpPr txBox="1"/>
          <p:nvPr/>
        </p:nvSpPr>
        <p:spPr>
          <a:xfrm>
            <a:off x="135492" y="6396134"/>
            <a:ext cx="4636590" cy="338554"/>
          </a:xfrm>
          <a:prstGeom prst="rect">
            <a:avLst/>
          </a:prstGeom>
          <a:noFill/>
        </p:spPr>
        <p:txBody>
          <a:bodyPr wrap="none" rtlCol="0">
            <a:spAutoFit/>
          </a:bodyPr>
          <a:lstStyle/>
          <a:p>
            <a:r>
              <a:rPr lang="en-US" sz="1600" dirty="0">
                <a:solidFill>
                  <a:prstClr val="black"/>
                </a:solidFill>
              </a:rPr>
              <a:t>King TE, et al. </a:t>
            </a:r>
            <a:r>
              <a:rPr lang="en-US" sz="1600" i="1" dirty="0">
                <a:solidFill>
                  <a:prstClr val="black"/>
                </a:solidFill>
              </a:rPr>
              <a:t>N </a:t>
            </a:r>
            <a:r>
              <a:rPr lang="en-US" sz="1600" i="1" dirty="0" err="1">
                <a:solidFill>
                  <a:prstClr val="black"/>
                </a:solidFill>
              </a:rPr>
              <a:t>Engl</a:t>
            </a:r>
            <a:r>
              <a:rPr lang="en-US" sz="1600" i="1" dirty="0">
                <a:solidFill>
                  <a:prstClr val="black"/>
                </a:solidFill>
              </a:rPr>
              <a:t> J Med. </a:t>
            </a:r>
            <a:r>
              <a:rPr lang="en-US" sz="1600" dirty="0">
                <a:solidFill>
                  <a:prstClr val="black"/>
                </a:solidFill>
              </a:rPr>
              <a:t>2014;370(22):2083-2092.</a:t>
            </a:r>
          </a:p>
        </p:txBody>
      </p:sp>
      <p:pic>
        <p:nvPicPr>
          <p:cNvPr id="4098"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9520" b="7655"/>
          <a:stretch/>
        </p:blipFill>
        <p:spPr bwMode="auto">
          <a:xfrm>
            <a:off x="1303466" y="1832998"/>
            <a:ext cx="6036594" cy="391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696431" y="1895569"/>
            <a:ext cx="1237095" cy="385134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rot="16200000">
            <a:off x="-883168" y="3138246"/>
            <a:ext cx="3441493" cy="830997"/>
          </a:xfrm>
          <a:prstGeom prst="rect">
            <a:avLst/>
          </a:prstGeom>
          <a:noFill/>
        </p:spPr>
        <p:txBody>
          <a:bodyPr wrap="square" rtlCol="0">
            <a:spAutoFit/>
          </a:bodyPr>
          <a:lstStyle/>
          <a:p>
            <a:pPr algn="ctr"/>
            <a:r>
              <a:rPr lang="en-US" sz="2400" b="1" dirty="0">
                <a:solidFill>
                  <a:prstClr val="black"/>
                </a:solidFill>
              </a:rPr>
              <a:t>Patients with ≥ 10% FVC Decline or Death (%)</a:t>
            </a:r>
          </a:p>
        </p:txBody>
      </p:sp>
      <p:sp>
        <p:nvSpPr>
          <p:cNvPr id="4" name="TextBox 3"/>
          <p:cNvSpPr txBox="1"/>
          <p:nvPr/>
        </p:nvSpPr>
        <p:spPr>
          <a:xfrm>
            <a:off x="4169000" y="5651631"/>
            <a:ext cx="911083" cy="461665"/>
          </a:xfrm>
          <a:prstGeom prst="rect">
            <a:avLst/>
          </a:prstGeom>
          <a:noFill/>
        </p:spPr>
        <p:txBody>
          <a:bodyPr wrap="none" rtlCol="0">
            <a:spAutoFit/>
          </a:bodyPr>
          <a:lstStyle/>
          <a:p>
            <a:r>
              <a:rPr lang="en-US" sz="2400" b="1" dirty="0">
                <a:solidFill>
                  <a:prstClr val="black"/>
                </a:solidFill>
              </a:rPr>
              <a:t>Week</a:t>
            </a:r>
          </a:p>
        </p:txBody>
      </p:sp>
      <p:sp>
        <p:nvSpPr>
          <p:cNvPr id="5" name="TextBox 4"/>
          <p:cNvSpPr txBox="1"/>
          <p:nvPr/>
        </p:nvSpPr>
        <p:spPr>
          <a:xfrm>
            <a:off x="5643565" y="987881"/>
            <a:ext cx="1342822" cy="830997"/>
          </a:xfrm>
          <a:prstGeom prst="rect">
            <a:avLst/>
          </a:prstGeom>
          <a:noFill/>
        </p:spPr>
        <p:txBody>
          <a:bodyPr wrap="square" rtlCol="0">
            <a:spAutoFit/>
          </a:bodyPr>
          <a:lstStyle/>
          <a:p>
            <a:pPr algn="ctr"/>
            <a:r>
              <a:rPr lang="en-US" sz="2400" b="1" dirty="0">
                <a:solidFill>
                  <a:prstClr val="black"/>
                </a:solidFill>
              </a:rPr>
              <a:t>Primary Endpoint</a:t>
            </a:r>
          </a:p>
        </p:txBody>
      </p:sp>
      <p:sp>
        <p:nvSpPr>
          <p:cNvPr id="7" name="Down Arrow 6"/>
          <p:cNvSpPr/>
          <p:nvPr/>
        </p:nvSpPr>
        <p:spPr>
          <a:xfrm>
            <a:off x="7532630" y="2301969"/>
            <a:ext cx="810594" cy="1487987"/>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7032796" y="3822615"/>
            <a:ext cx="1819089" cy="830997"/>
          </a:xfrm>
          <a:prstGeom prst="rect">
            <a:avLst/>
          </a:prstGeom>
          <a:noFill/>
        </p:spPr>
        <p:txBody>
          <a:bodyPr wrap="none" rtlCol="0">
            <a:spAutoFit/>
          </a:bodyPr>
          <a:lstStyle/>
          <a:p>
            <a:pPr algn="ctr"/>
            <a:r>
              <a:rPr lang="en-US" sz="2400" b="1" dirty="0">
                <a:solidFill>
                  <a:prstClr val="black"/>
                </a:solidFill>
              </a:rPr>
              <a:t>48% Relative</a:t>
            </a:r>
          </a:p>
          <a:p>
            <a:pPr algn="ctr"/>
            <a:r>
              <a:rPr lang="en-US" sz="2400" b="1" dirty="0">
                <a:solidFill>
                  <a:prstClr val="black"/>
                </a:solidFill>
              </a:rPr>
              <a:t>Reduction</a:t>
            </a:r>
          </a:p>
        </p:txBody>
      </p:sp>
      <p:cxnSp>
        <p:nvCxnSpPr>
          <p:cNvPr id="11" name="Straight Connector 10"/>
          <p:cNvCxnSpPr/>
          <p:nvPr/>
        </p:nvCxnSpPr>
        <p:spPr>
          <a:xfrm>
            <a:off x="6831926" y="2301969"/>
            <a:ext cx="1194474"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831926" y="3822615"/>
            <a:ext cx="1194474"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4803395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371" y="6486484"/>
            <a:ext cx="4822667" cy="338554"/>
          </a:xfrm>
          <a:prstGeom prst="rect">
            <a:avLst/>
          </a:prstGeom>
          <a:noFill/>
        </p:spPr>
        <p:txBody>
          <a:bodyPr wrap="none" rtlCol="0">
            <a:spAutoFit/>
          </a:bodyPr>
          <a:lstStyle/>
          <a:p>
            <a:r>
              <a:rPr lang="en-US" sz="1600" dirty="0" err="1">
                <a:solidFill>
                  <a:prstClr val="black"/>
                </a:solidFill>
              </a:rPr>
              <a:t>Richeldi</a:t>
            </a:r>
            <a:r>
              <a:rPr lang="en-US" sz="1600" dirty="0">
                <a:solidFill>
                  <a:prstClr val="black"/>
                </a:solidFill>
              </a:rPr>
              <a:t> L, et al. </a:t>
            </a:r>
            <a:r>
              <a:rPr lang="en-US" sz="1600" i="1" dirty="0">
                <a:solidFill>
                  <a:prstClr val="black"/>
                </a:solidFill>
              </a:rPr>
              <a:t>N </a:t>
            </a:r>
            <a:r>
              <a:rPr lang="en-US" sz="1600" i="1" dirty="0" err="1">
                <a:solidFill>
                  <a:prstClr val="black"/>
                </a:solidFill>
              </a:rPr>
              <a:t>Engl</a:t>
            </a:r>
            <a:r>
              <a:rPr lang="en-US" sz="1600" i="1" dirty="0">
                <a:solidFill>
                  <a:prstClr val="black"/>
                </a:solidFill>
              </a:rPr>
              <a:t> J Med. </a:t>
            </a:r>
            <a:r>
              <a:rPr lang="en-US" sz="1600" dirty="0">
                <a:solidFill>
                  <a:prstClr val="black"/>
                </a:solidFill>
              </a:rPr>
              <a:t>2014;370(22):2071-2082.</a:t>
            </a:r>
          </a:p>
        </p:txBody>
      </p:sp>
      <p:sp>
        <p:nvSpPr>
          <p:cNvPr id="5" name="Title 1"/>
          <p:cNvSpPr txBox="1">
            <a:spLocks/>
          </p:cNvSpPr>
          <p:nvPr/>
        </p:nvSpPr>
        <p:spPr>
          <a:xfrm>
            <a:off x="285885" y="77601"/>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26528E"/>
                </a:solidFill>
                <a:latin typeface="+mj-lt"/>
                <a:ea typeface="+mj-ea"/>
                <a:cs typeface="+mj-cs"/>
              </a:defRPr>
            </a:lvl1pPr>
          </a:lstStyle>
          <a:p>
            <a:r>
              <a:rPr lang="en-US" sz="3600" b="1" dirty="0">
                <a:solidFill>
                  <a:srgbClr val="156598"/>
                </a:solidFill>
                <a:latin typeface="+mn-lt"/>
              </a:rPr>
              <a:t>Primary INPULSIS Endpoint </a:t>
            </a:r>
            <a:r>
              <a:rPr lang="en-US" sz="3600" b="1" dirty="0" smtClean="0">
                <a:solidFill>
                  <a:srgbClr val="156598"/>
                </a:solidFill>
                <a:latin typeface="+mn-lt"/>
              </a:rPr>
              <a:t>Achieved</a:t>
            </a:r>
            <a:endParaRPr lang="en-US" sz="3600" b="1" dirty="0">
              <a:solidFill>
                <a:srgbClr val="156598"/>
              </a:solidFill>
              <a:latin typeface="+mn-lt"/>
            </a:endParaRPr>
          </a:p>
        </p:txBody>
      </p:sp>
      <p:pic>
        <p:nvPicPr>
          <p:cNvPr id="819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486877" y="1907700"/>
            <a:ext cx="3583377" cy="424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44282" y="1529033"/>
            <a:ext cx="1824538"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b="1" dirty="0">
                <a:solidFill>
                  <a:srgbClr val="156598"/>
                </a:solidFill>
              </a:rPr>
              <a:t>INPULSIS-1</a:t>
            </a:r>
          </a:p>
        </p:txBody>
      </p:sp>
      <p:grpSp>
        <p:nvGrpSpPr>
          <p:cNvPr id="7" name="Group 6"/>
          <p:cNvGrpSpPr/>
          <p:nvPr/>
        </p:nvGrpSpPr>
        <p:grpSpPr>
          <a:xfrm>
            <a:off x="4830540" y="1529033"/>
            <a:ext cx="4369897" cy="4277784"/>
            <a:chOff x="4862676" y="1395639"/>
            <a:chExt cx="4369897" cy="4277784"/>
          </a:xfrm>
        </p:grpSpPr>
        <p:pic>
          <p:nvPicPr>
            <p:cNvPr id="8195"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5400000">
              <a:off x="4932983" y="2019741"/>
              <a:ext cx="3583375" cy="3723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132289" y="1395639"/>
              <a:ext cx="1824538"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b="1" dirty="0">
                  <a:solidFill>
                    <a:srgbClr val="156598"/>
                  </a:solidFill>
                </a:rPr>
                <a:t>INPULSIS-2</a:t>
              </a:r>
            </a:p>
          </p:txBody>
        </p:sp>
        <p:sp>
          <p:nvSpPr>
            <p:cNvPr id="10" name="TextBox 9"/>
            <p:cNvSpPr txBox="1"/>
            <p:nvPr/>
          </p:nvSpPr>
          <p:spPr>
            <a:xfrm>
              <a:off x="7961520" y="2422017"/>
              <a:ext cx="1271053" cy="584775"/>
            </a:xfrm>
            <a:prstGeom prst="rect">
              <a:avLst/>
            </a:prstGeom>
            <a:noFill/>
          </p:spPr>
          <p:txBody>
            <a:bodyPr wrap="none" rtlCol="0">
              <a:spAutoFit/>
            </a:bodyPr>
            <a:lstStyle/>
            <a:p>
              <a:pPr algn="ctr"/>
              <a:r>
                <a:rPr lang="en-US" sz="1600" b="1" dirty="0">
                  <a:solidFill>
                    <a:prstClr val="black"/>
                  </a:solidFill>
                </a:rPr>
                <a:t>45% Relative</a:t>
              </a:r>
            </a:p>
            <a:p>
              <a:pPr algn="ctr"/>
              <a:r>
                <a:rPr lang="en-US" sz="1600" b="1" dirty="0">
                  <a:solidFill>
                    <a:prstClr val="black"/>
                  </a:solidFill>
                </a:rPr>
                <a:t>Reduction</a:t>
              </a:r>
            </a:p>
          </p:txBody>
        </p:sp>
      </p:grpSp>
      <p:sp>
        <p:nvSpPr>
          <p:cNvPr id="11" name="TextBox 10"/>
          <p:cNvSpPr txBox="1"/>
          <p:nvPr/>
        </p:nvSpPr>
        <p:spPr>
          <a:xfrm>
            <a:off x="3768820" y="2593914"/>
            <a:ext cx="1263730" cy="584775"/>
          </a:xfrm>
          <a:prstGeom prst="rect">
            <a:avLst/>
          </a:prstGeom>
          <a:noFill/>
        </p:spPr>
        <p:txBody>
          <a:bodyPr wrap="square" rtlCol="0">
            <a:spAutoFit/>
          </a:bodyPr>
          <a:lstStyle/>
          <a:p>
            <a:pPr algn="ctr"/>
            <a:r>
              <a:rPr lang="en-US" sz="1600" b="1" dirty="0">
                <a:solidFill>
                  <a:prstClr val="black"/>
                </a:solidFill>
              </a:rPr>
              <a:t>52% Relative</a:t>
            </a:r>
          </a:p>
          <a:p>
            <a:pPr algn="ctr"/>
            <a:r>
              <a:rPr lang="en-US" sz="1600" b="1" dirty="0">
                <a:solidFill>
                  <a:prstClr val="black"/>
                </a:solidFill>
              </a:rPr>
              <a:t>Reduction</a:t>
            </a:r>
          </a:p>
        </p:txBody>
      </p:sp>
      <p:sp>
        <p:nvSpPr>
          <p:cNvPr id="12" name="Down Arrow 11"/>
          <p:cNvSpPr/>
          <p:nvPr/>
        </p:nvSpPr>
        <p:spPr>
          <a:xfrm rot="10800000">
            <a:off x="3875289" y="3332887"/>
            <a:ext cx="810594" cy="1116640"/>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5597844" y="5943885"/>
            <a:ext cx="224117" cy="224117"/>
          </a:xfrm>
          <a:prstGeom prst="rect">
            <a:avLst/>
          </a:prstGeom>
          <a:solidFill>
            <a:srgbClr val="31799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163347" y="5943885"/>
            <a:ext cx="224117" cy="224117"/>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5859500" y="5830241"/>
            <a:ext cx="2411942" cy="338554"/>
          </a:xfrm>
          <a:prstGeom prst="rect">
            <a:avLst/>
          </a:prstGeom>
          <a:noFill/>
        </p:spPr>
        <p:txBody>
          <a:bodyPr wrap="none" rtlCol="0">
            <a:spAutoFit/>
          </a:bodyPr>
          <a:lstStyle/>
          <a:p>
            <a:r>
              <a:rPr lang="en-US" sz="1600" dirty="0">
                <a:solidFill>
                  <a:prstClr val="black"/>
                </a:solidFill>
              </a:rPr>
              <a:t>Nintedanib              Placebo</a:t>
            </a:r>
          </a:p>
        </p:txBody>
      </p:sp>
      <p:sp>
        <p:nvSpPr>
          <p:cNvPr id="16" name="Down Arrow 15"/>
          <p:cNvSpPr/>
          <p:nvPr/>
        </p:nvSpPr>
        <p:spPr>
          <a:xfrm rot="10800000">
            <a:off x="8092143" y="3332887"/>
            <a:ext cx="810594" cy="1116640"/>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custDataLst>
      <p:tags r:id="rId1"/>
    </p:custDataLst>
    <p:extLst>
      <p:ext uri="{BB962C8B-B14F-4D97-AF65-F5344CB8AC3E}">
        <p14:creationId xmlns:p14="http://schemas.microsoft.com/office/powerpoint/2010/main" val="30444431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85260"/>
            <a:ext cx="7886700" cy="1325563"/>
          </a:xfrm>
        </p:spPr>
        <p:txBody>
          <a:bodyPr/>
          <a:lstStyle/>
          <a:p>
            <a:r>
              <a:rPr lang="en-US" dirty="0" smtClean="0"/>
              <a:t>Treating Gary	</a:t>
            </a:r>
            <a:endParaRPr lang="en-US" dirty="0"/>
          </a:p>
        </p:txBody>
      </p:sp>
      <p:sp>
        <p:nvSpPr>
          <p:cNvPr id="3" name="Content Placeholder 2"/>
          <p:cNvSpPr>
            <a:spLocks noGrp="1"/>
          </p:cNvSpPr>
          <p:nvPr>
            <p:ph idx="1"/>
          </p:nvPr>
        </p:nvSpPr>
        <p:spPr>
          <a:xfrm>
            <a:off x="487387" y="1301119"/>
            <a:ext cx="8229600" cy="4525963"/>
          </a:xfrm>
        </p:spPr>
        <p:txBody>
          <a:bodyPr/>
          <a:lstStyle/>
          <a:p>
            <a:r>
              <a:rPr lang="en-US" sz="2800" dirty="0" smtClean="0"/>
              <a:t>He is a good candidate for either </a:t>
            </a:r>
            <a:r>
              <a:rPr lang="en-US" sz="2800" dirty="0" err="1" smtClean="0"/>
              <a:t>pirfenidone</a:t>
            </a:r>
            <a:r>
              <a:rPr lang="en-US" sz="2800" dirty="0" smtClean="0"/>
              <a:t> or </a:t>
            </a:r>
            <a:r>
              <a:rPr lang="en-US" sz="2800" dirty="0" err="1" smtClean="0"/>
              <a:t>nintedanib</a:t>
            </a:r>
            <a:endParaRPr lang="en-US" sz="2800" dirty="0" smtClean="0"/>
          </a:p>
          <a:p>
            <a:r>
              <a:rPr lang="en-US" sz="2800" dirty="0" smtClean="0"/>
              <a:t>Shared decision-making allowed you to individualize the choice</a:t>
            </a:r>
          </a:p>
          <a:p>
            <a:pPr lvl="1">
              <a:buFont typeface="Calibri" panose="020F0502020204030204" pitchFamily="34" charset="0"/>
              <a:buChar char="–"/>
            </a:pPr>
            <a:r>
              <a:rPr lang="en-US" sz="2400" dirty="0" smtClean="0"/>
              <a:t>Dosing</a:t>
            </a:r>
          </a:p>
          <a:p>
            <a:pPr lvl="1">
              <a:buFont typeface="Calibri" panose="020F0502020204030204" pitchFamily="34" charset="0"/>
              <a:buChar char="–"/>
            </a:pPr>
            <a:r>
              <a:rPr lang="en-US" sz="2400" dirty="0" smtClean="0"/>
              <a:t>Side effect tolerance</a:t>
            </a:r>
          </a:p>
          <a:p>
            <a:pPr lvl="1">
              <a:buFont typeface="Calibri" panose="020F0502020204030204" pitchFamily="34" charset="0"/>
              <a:buChar char="–"/>
            </a:pPr>
            <a:r>
              <a:rPr lang="en-US" sz="2400" dirty="0" smtClean="0"/>
              <a:t>Gary’s preference?</a:t>
            </a:r>
            <a:endParaRPr lang="en-US" sz="2400" dirty="0"/>
          </a:p>
        </p:txBody>
      </p:sp>
    </p:spTree>
    <p:custDataLst>
      <p:tags r:id="rId1"/>
    </p:custDataLst>
    <p:extLst>
      <p:ext uri="{BB962C8B-B14F-4D97-AF65-F5344CB8AC3E}">
        <p14:creationId xmlns:p14="http://schemas.microsoft.com/office/powerpoint/2010/main" val="2193279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1" name="Group 60"/>
          <p:cNvGrpSpPr/>
          <p:nvPr/>
        </p:nvGrpSpPr>
        <p:grpSpPr>
          <a:xfrm>
            <a:off x="684787" y="1267272"/>
            <a:ext cx="7726286" cy="1941089"/>
            <a:chOff x="912812" y="1250442"/>
            <a:chExt cx="10299032" cy="2026158"/>
          </a:xfrm>
        </p:grpSpPr>
        <p:cxnSp>
          <p:nvCxnSpPr>
            <p:cNvPr id="24" name="Straight Connector 23"/>
            <p:cNvCxnSpPr/>
            <p:nvPr/>
          </p:nvCxnSpPr>
          <p:spPr>
            <a:xfrm flipH="1">
              <a:off x="912812" y="1676400"/>
              <a:ext cx="3352800" cy="160020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2" idx="0"/>
            </p:cNvCxnSpPr>
            <p:nvPr/>
          </p:nvCxnSpPr>
          <p:spPr>
            <a:xfrm flipH="1">
              <a:off x="1599414" y="1250442"/>
              <a:ext cx="2734462"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2" idx="0"/>
            </p:cNvCxnSpPr>
            <p:nvPr/>
          </p:nvCxnSpPr>
          <p:spPr>
            <a:xfrm flipH="1">
              <a:off x="2286016" y="1250442"/>
              <a:ext cx="2047860"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2" idx="0"/>
            </p:cNvCxnSpPr>
            <p:nvPr/>
          </p:nvCxnSpPr>
          <p:spPr>
            <a:xfrm flipH="1">
              <a:off x="2972618" y="1250442"/>
              <a:ext cx="1361257"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659220" y="1581150"/>
              <a:ext cx="683901" cy="169545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2" idx="0"/>
            </p:cNvCxnSpPr>
            <p:nvPr/>
          </p:nvCxnSpPr>
          <p:spPr>
            <a:xfrm>
              <a:off x="4333876" y="1250442"/>
              <a:ext cx="698547"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2" idx="0"/>
            </p:cNvCxnSpPr>
            <p:nvPr/>
          </p:nvCxnSpPr>
          <p:spPr>
            <a:xfrm>
              <a:off x="4333876" y="1250442"/>
              <a:ext cx="1385150"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2" idx="0"/>
            </p:cNvCxnSpPr>
            <p:nvPr/>
          </p:nvCxnSpPr>
          <p:spPr>
            <a:xfrm>
              <a:off x="4333876" y="1250442"/>
              <a:ext cx="2071752"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2" idx="0"/>
            </p:cNvCxnSpPr>
            <p:nvPr/>
          </p:nvCxnSpPr>
          <p:spPr>
            <a:xfrm>
              <a:off x="4333876" y="1250442"/>
              <a:ext cx="2758354"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4" idx="0"/>
            </p:cNvCxnSpPr>
            <p:nvPr/>
          </p:nvCxnSpPr>
          <p:spPr>
            <a:xfrm flipH="1">
              <a:off x="5027612" y="1250442"/>
              <a:ext cx="2826545"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4" idx="0"/>
            </p:cNvCxnSpPr>
            <p:nvPr/>
          </p:nvCxnSpPr>
          <p:spPr>
            <a:xfrm>
              <a:off x="7854157" y="1250442"/>
              <a:ext cx="611277"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4" idx="0"/>
            </p:cNvCxnSpPr>
            <p:nvPr/>
          </p:nvCxnSpPr>
          <p:spPr>
            <a:xfrm>
              <a:off x="7854157" y="1250442"/>
              <a:ext cx="1297879"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4" idx="0"/>
            </p:cNvCxnSpPr>
            <p:nvPr/>
          </p:nvCxnSpPr>
          <p:spPr>
            <a:xfrm>
              <a:off x="7854157" y="1250442"/>
              <a:ext cx="1984480"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856967" y="1581150"/>
              <a:ext cx="2668273" cy="169545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4" idx="0"/>
            </p:cNvCxnSpPr>
            <p:nvPr/>
          </p:nvCxnSpPr>
          <p:spPr>
            <a:xfrm>
              <a:off x="7854157" y="1250442"/>
              <a:ext cx="3357687" cy="165576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14" idx="0"/>
            </p:cNvCxnSpPr>
            <p:nvPr/>
          </p:nvCxnSpPr>
          <p:spPr>
            <a:xfrm flipH="1">
              <a:off x="5685340" y="1250442"/>
              <a:ext cx="2168818"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14" idx="0"/>
            </p:cNvCxnSpPr>
            <p:nvPr/>
          </p:nvCxnSpPr>
          <p:spPr>
            <a:xfrm flipH="1">
              <a:off x="6407234" y="1250442"/>
              <a:ext cx="1446923"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14" idx="0"/>
            </p:cNvCxnSpPr>
            <p:nvPr/>
          </p:nvCxnSpPr>
          <p:spPr>
            <a:xfrm flipH="1">
              <a:off x="7097046" y="1250442"/>
              <a:ext cx="757111" cy="165576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1161142" y="2388352"/>
            <a:ext cx="1080116" cy="685800"/>
            <a:chOff x="836612" y="2743200"/>
            <a:chExt cx="1439779" cy="685800"/>
          </a:xfrm>
        </p:grpSpPr>
        <p:sp>
          <p:nvSpPr>
            <p:cNvPr id="68" name="Rectangle 67"/>
            <p:cNvSpPr/>
            <p:nvPr/>
          </p:nvSpPr>
          <p:spPr>
            <a:xfrm>
              <a:off x="836612" y="2743200"/>
              <a:ext cx="76200" cy="685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200191" y="2743200"/>
              <a:ext cx="76200" cy="685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7100891" y="2388352"/>
            <a:ext cx="1080116" cy="685800"/>
            <a:chOff x="836612" y="2743200"/>
            <a:chExt cx="1439779" cy="685800"/>
          </a:xfrm>
        </p:grpSpPr>
        <p:sp>
          <p:nvSpPr>
            <p:cNvPr id="72" name="Rectangle 71"/>
            <p:cNvSpPr/>
            <p:nvPr/>
          </p:nvSpPr>
          <p:spPr>
            <a:xfrm>
              <a:off x="836612" y="2743200"/>
              <a:ext cx="76200" cy="685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200191" y="2743200"/>
              <a:ext cx="76200" cy="685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2571229" y="3631614"/>
            <a:ext cx="3944377" cy="12192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2861594"/>
            <a:ext cx="9144000" cy="762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0"/>
          <p:cNvSpPr>
            <a:spLocks noChangeArrowheads="1"/>
          </p:cNvSpPr>
          <p:nvPr/>
        </p:nvSpPr>
        <p:spPr bwMode="auto">
          <a:xfrm>
            <a:off x="3092862" y="1265990"/>
            <a:ext cx="316789" cy="615950"/>
          </a:xfrm>
          <a:prstGeom prst="rect">
            <a:avLst/>
          </a:prstGeom>
          <a:gradFill flip="none" rotWithShape="1">
            <a:gsLst>
              <a:gs pos="34000">
                <a:schemeClr val="bg1">
                  <a:lumMod val="65000"/>
                </a:schemeClr>
              </a:gs>
              <a:gs pos="0">
                <a:schemeClr val="tx1">
                  <a:lumMod val="75000"/>
                  <a:lumOff val="25000"/>
                </a:schemeClr>
              </a:gs>
              <a:gs pos="100000">
                <a:schemeClr val="tx1">
                  <a:lumMod val="75000"/>
                  <a:lumOff val="25000"/>
                </a:schemeClr>
              </a:gs>
            </a:gsLst>
            <a:lin ang="0" scaled="0"/>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2"/>
          <p:cNvSpPr>
            <a:spLocks noChangeArrowheads="1"/>
          </p:cNvSpPr>
          <p:nvPr/>
        </p:nvSpPr>
        <p:spPr bwMode="auto">
          <a:xfrm>
            <a:off x="5734353" y="1265990"/>
            <a:ext cx="315598" cy="615950"/>
          </a:xfrm>
          <a:prstGeom prst="rect">
            <a:avLst/>
          </a:prstGeom>
          <a:gradFill flip="none" rotWithShape="1">
            <a:gsLst>
              <a:gs pos="34000">
                <a:schemeClr val="bg1">
                  <a:lumMod val="65000"/>
                </a:schemeClr>
              </a:gs>
              <a:gs pos="0">
                <a:schemeClr val="tx1">
                  <a:lumMod val="75000"/>
                  <a:lumOff val="25000"/>
                </a:schemeClr>
              </a:gs>
              <a:gs pos="100000">
                <a:schemeClr val="tx1">
                  <a:lumMod val="75000"/>
                  <a:lumOff val="25000"/>
                </a:schemeClr>
              </a:gs>
            </a:gsLst>
            <a:lin ang="0" scaled="0"/>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9"/>
          <p:cNvSpPr>
            <a:spLocks noChangeArrowheads="1"/>
          </p:cNvSpPr>
          <p:nvPr/>
        </p:nvSpPr>
        <p:spPr bwMode="auto">
          <a:xfrm>
            <a:off x="2997585" y="1626357"/>
            <a:ext cx="507338" cy="3249613"/>
          </a:xfrm>
          <a:prstGeom prst="rect">
            <a:avLst/>
          </a:prstGeom>
          <a:gradFill flip="none" rotWithShape="1">
            <a:gsLst>
              <a:gs pos="34000">
                <a:srgbClr val="EEEEEE"/>
              </a:gs>
              <a:gs pos="0">
                <a:schemeClr val="tx1">
                  <a:lumMod val="75000"/>
                  <a:lumOff val="25000"/>
                </a:schemeClr>
              </a:gs>
              <a:gs pos="100000">
                <a:schemeClr val="tx1">
                  <a:lumMod val="75000"/>
                  <a:lumOff val="25000"/>
                </a:schemeClr>
              </a:gs>
            </a:gsLst>
            <a:lin ang="0" scaled="0"/>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11"/>
          <p:cNvSpPr>
            <a:spLocks noChangeArrowheads="1"/>
          </p:cNvSpPr>
          <p:nvPr/>
        </p:nvSpPr>
        <p:spPr bwMode="auto">
          <a:xfrm>
            <a:off x="5637889" y="1626357"/>
            <a:ext cx="508530" cy="3249613"/>
          </a:xfrm>
          <a:prstGeom prst="rect">
            <a:avLst/>
          </a:prstGeom>
          <a:gradFill flip="none" rotWithShape="1">
            <a:gsLst>
              <a:gs pos="34000">
                <a:srgbClr val="EEEEEE"/>
              </a:gs>
              <a:gs pos="0">
                <a:schemeClr val="tx1">
                  <a:lumMod val="75000"/>
                  <a:lumOff val="25000"/>
                </a:schemeClr>
              </a:gs>
              <a:gs pos="100000">
                <a:schemeClr val="tx1">
                  <a:lumMod val="75000"/>
                  <a:lumOff val="25000"/>
                </a:schemeClr>
              </a:gs>
            </a:gsLst>
            <a:lin ang="0" scaled="0"/>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5"/>
          <p:cNvSpPr>
            <a:spLocks/>
          </p:cNvSpPr>
          <p:nvPr/>
        </p:nvSpPr>
        <p:spPr bwMode="auto">
          <a:xfrm>
            <a:off x="3" y="2915736"/>
            <a:ext cx="9158291" cy="3942264"/>
          </a:xfrm>
          <a:custGeom>
            <a:avLst/>
            <a:gdLst>
              <a:gd name="T0" fmla="*/ 3840 w 3840"/>
              <a:gd name="T1" fmla="*/ 0 h 1139"/>
              <a:gd name="T2" fmla="*/ 2958 w 3840"/>
              <a:gd name="T3" fmla="*/ 0 h 1139"/>
              <a:gd name="T4" fmla="*/ 1940 w 3840"/>
              <a:gd name="T5" fmla="*/ 427 h 1139"/>
              <a:gd name="T6" fmla="*/ 842 w 3840"/>
              <a:gd name="T7" fmla="*/ 0 h 1139"/>
              <a:gd name="T8" fmla="*/ 0 w 3840"/>
              <a:gd name="T9" fmla="*/ 0 h 1139"/>
              <a:gd name="T10" fmla="*/ 0 w 3840"/>
              <a:gd name="T11" fmla="*/ 1139 h 1139"/>
              <a:gd name="T12" fmla="*/ 3840 w 3840"/>
              <a:gd name="T13" fmla="*/ 1139 h 1139"/>
              <a:gd name="T14" fmla="*/ 3840 w 3840"/>
              <a:gd name="T15" fmla="*/ 0 h 1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0" h="1139">
                <a:moveTo>
                  <a:pt x="3840" y="0"/>
                </a:moveTo>
                <a:cubicBezTo>
                  <a:pt x="3840" y="0"/>
                  <a:pt x="3278" y="0"/>
                  <a:pt x="2958" y="0"/>
                </a:cubicBezTo>
                <a:cubicBezTo>
                  <a:pt x="2638" y="0"/>
                  <a:pt x="2368" y="427"/>
                  <a:pt x="1940" y="427"/>
                </a:cubicBezTo>
                <a:cubicBezTo>
                  <a:pt x="1432" y="427"/>
                  <a:pt x="1162" y="0"/>
                  <a:pt x="842" y="0"/>
                </a:cubicBezTo>
                <a:cubicBezTo>
                  <a:pt x="522" y="0"/>
                  <a:pt x="0" y="0"/>
                  <a:pt x="0" y="0"/>
                </a:cubicBezTo>
                <a:cubicBezTo>
                  <a:pt x="0" y="1139"/>
                  <a:pt x="0" y="1139"/>
                  <a:pt x="0" y="1139"/>
                </a:cubicBezTo>
                <a:cubicBezTo>
                  <a:pt x="3840" y="1139"/>
                  <a:pt x="3840" y="1139"/>
                  <a:pt x="3840" y="1139"/>
                </a:cubicBezTo>
                <a:lnTo>
                  <a:pt x="384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2"/>
          <p:cNvSpPr/>
          <p:nvPr/>
        </p:nvSpPr>
        <p:spPr>
          <a:xfrm>
            <a:off x="1720028" y="3629444"/>
            <a:ext cx="5760803" cy="3191464"/>
          </a:xfrm>
          <a:custGeom>
            <a:avLst/>
            <a:gdLst>
              <a:gd name="connsiteX0" fmla="*/ 218333 w 8211658"/>
              <a:gd name="connsiteY0" fmla="*/ 2839459 h 3023171"/>
              <a:gd name="connsiteX1" fmla="*/ 2191512 w 8211658"/>
              <a:gd name="connsiteY1" fmla="*/ 1475880 h 3023171"/>
              <a:gd name="connsiteX2" fmla="*/ 2624649 w 8211658"/>
              <a:gd name="connsiteY2" fmla="*/ 160428 h 3023171"/>
              <a:gd name="connsiteX3" fmla="*/ 5464101 w 8211658"/>
              <a:gd name="connsiteY3" fmla="*/ 144385 h 3023171"/>
              <a:gd name="connsiteX4" fmla="*/ 5977449 w 8211658"/>
              <a:gd name="connsiteY4" fmla="*/ 1267333 h 3023171"/>
              <a:gd name="connsiteX5" fmla="*/ 7998754 w 8211658"/>
              <a:gd name="connsiteY5" fmla="*/ 2839459 h 3023171"/>
              <a:gd name="connsiteX6" fmla="*/ 218333 w 8211658"/>
              <a:gd name="connsiteY6" fmla="*/ 2839459 h 3023171"/>
              <a:gd name="connsiteX0" fmla="*/ 218333 w 8211658"/>
              <a:gd name="connsiteY0" fmla="*/ 2839459 h 2839459"/>
              <a:gd name="connsiteX1" fmla="*/ 2191512 w 8211658"/>
              <a:gd name="connsiteY1" fmla="*/ 1475880 h 2839459"/>
              <a:gd name="connsiteX2" fmla="*/ 2624649 w 8211658"/>
              <a:gd name="connsiteY2" fmla="*/ 160428 h 2839459"/>
              <a:gd name="connsiteX3" fmla="*/ 5464101 w 8211658"/>
              <a:gd name="connsiteY3" fmla="*/ 144385 h 2839459"/>
              <a:gd name="connsiteX4" fmla="*/ 5977449 w 8211658"/>
              <a:gd name="connsiteY4" fmla="*/ 1267333 h 2839459"/>
              <a:gd name="connsiteX5" fmla="*/ 7998754 w 8211658"/>
              <a:gd name="connsiteY5" fmla="*/ 2839459 h 2839459"/>
              <a:gd name="connsiteX6" fmla="*/ 218333 w 8211658"/>
              <a:gd name="connsiteY6" fmla="*/ 2839459 h 2839459"/>
              <a:gd name="connsiteX0" fmla="*/ 72432 w 8065757"/>
              <a:gd name="connsiteY0" fmla="*/ 2839459 h 2990373"/>
              <a:gd name="connsiteX1" fmla="*/ 2045611 w 8065757"/>
              <a:gd name="connsiteY1" fmla="*/ 1475880 h 2990373"/>
              <a:gd name="connsiteX2" fmla="*/ 2478748 w 8065757"/>
              <a:gd name="connsiteY2" fmla="*/ 160428 h 2990373"/>
              <a:gd name="connsiteX3" fmla="*/ 5318200 w 8065757"/>
              <a:gd name="connsiteY3" fmla="*/ 144385 h 2990373"/>
              <a:gd name="connsiteX4" fmla="*/ 5831548 w 8065757"/>
              <a:gd name="connsiteY4" fmla="*/ 1267333 h 2990373"/>
              <a:gd name="connsiteX5" fmla="*/ 7852853 w 8065757"/>
              <a:gd name="connsiteY5" fmla="*/ 2839459 h 2990373"/>
              <a:gd name="connsiteX6" fmla="*/ 72432 w 8065757"/>
              <a:gd name="connsiteY6" fmla="*/ 2839459 h 2990373"/>
              <a:gd name="connsiteX0" fmla="*/ 46357 w 7925389"/>
              <a:gd name="connsiteY0" fmla="*/ 2839459 h 3171307"/>
              <a:gd name="connsiteX1" fmla="*/ 2019536 w 7925389"/>
              <a:gd name="connsiteY1" fmla="*/ 1475880 h 3171307"/>
              <a:gd name="connsiteX2" fmla="*/ 2452673 w 7925389"/>
              <a:gd name="connsiteY2" fmla="*/ 160428 h 3171307"/>
              <a:gd name="connsiteX3" fmla="*/ 5292125 w 7925389"/>
              <a:gd name="connsiteY3" fmla="*/ 144385 h 3171307"/>
              <a:gd name="connsiteX4" fmla="*/ 5805473 w 7925389"/>
              <a:gd name="connsiteY4" fmla="*/ 1267333 h 3171307"/>
              <a:gd name="connsiteX5" fmla="*/ 7826778 w 7925389"/>
              <a:gd name="connsiteY5" fmla="*/ 2839459 h 3171307"/>
              <a:gd name="connsiteX6" fmla="*/ 46357 w 7925389"/>
              <a:gd name="connsiteY6" fmla="*/ 2839459 h 3171307"/>
              <a:gd name="connsiteX0" fmla="*/ 0 w 7805129"/>
              <a:gd name="connsiteY0" fmla="*/ 2839459 h 3144278"/>
              <a:gd name="connsiteX1" fmla="*/ 1973179 w 7805129"/>
              <a:gd name="connsiteY1" fmla="*/ 1475880 h 3144278"/>
              <a:gd name="connsiteX2" fmla="*/ 2406316 w 7805129"/>
              <a:gd name="connsiteY2" fmla="*/ 160428 h 3144278"/>
              <a:gd name="connsiteX3" fmla="*/ 5245768 w 7805129"/>
              <a:gd name="connsiteY3" fmla="*/ 144385 h 3144278"/>
              <a:gd name="connsiteX4" fmla="*/ 5759116 w 7805129"/>
              <a:gd name="connsiteY4" fmla="*/ 1267333 h 3144278"/>
              <a:gd name="connsiteX5" fmla="*/ 7780421 w 7805129"/>
              <a:gd name="connsiteY5" fmla="*/ 2839459 h 3144278"/>
              <a:gd name="connsiteX6" fmla="*/ 4203032 w 7805129"/>
              <a:gd name="connsiteY6" fmla="*/ 3144259 h 3144278"/>
              <a:gd name="connsiteX7" fmla="*/ 0 w 7805129"/>
              <a:gd name="connsiteY7" fmla="*/ 2839459 h 3144278"/>
              <a:gd name="connsiteX0" fmla="*/ 33307 w 7850749"/>
              <a:gd name="connsiteY0" fmla="*/ 2839459 h 2932424"/>
              <a:gd name="connsiteX1" fmla="*/ 2006486 w 7850749"/>
              <a:gd name="connsiteY1" fmla="*/ 1475880 h 2932424"/>
              <a:gd name="connsiteX2" fmla="*/ 2439623 w 7850749"/>
              <a:gd name="connsiteY2" fmla="*/ 160428 h 2932424"/>
              <a:gd name="connsiteX3" fmla="*/ 5279075 w 7850749"/>
              <a:gd name="connsiteY3" fmla="*/ 144385 h 2932424"/>
              <a:gd name="connsiteX4" fmla="*/ 5792423 w 7850749"/>
              <a:gd name="connsiteY4" fmla="*/ 1267333 h 2932424"/>
              <a:gd name="connsiteX5" fmla="*/ 7813728 w 7850749"/>
              <a:gd name="connsiteY5" fmla="*/ 2839459 h 2932424"/>
              <a:gd name="connsiteX6" fmla="*/ 3835286 w 7850749"/>
              <a:gd name="connsiteY6" fmla="*/ 2759249 h 2932424"/>
              <a:gd name="connsiteX7" fmla="*/ 33307 w 7850749"/>
              <a:gd name="connsiteY7" fmla="*/ 2839459 h 2932424"/>
              <a:gd name="connsiteX0" fmla="*/ 35378 w 7850728"/>
              <a:gd name="connsiteY0" fmla="*/ 2839459 h 2955912"/>
              <a:gd name="connsiteX1" fmla="*/ 2008557 w 7850728"/>
              <a:gd name="connsiteY1" fmla="*/ 1475880 h 2955912"/>
              <a:gd name="connsiteX2" fmla="*/ 2441694 w 7850728"/>
              <a:gd name="connsiteY2" fmla="*/ 160428 h 2955912"/>
              <a:gd name="connsiteX3" fmla="*/ 5281146 w 7850728"/>
              <a:gd name="connsiteY3" fmla="*/ 144385 h 2955912"/>
              <a:gd name="connsiteX4" fmla="*/ 5794494 w 7850728"/>
              <a:gd name="connsiteY4" fmla="*/ 1267333 h 2955912"/>
              <a:gd name="connsiteX5" fmla="*/ 7815799 w 7850728"/>
              <a:gd name="connsiteY5" fmla="*/ 2839459 h 2955912"/>
              <a:gd name="connsiteX6" fmla="*/ 3901525 w 7850728"/>
              <a:gd name="connsiteY6" fmla="*/ 2839459 h 2955912"/>
              <a:gd name="connsiteX7" fmla="*/ 35378 w 7850728"/>
              <a:gd name="connsiteY7" fmla="*/ 2839459 h 2955912"/>
              <a:gd name="connsiteX0" fmla="*/ 35378 w 7850728"/>
              <a:gd name="connsiteY0" fmla="*/ 2839459 h 2955912"/>
              <a:gd name="connsiteX1" fmla="*/ 2008557 w 7850728"/>
              <a:gd name="connsiteY1" fmla="*/ 1475880 h 2955912"/>
              <a:gd name="connsiteX2" fmla="*/ 2441694 w 7850728"/>
              <a:gd name="connsiteY2" fmla="*/ 160428 h 2955912"/>
              <a:gd name="connsiteX3" fmla="*/ 5281146 w 7850728"/>
              <a:gd name="connsiteY3" fmla="*/ 144385 h 2955912"/>
              <a:gd name="connsiteX4" fmla="*/ 5794494 w 7850728"/>
              <a:gd name="connsiteY4" fmla="*/ 1267333 h 2955912"/>
              <a:gd name="connsiteX5" fmla="*/ 7815799 w 7850728"/>
              <a:gd name="connsiteY5" fmla="*/ 2839459 h 2955912"/>
              <a:gd name="connsiteX6" fmla="*/ 3901525 w 7850728"/>
              <a:gd name="connsiteY6" fmla="*/ 2839459 h 2955912"/>
              <a:gd name="connsiteX7" fmla="*/ 35378 w 7850728"/>
              <a:gd name="connsiteY7" fmla="*/ 2839459 h 2955912"/>
              <a:gd name="connsiteX0" fmla="*/ 35378 w 7850728"/>
              <a:gd name="connsiteY0" fmla="*/ 2839459 h 2839459"/>
              <a:gd name="connsiteX1" fmla="*/ 2008557 w 7850728"/>
              <a:gd name="connsiteY1" fmla="*/ 1475880 h 2839459"/>
              <a:gd name="connsiteX2" fmla="*/ 2441694 w 7850728"/>
              <a:gd name="connsiteY2" fmla="*/ 160428 h 2839459"/>
              <a:gd name="connsiteX3" fmla="*/ 5281146 w 7850728"/>
              <a:gd name="connsiteY3" fmla="*/ 144385 h 2839459"/>
              <a:gd name="connsiteX4" fmla="*/ 5794494 w 7850728"/>
              <a:gd name="connsiteY4" fmla="*/ 1267333 h 2839459"/>
              <a:gd name="connsiteX5" fmla="*/ 7815799 w 7850728"/>
              <a:gd name="connsiteY5" fmla="*/ 2839459 h 2839459"/>
              <a:gd name="connsiteX6" fmla="*/ 3901525 w 7850728"/>
              <a:gd name="connsiteY6" fmla="*/ 2839459 h 2839459"/>
              <a:gd name="connsiteX7" fmla="*/ 35378 w 7850728"/>
              <a:gd name="connsiteY7" fmla="*/ 2839459 h 2839459"/>
              <a:gd name="connsiteX0" fmla="*/ 35378 w 7850728"/>
              <a:gd name="connsiteY0" fmla="*/ 2839459 h 2839459"/>
              <a:gd name="connsiteX1" fmla="*/ 2008557 w 7850728"/>
              <a:gd name="connsiteY1" fmla="*/ 1475880 h 2839459"/>
              <a:gd name="connsiteX2" fmla="*/ 2441694 w 7850728"/>
              <a:gd name="connsiteY2" fmla="*/ 160428 h 2839459"/>
              <a:gd name="connsiteX3" fmla="*/ 5281146 w 7850728"/>
              <a:gd name="connsiteY3" fmla="*/ 144385 h 2839459"/>
              <a:gd name="connsiteX4" fmla="*/ 5794494 w 7850728"/>
              <a:gd name="connsiteY4" fmla="*/ 1267333 h 2839459"/>
              <a:gd name="connsiteX5" fmla="*/ 7815799 w 7850728"/>
              <a:gd name="connsiteY5" fmla="*/ 2839459 h 2839459"/>
              <a:gd name="connsiteX6" fmla="*/ 3901525 w 7850728"/>
              <a:gd name="connsiteY6" fmla="*/ 2839459 h 2839459"/>
              <a:gd name="connsiteX7" fmla="*/ 35378 w 7850728"/>
              <a:gd name="connsiteY7" fmla="*/ 2839459 h 2839459"/>
              <a:gd name="connsiteX0" fmla="*/ 35378 w 7850728"/>
              <a:gd name="connsiteY0" fmla="*/ 2839459 h 2839459"/>
              <a:gd name="connsiteX1" fmla="*/ 2008557 w 7850728"/>
              <a:gd name="connsiteY1" fmla="*/ 1475880 h 2839459"/>
              <a:gd name="connsiteX2" fmla="*/ 2441694 w 7850728"/>
              <a:gd name="connsiteY2" fmla="*/ 160428 h 2839459"/>
              <a:gd name="connsiteX3" fmla="*/ 5281146 w 7850728"/>
              <a:gd name="connsiteY3" fmla="*/ 144385 h 2839459"/>
              <a:gd name="connsiteX4" fmla="*/ 5794494 w 7850728"/>
              <a:gd name="connsiteY4" fmla="*/ 1267333 h 2839459"/>
              <a:gd name="connsiteX5" fmla="*/ 7815799 w 7850728"/>
              <a:gd name="connsiteY5" fmla="*/ 2839459 h 2839459"/>
              <a:gd name="connsiteX6" fmla="*/ 3901525 w 7850728"/>
              <a:gd name="connsiteY6" fmla="*/ 2839459 h 2839459"/>
              <a:gd name="connsiteX7" fmla="*/ 35378 w 7850728"/>
              <a:gd name="connsiteY7" fmla="*/ 2839459 h 2839459"/>
              <a:gd name="connsiteX0" fmla="*/ 0 w 7815350"/>
              <a:gd name="connsiteY0" fmla="*/ 2839459 h 2839459"/>
              <a:gd name="connsiteX1" fmla="*/ 1973179 w 7815350"/>
              <a:gd name="connsiteY1" fmla="*/ 1475880 h 2839459"/>
              <a:gd name="connsiteX2" fmla="*/ 2406316 w 7815350"/>
              <a:gd name="connsiteY2" fmla="*/ 160428 h 2839459"/>
              <a:gd name="connsiteX3" fmla="*/ 5245768 w 7815350"/>
              <a:gd name="connsiteY3" fmla="*/ 144385 h 2839459"/>
              <a:gd name="connsiteX4" fmla="*/ 5759116 w 7815350"/>
              <a:gd name="connsiteY4" fmla="*/ 1267333 h 2839459"/>
              <a:gd name="connsiteX5" fmla="*/ 7780421 w 7815350"/>
              <a:gd name="connsiteY5" fmla="*/ 2839459 h 2839459"/>
              <a:gd name="connsiteX6" fmla="*/ 3866147 w 7815350"/>
              <a:gd name="connsiteY6" fmla="*/ 2839459 h 2839459"/>
              <a:gd name="connsiteX7" fmla="*/ 0 w 7815350"/>
              <a:gd name="connsiteY7" fmla="*/ 2839459 h 2839459"/>
              <a:gd name="connsiteX0" fmla="*/ 0 w 7780421"/>
              <a:gd name="connsiteY0" fmla="*/ 2839459 h 2839459"/>
              <a:gd name="connsiteX1" fmla="*/ 1973179 w 7780421"/>
              <a:gd name="connsiteY1" fmla="*/ 1475880 h 2839459"/>
              <a:gd name="connsiteX2" fmla="*/ 2406316 w 7780421"/>
              <a:gd name="connsiteY2" fmla="*/ 160428 h 2839459"/>
              <a:gd name="connsiteX3" fmla="*/ 5245768 w 7780421"/>
              <a:gd name="connsiteY3" fmla="*/ 144385 h 2839459"/>
              <a:gd name="connsiteX4" fmla="*/ 5759116 w 7780421"/>
              <a:gd name="connsiteY4" fmla="*/ 1267333 h 2839459"/>
              <a:gd name="connsiteX5" fmla="*/ 7780421 w 7780421"/>
              <a:gd name="connsiteY5" fmla="*/ 2839459 h 2839459"/>
              <a:gd name="connsiteX6" fmla="*/ 3866147 w 7780421"/>
              <a:gd name="connsiteY6" fmla="*/ 2839459 h 2839459"/>
              <a:gd name="connsiteX7" fmla="*/ 0 w 7780421"/>
              <a:gd name="connsiteY7" fmla="*/ 2839459 h 2839459"/>
              <a:gd name="connsiteX0" fmla="*/ 0 w 10010274"/>
              <a:gd name="connsiteY0" fmla="*/ 2823417 h 2839459"/>
              <a:gd name="connsiteX1" fmla="*/ 4203032 w 10010274"/>
              <a:gd name="connsiteY1" fmla="*/ 1475880 h 2839459"/>
              <a:gd name="connsiteX2" fmla="*/ 4636169 w 10010274"/>
              <a:gd name="connsiteY2" fmla="*/ 160428 h 2839459"/>
              <a:gd name="connsiteX3" fmla="*/ 7475621 w 10010274"/>
              <a:gd name="connsiteY3" fmla="*/ 144385 h 2839459"/>
              <a:gd name="connsiteX4" fmla="*/ 7988969 w 10010274"/>
              <a:gd name="connsiteY4" fmla="*/ 1267333 h 2839459"/>
              <a:gd name="connsiteX5" fmla="*/ 10010274 w 10010274"/>
              <a:gd name="connsiteY5" fmla="*/ 2839459 h 2839459"/>
              <a:gd name="connsiteX6" fmla="*/ 6096000 w 10010274"/>
              <a:gd name="connsiteY6" fmla="*/ 2839459 h 2839459"/>
              <a:gd name="connsiteX7" fmla="*/ 0 w 10010274"/>
              <a:gd name="connsiteY7" fmla="*/ 2823417 h 2839459"/>
              <a:gd name="connsiteX0" fmla="*/ 0 w 12143874"/>
              <a:gd name="connsiteY0" fmla="*/ 2823417 h 2839459"/>
              <a:gd name="connsiteX1" fmla="*/ 4203032 w 12143874"/>
              <a:gd name="connsiteY1" fmla="*/ 1475880 h 2839459"/>
              <a:gd name="connsiteX2" fmla="*/ 4636169 w 12143874"/>
              <a:gd name="connsiteY2" fmla="*/ 160428 h 2839459"/>
              <a:gd name="connsiteX3" fmla="*/ 7475621 w 12143874"/>
              <a:gd name="connsiteY3" fmla="*/ 144385 h 2839459"/>
              <a:gd name="connsiteX4" fmla="*/ 7988969 w 12143874"/>
              <a:gd name="connsiteY4" fmla="*/ 1267333 h 2839459"/>
              <a:gd name="connsiteX5" fmla="*/ 12143874 w 12143874"/>
              <a:gd name="connsiteY5" fmla="*/ 2823417 h 2839459"/>
              <a:gd name="connsiteX6" fmla="*/ 6096000 w 12143874"/>
              <a:gd name="connsiteY6" fmla="*/ 2839459 h 2839459"/>
              <a:gd name="connsiteX7" fmla="*/ 0 w 12143874"/>
              <a:gd name="connsiteY7" fmla="*/ 2823417 h 2839459"/>
              <a:gd name="connsiteX0" fmla="*/ 0 w 12143874"/>
              <a:gd name="connsiteY0" fmla="*/ 2823417 h 2839459"/>
              <a:gd name="connsiteX1" fmla="*/ 4203032 w 12143874"/>
              <a:gd name="connsiteY1" fmla="*/ 1475880 h 2839459"/>
              <a:gd name="connsiteX2" fmla="*/ 4636169 w 12143874"/>
              <a:gd name="connsiteY2" fmla="*/ 160428 h 2839459"/>
              <a:gd name="connsiteX3" fmla="*/ 7475621 w 12143874"/>
              <a:gd name="connsiteY3" fmla="*/ 144385 h 2839459"/>
              <a:gd name="connsiteX4" fmla="*/ 7988969 w 12143874"/>
              <a:gd name="connsiteY4" fmla="*/ 1267333 h 2839459"/>
              <a:gd name="connsiteX5" fmla="*/ 12143874 w 12143874"/>
              <a:gd name="connsiteY5" fmla="*/ 2823417 h 2839459"/>
              <a:gd name="connsiteX6" fmla="*/ 6096000 w 12143874"/>
              <a:gd name="connsiteY6" fmla="*/ 2839459 h 2839459"/>
              <a:gd name="connsiteX7" fmla="*/ 0 w 12143874"/>
              <a:gd name="connsiteY7" fmla="*/ 2823417 h 2839459"/>
              <a:gd name="connsiteX0" fmla="*/ 0 w 12143874"/>
              <a:gd name="connsiteY0" fmla="*/ 2823417 h 2839459"/>
              <a:gd name="connsiteX1" fmla="*/ 4203032 w 12143874"/>
              <a:gd name="connsiteY1" fmla="*/ 1475880 h 2839459"/>
              <a:gd name="connsiteX2" fmla="*/ 4636169 w 12143874"/>
              <a:gd name="connsiteY2" fmla="*/ 160428 h 2839459"/>
              <a:gd name="connsiteX3" fmla="*/ 7475621 w 12143874"/>
              <a:gd name="connsiteY3" fmla="*/ 144385 h 2839459"/>
              <a:gd name="connsiteX4" fmla="*/ 7988969 w 12143874"/>
              <a:gd name="connsiteY4" fmla="*/ 1267333 h 2839459"/>
              <a:gd name="connsiteX5" fmla="*/ 12143874 w 12143874"/>
              <a:gd name="connsiteY5" fmla="*/ 2823417 h 2839459"/>
              <a:gd name="connsiteX6" fmla="*/ 6096000 w 12143874"/>
              <a:gd name="connsiteY6" fmla="*/ 2839459 h 2839459"/>
              <a:gd name="connsiteX7" fmla="*/ 0 w 12143874"/>
              <a:gd name="connsiteY7" fmla="*/ 2823417 h 2839459"/>
              <a:gd name="connsiteX0" fmla="*/ 0 w 12166362"/>
              <a:gd name="connsiteY0" fmla="*/ 2836628 h 2940702"/>
              <a:gd name="connsiteX1" fmla="*/ 4203032 w 12166362"/>
              <a:gd name="connsiteY1" fmla="*/ 1489091 h 2940702"/>
              <a:gd name="connsiteX2" fmla="*/ 4636169 w 12166362"/>
              <a:gd name="connsiteY2" fmla="*/ 173639 h 2940702"/>
              <a:gd name="connsiteX3" fmla="*/ 7475621 w 12166362"/>
              <a:gd name="connsiteY3" fmla="*/ 157596 h 2940702"/>
              <a:gd name="connsiteX4" fmla="*/ 7988969 w 12166362"/>
              <a:gd name="connsiteY4" fmla="*/ 1489091 h 2940702"/>
              <a:gd name="connsiteX5" fmla="*/ 12143874 w 12166362"/>
              <a:gd name="connsiteY5" fmla="*/ 2836628 h 2940702"/>
              <a:gd name="connsiteX6" fmla="*/ 6096000 w 12166362"/>
              <a:gd name="connsiteY6" fmla="*/ 2852670 h 2940702"/>
              <a:gd name="connsiteX7" fmla="*/ 0 w 12166362"/>
              <a:gd name="connsiteY7" fmla="*/ 2836628 h 2940702"/>
              <a:gd name="connsiteX0" fmla="*/ 0 w 12166362"/>
              <a:gd name="connsiteY0" fmla="*/ 2836628 h 2940702"/>
              <a:gd name="connsiteX1" fmla="*/ 4203032 w 12166362"/>
              <a:gd name="connsiteY1" fmla="*/ 1489091 h 2940702"/>
              <a:gd name="connsiteX2" fmla="*/ 4636169 w 12166362"/>
              <a:gd name="connsiteY2" fmla="*/ 173639 h 2940702"/>
              <a:gd name="connsiteX3" fmla="*/ 7475621 w 12166362"/>
              <a:gd name="connsiteY3" fmla="*/ 157596 h 2940702"/>
              <a:gd name="connsiteX4" fmla="*/ 7988969 w 12166362"/>
              <a:gd name="connsiteY4" fmla="*/ 1489091 h 2940702"/>
              <a:gd name="connsiteX5" fmla="*/ 12143874 w 12166362"/>
              <a:gd name="connsiteY5" fmla="*/ 2836628 h 2940702"/>
              <a:gd name="connsiteX6" fmla="*/ 6096000 w 12166362"/>
              <a:gd name="connsiteY6" fmla="*/ 2852670 h 2940702"/>
              <a:gd name="connsiteX7" fmla="*/ 0 w 12166362"/>
              <a:gd name="connsiteY7" fmla="*/ 2836628 h 2940702"/>
              <a:gd name="connsiteX0" fmla="*/ 0 w 12143874"/>
              <a:gd name="connsiteY0" fmla="*/ 2836628 h 2940702"/>
              <a:gd name="connsiteX1" fmla="*/ 4203032 w 12143874"/>
              <a:gd name="connsiteY1" fmla="*/ 1489091 h 2940702"/>
              <a:gd name="connsiteX2" fmla="*/ 4636169 w 12143874"/>
              <a:gd name="connsiteY2" fmla="*/ 173639 h 2940702"/>
              <a:gd name="connsiteX3" fmla="*/ 7475621 w 12143874"/>
              <a:gd name="connsiteY3" fmla="*/ 157596 h 2940702"/>
              <a:gd name="connsiteX4" fmla="*/ 7988969 w 12143874"/>
              <a:gd name="connsiteY4" fmla="*/ 1489091 h 2940702"/>
              <a:gd name="connsiteX5" fmla="*/ 12143874 w 12143874"/>
              <a:gd name="connsiteY5" fmla="*/ 2836628 h 2940702"/>
              <a:gd name="connsiteX6" fmla="*/ 6096000 w 12143874"/>
              <a:gd name="connsiteY6" fmla="*/ 2852670 h 2940702"/>
              <a:gd name="connsiteX7" fmla="*/ 0 w 12143874"/>
              <a:gd name="connsiteY7" fmla="*/ 2836628 h 2940702"/>
              <a:gd name="connsiteX0" fmla="*/ 0 w 12143874"/>
              <a:gd name="connsiteY0" fmla="*/ 2836628 h 2852670"/>
              <a:gd name="connsiteX1" fmla="*/ 4203032 w 12143874"/>
              <a:gd name="connsiteY1" fmla="*/ 1489091 h 2852670"/>
              <a:gd name="connsiteX2" fmla="*/ 4636169 w 12143874"/>
              <a:gd name="connsiteY2" fmla="*/ 173639 h 2852670"/>
              <a:gd name="connsiteX3" fmla="*/ 7475621 w 12143874"/>
              <a:gd name="connsiteY3" fmla="*/ 157596 h 2852670"/>
              <a:gd name="connsiteX4" fmla="*/ 7988969 w 12143874"/>
              <a:gd name="connsiteY4" fmla="*/ 1489091 h 2852670"/>
              <a:gd name="connsiteX5" fmla="*/ 12143874 w 12143874"/>
              <a:gd name="connsiteY5" fmla="*/ 2836628 h 2852670"/>
              <a:gd name="connsiteX6" fmla="*/ 6096000 w 12143874"/>
              <a:gd name="connsiteY6" fmla="*/ 2852670 h 2852670"/>
              <a:gd name="connsiteX7" fmla="*/ 0 w 12143874"/>
              <a:gd name="connsiteY7" fmla="*/ 2836628 h 2852670"/>
              <a:gd name="connsiteX0" fmla="*/ 0 w 12143874"/>
              <a:gd name="connsiteY0" fmla="*/ 2836628 h 2852670"/>
              <a:gd name="connsiteX1" fmla="*/ 4636169 w 12143874"/>
              <a:gd name="connsiteY1" fmla="*/ 173639 h 2852670"/>
              <a:gd name="connsiteX2" fmla="*/ 7475621 w 12143874"/>
              <a:gd name="connsiteY2" fmla="*/ 157596 h 2852670"/>
              <a:gd name="connsiteX3" fmla="*/ 7988969 w 12143874"/>
              <a:gd name="connsiteY3" fmla="*/ 1489091 h 2852670"/>
              <a:gd name="connsiteX4" fmla="*/ 12143874 w 12143874"/>
              <a:gd name="connsiteY4" fmla="*/ 2836628 h 2852670"/>
              <a:gd name="connsiteX5" fmla="*/ 6096000 w 12143874"/>
              <a:gd name="connsiteY5" fmla="*/ 2852670 h 2852670"/>
              <a:gd name="connsiteX6" fmla="*/ 0 w 12143874"/>
              <a:gd name="connsiteY6" fmla="*/ 2836628 h 2852670"/>
              <a:gd name="connsiteX0" fmla="*/ 0 w 12143874"/>
              <a:gd name="connsiteY0" fmla="*/ 2836628 h 2852670"/>
              <a:gd name="connsiteX1" fmla="*/ 4636169 w 12143874"/>
              <a:gd name="connsiteY1" fmla="*/ 173639 h 2852670"/>
              <a:gd name="connsiteX2" fmla="*/ 7475621 w 12143874"/>
              <a:gd name="connsiteY2" fmla="*/ 157596 h 2852670"/>
              <a:gd name="connsiteX3" fmla="*/ 12143874 w 12143874"/>
              <a:gd name="connsiteY3" fmla="*/ 2836628 h 2852670"/>
              <a:gd name="connsiteX4" fmla="*/ 6096000 w 12143874"/>
              <a:gd name="connsiteY4" fmla="*/ 2852670 h 2852670"/>
              <a:gd name="connsiteX5" fmla="*/ 0 w 12143874"/>
              <a:gd name="connsiteY5" fmla="*/ 2836628 h 2852670"/>
              <a:gd name="connsiteX0" fmla="*/ 0 w 12143874"/>
              <a:gd name="connsiteY0" fmla="*/ 2836628 h 2836628"/>
              <a:gd name="connsiteX1" fmla="*/ 4636169 w 12143874"/>
              <a:gd name="connsiteY1" fmla="*/ 173639 h 2836628"/>
              <a:gd name="connsiteX2" fmla="*/ 7475621 w 12143874"/>
              <a:gd name="connsiteY2" fmla="*/ 157596 h 2836628"/>
              <a:gd name="connsiteX3" fmla="*/ 12143874 w 12143874"/>
              <a:gd name="connsiteY3" fmla="*/ 2836628 h 2836628"/>
              <a:gd name="connsiteX4" fmla="*/ 0 w 12143874"/>
              <a:gd name="connsiteY4" fmla="*/ 2836628 h 283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874" h="2836628">
                <a:moveTo>
                  <a:pt x="0" y="2836628"/>
                </a:moveTo>
                <a:lnTo>
                  <a:pt x="4636169" y="173639"/>
                </a:lnTo>
                <a:cubicBezTo>
                  <a:pt x="5181600" y="-48277"/>
                  <a:pt x="6916821" y="-61646"/>
                  <a:pt x="7475621" y="157596"/>
                </a:cubicBezTo>
                <a:lnTo>
                  <a:pt x="12143874" y="2836628"/>
                </a:lnTo>
                <a:lnTo>
                  <a:pt x="0" y="2836628"/>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3250949" y="4448583"/>
            <a:ext cx="2764026" cy="1711238"/>
          </a:xfrm>
          <a:prstGeom prst="rect">
            <a:avLst/>
          </a:prstGeom>
          <a:noFill/>
        </p:spPr>
        <p:txBody>
          <a:bodyPr wrap="none" rtlCol="0" anchor="ctr">
            <a:spAutoFit/>
          </a:bodyPr>
          <a:lstStyle/>
          <a:p>
            <a:pPr algn="ctr">
              <a:lnSpc>
                <a:spcPct val="90000"/>
              </a:lnSpc>
            </a:pPr>
            <a:r>
              <a:rPr lang="en-US" sz="2800" b="1" kern="0" dirty="0" smtClean="0">
                <a:solidFill>
                  <a:schemeClr val="bg2">
                    <a:lumMod val="10000"/>
                  </a:schemeClr>
                </a:solidFill>
                <a:cs typeface="Arial" panose="020B0604020202020204" pitchFamily="34" charset="0"/>
              </a:rPr>
              <a:t>BOTH</a:t>
            </a:r>
          </a:p>
          <a:p>
            <a:pPr marL="342900" indent="-342900">
              <a:spcBef>
                <a:spcPts val="0"/>
              </a:spcBef>
              <a:buFont typeface="Arial" pitchFamily="34" charset="0"/>
              <a:buChar char="•"/>
            </a:pPr>
            <a:r>
              <a:rPr lang="en-US" sz="2000" dirty="0" smtClean="0">
                <a:solidFill>
                  <a:schemeClr val="bg2">
                    <a:lumMod val="10000"/>
                  </a:schemeClr>
                </a:solidFill>
                <a:ea typeface="ＭＳ Ｐゴシック" charset="0"/>
                <a:cs typeface="ＭＳ Ｐゴシック" charset="0"/>
              </a:rPr>
              <a:t>Patient education</a:t>
            </a:r>
          </a:p>
          <a:p>
            <a:pPr marL="342900" indent="-342900">
              <a:spcBef>
                <a:spcPts val="0"/>
              </a:spcBef>
              <a:buFont typeface="Arial" pitchFamily="34" charset="0"/>
              <a:buChar char="•"/>
            </a:pPr>
            <a:r>
              <a:rPr lang="en-US" sz="2000" dirty="0">
                <a:solidFill>
                  <a:schemeClr val="bg2">
                    <a:lumMod val="10000"/>
                  </a:schemeClr>
                </a:solidFill>
                <a:ea typeface="ＭＳ Ｐゴシック" charset="0"/>
                <a:cs typeface="ＭＳ Ｐゴシック" charset="0"/>
              </a:rPr>
              <a:t>Supplemental oxygen</a:t>
            </a:r>
          </a:p>
          <a:p>
            <a:pPr marL="342900" indent="-342900">
              <a:spcBef>
                <a:spcPts val="0"/>
              </a:spcBef>
              <a:buFont typeface="Arial" pitchFamily="34" charset="0"/>
              <a:buChar char="•"/>
            </a:pPr>
            <a:r>
              <a:rPr lang="en-US" sz="2000" dirty="0" smtClean="0">
                <a:solidFill>
                  <a:schemeClr val="bg2">
                    <a:lumMod val="10000"/>
                  </a:schemeClr>
                </a:solidFill>
                <a:ea typeface="ＭＳ Ｐゴシック" charset="0"/>
                <a:cs typeface="ＭＳ Ｐゴシック" charset="0"/>
              </a:rPr>
              <a:t>End-of-life issues</a:t>
            </a:r>
          </a:p>
          <a:p>
            <a:pPr marL="342900" indent="-342900">
              <a:spcBef>
                <a:spcPts val="0"/>
              </a:spcBef>
              <a:buFont typeface="Arial" pitchFamily="34" charset="0"/>
              <a:buChar char="•"/>
            </a:pPr>
            <a:r>
              <a:rPr lang="en-US" sz="2000" dirty="0" smtClean="0">
                <a:solidFill>
                  <a:schemeClr val="bg2">
                    <a:lumMod val="10000"/>
                  </a:schemeClr>
                </a:solidFill>
                <a:ea typeface="ＭＳ Ｐゴシック" charset="0"/>
                <a:cs typeface="ＭＳ Ｐゴシック" charset="0"/>
              </a:rPr>
              <a:t>Mental health</a:t>
            </a:r>
            <a:endParaRPr lang="en-US" sz="3200" dirty="0">
              <a:solidFill>
                <a:schemeClr val="bg2">
                  <a:lumMod val="10000"/>
                </a:schemeClr>
              </a:solidFill>
              <a:cs typeface="Arial" panose="020B0604020202020204" pitchFamily="34" charset="0"/>
            </a:endParaRPr>
          </a:p>
        </p:txBody>
      </p:sp>
      <p:sp>
        <p:nvSpPr>
          <p:cNvPr id="66" name="Rectangle 65"/>
          <p:cNvSpPr/>
          <p:nvPr/>
        </p:nvSpPr>
        <p:spPr>
          <a:xfrm>
            <a:off x="6614220" y="1321552"/>
            <a:ext cx="2000744" cy="1143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Pulmonology</a:t>
            </a:r>
            <a:endParaRPr lang="en-US" sz="2400" dirty="0">
              <a:latin typeface="Arial" panose="020B0604020202020204" pitchFamily="34" charset="0"/>
              <a:cs typeface="Arial" panose="020B0604020202020204" pitchFamily="34" charset="0"/>
            </a:endParaRPr>
          </a:p>
        </p:txBody>
      </p:sp>
      <p:sp>
        <p:nvSpPr>
          <p:cNvPr id="65" name="Rectangle 64"/>
          <p:cNvSpPr/>
          <p:nvPr/>
        </p:nvSpPr>
        <p:spPr>
          <a:xfrm>
            <a:off x="1015220" y="1321552"/>
            <a:ext cx="1371957" cy="1143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PCP</a:t>
            </a:r>
            <a:endParaRPr lang="en-US" sz="2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81737" y="-35421"/>
            <a:ext cx="8229600" cy="1143000"/>
          </a:xfrm>
        </p:spPr>
        <p:txBody>
          <a:bodyPr>
            <a:normAutofit/>
          </a:bodyPr>
          <a:lstStyle/>
          <a:p>
            <a:r>
              <a:rPr lang="en-US" sz="3600" b="1" dirty="0" smtClean="0">
                <a:solidFill>
                  <a:srgbClr val="156598"/>
                </a:solidFill>
                <a:latin typeface="+mn-lt"/>
              </a:rPr>
              <a:t>PCP/Pulmonology Partnership for IPF</a:t>
            </a:r>
            <a:endParaRPr lang="en-US" sz="3600" b="1" dirty="0">
              <a:solidFill>
                <a:srgbClr val="156598"/>
              </a:solidFill>
              <a:latin typeface="+mn-lt"/>
            </a:endParaRPr>
          </a:p>
        </p:txBody>
      </p:sp>
      <p:sp>
        <p:nvSpPr>
          <p:cNvPr id="4" name="Rectangle 3"/>
          <p:cNvSpPr/>
          <p:nvPr/>
        </p:nvSpPr>
        <p:spPr>
          <a:xfrm>
            <a:off x="12033" y="5480178"/>
            <a:ext cx="1358734" cy="1047043"/>
          </a:xfrm>
          <a:prstGeom prst="rec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88" name="Group 87"/>
          <p:cNvGrpSpPr/>
          <p:nvPr/>
        </p:nvGrpSpPr>
        <p:grpSpPr>
          <a:xfrm>
            <a:off x="342395" y="3251160"/>
            <a:ext cx="9625440" cy="1721824"/>
            <a:chOff x="1006835" y="3606008"/>
            <a:chExt cx="12105398" cy="1721824"/>
          </a:xfrm>
        </p:grpSpPr>
        <p:sp>
          <p:nvSpPr>
            <p:cNvPr id="83" name="TextBox 82"/>
            <p:cNvSpPr txBox="1"/>
            <p:nvPr/>
          </p:nvSpPr>
          <p:spPr>
            <a:xfrm>
              <a:off x="1006835" y="3606008"/>
              <a:ext cx="3452401" cy="1569660"/>
            </a:xfrm>
            <a:prstGeom prst="rect">
              <a:avLst/>
            </a:prstGeom>
            <a:noFill/>
          </p:spPr>
          <p:txBody>
            <a:bodyPr wrap="square" rtlCol="0">
              <a:spAutoFit/>
            </a:bodyPr>
            <a:lstStyle/>
            <a:p>
              <a:pPr marL="342900" indent="-342900">
                <a:spcBef>
                  <a:spcPts val="0"/>
                </a:spcBef>
                <a:buFont typeface="Arial" pitchFamily="34" charset="0"/>
                <a:buChar char="•"/>
              </a:pPr>
              <a:r>
                <a:rPr lang="en-US" sz="2000" dirty="0">
                  <a:solidFill>
                    <a:schemeClr val="bg1"/>
                  </a:solidFill>
                  <a:ea typeface="ＭＳ Ｐゴシック" charset="0"/>
                  <a:cs typeface="ＭＳ Ｐゴシック" charset="0"/>
                </a:rPr>
                <a:t>Risk </a:t>
              </a:r>
              <a:r>
                <a:rPr lang="en-US" sz="2000" dirty="0" smtClean="0">
                  <a:solidFill>
                    <a:schemeClr val="bg1"/>
                  </a:solidFill>
                  <a:ea typeface="ＭＳ Ｐゴシック" charset="0"/>
                  <a:cs typeface="ＭＳ Ｐゴシック" charset="0"/>
                </a:rPr>
                <a:t>factors</a:t>
              </a:r>
            </a:p>
            <a:p>
              <a:pPr marL="800100" lvl="1" indent="-342900">
                <a:buFont typeface="Symbol" pitchFamily="18" charset="2"/>
                <a:buChar char="-"/>
              </a:pPr>
              <a:r>
                <a:rPr lang="en-US" dirty="0" smtClean="0">
                  <a:solidFill>
                    <a:schemeClr val="bg1"/>
                  </a:solidFill>
                  <a:ea typeface="ＭＳ Ｐゴシック" charset="0"/>
                  <a:cs typeface="ＭＳ Ｐゴシック" charset="0"/>
                </a:rPr>
                <a:t>Smoking</a:t>
              </a:r>
              <a:endParaRPr lang="en-US" dirty="0">
                <a:solidFill>
                  <a:schemeClr val="bg1"/>
                </a:solidFill>
                <a:ea typeface="ＭＳ Ｐゴシック" charset="0"/>
                <a:cs typeface="ＭＳ Ｐゴシック" charset="0"/>
              </a:endParaRPr>
            </a:p>
            <a:p>
              <a:pPr marL="800100" lvl="1" indent="-342900">
                <a:spcBef>
                  <a:spcPts val="0"/>
                </a:spcBef>
                <a:buFont typeface="Symbol" pitchFamily="18" charset="2"/>
                <a:buChar char="-"/>
              </a:pPr>
              <a:r>
                <a:rPr lang="en-US" dirty="0" smtClean="0">
                  <a:solidFill>
                    <a:schemeClr val="bg1"/>
                  </a:solidFill>
                  <a:ea typeface="ＭＳ Ｐゴシック" charset="0"/>
                  <a:cs typeface="ＭＳ Ｐゴシック" charset="0"/>
                </a:rPr>
                <a:t>Obesity </a:t>
              </a:r>
              <a:endParaRPr lang="en-US" dirty="0">
                <a:solidFill>
                  <a:schemeClr val="bg1"/>
                </a:solidFill>
                <a:ea typeface="ＭＳ Ｐゴシック" charset="0"/>
                <a:cs typeface="ＭＳ Ｐゴシック" charset="0"/>
              </a:endParaRPr>
            </a:p>
            <a:p>
              <a:pPr marL="342900" indent="-342900">
                <a:spcBef>
                  <a:spcPts val="0"/>
                </a:spcBef>
                <a:buFont typeface="Arial" pitchFamily="34" charset="0"/>
                <a:buChar char="•"/>
              </a:pPr>
              <a:r>
                <a:rPr lang="en-US" sz="2000" dirty="0">
                  <a:solidFill>
                    <a:schemeClr val="bg1"/>
                  </a:solidFill>
                  <a:ea typeface="ＭＳ Ｐゴシック" charset="0"/>
                  <a:cs typeface="ＭＳ Ｐゴシック" charset="0"/>
                </a:rPr>
                <a:t>Comorbidities</a:t>
              </a:r>
            </a:p>
            <a:p>
              <a:pPr marL="342900" indent="-342900">
                <a:buFont typeface="Arial" pitchFamily="34" charset="0"/>
                <a:buChar char="•"/>
              </a:pPr>
              <a:r>
                <a:rPr lang="en-US" sz="2000" dirty="0">
                  <a:solidFill>
                    <a:schemeClr val="bg1"/>
                  </a:solidFill>
                  <a:ea typeface="ＭＳ Ｐゴシック" charset="0"/>
                  <a:cs typeface="ＭＳ Ｐゴシック" charset="0"/>
                </a:rPr>
                <a:t>Vaccinations </a:t>
              </a:r>
            </a:p>
          </p:txBody>
        </p:sp>
        <p:sp>
          <p:nvSpPr>
            <p:cNvPr id="87" name="TextBox 86"/>
            <p:cNvSpPr txBox="1"/>
            <p:nvPr/>
          </p:nvSpPr>
          <p:spPr>
            <a:xfrm>
              <a:off x="8235100" y="3696616"/>
              <a:ext cx="4877133" cy="1631216"/>
            </a:xfrm>
            <a:prstGeom prst="rect">
              <a:avLst/>
            </a:prstGeom>
            <a:noFill/>
          </p:spPr>
          <p:txBody>
            <a:bodyPr wrap="none" rtlCol="0">
              <a:spAutoFit/>
            </a:bodyPr>
            <a:lstStyle/>
            <a:p>
              <a:pPr marL="169863" indent="-169863">
                <a:buFont typeface="Arial" pitchFamily="34" charset="0"/>
                <a:buChar char="•"/>
              </a:pPr>
              <a:r>
                <a:rPr lang="en-US" sz="2000" dirty="0" smtClean="0">
                  <a:solidFill>
                    <a:schemeClr val="bg1"/>
                  </a:solidFill>
                  <a:cs typeface="Arial" panose="020B0604020202020204" pitchFamily="34" charset="0"/>
                </a:rPr>
                <a:t>Diagnosis</a:t>
              </a:r>
            </a:p>
            <a:p>
              <a:pPr marL="169863" indent="-169863">
                <a:buFont typeface="Arial" pitchFamily="34" charset="0"/>
                <a:buChar char="•"/>
              </a:pPr>
              <a:r>
                <a:rPr lang="en-US" sz="2000" dirty="0" smtClean="0">
                  <a:solidFill>
                    <a:schemeClr val="bg1"/>
                  </a:solidFill>
                  <a:cs typeface="Arial" panose="020B0604020202020204" pitchFamily="34" charset="0"/>
                </a:rPr>
                <a:t>Treatment </a:t>
              </a:r>
              <a:endParaRPr lang="en-US" sz="2000" dirty="0">
                <a:solidFill>
                  <a:schemeClr val="bg1"/>
                </a:solidFill>
                <a:cs typeface="Arial" panose="020B0604020202020204" pitchFamily="34" charset="0"/>
              </a:endParaRPr>
            </a:p>
            <a:p>
              <a:pPr marL="169863" indent="-169863">
                <a:buFont typeface="Arial" pitchFamily="34" charset="0"/>
                <a:buChar char="•"/>
              </a:pPr>
              <a:r>
                <a:rPr lang="en-US" sz="2000" dirty="0">
                  <a:solidFill>
                    <a:schemeClr val="bg1"/>
                  </a:solidFill>
                  <a:cs typeface="Arial" panose="020B0604020202020204" pitchFamily="34" charset="0"/>
                </a:rPr>
                <a:t>Pulmonary </a:t>
              </a:r>
              <a:r>
                <a:rPr lang="en-US" sz="2000" dirty="0" smtClean="0">
                  <a:solidFill>
                    <a:schemeClr val="bg1"/>
                  </a:solidFill>
                  <a:cs typeface="Arial" panose="020B0604020202020204" pitchFamily="34" charset="0"/>
                </a:rPr>
                <a:t>rehab</a:t>
              </a:r>
              <a:endParaRPr lang="en-US" sz="2000" dirty="0">
                <a:solidFill>
                  <a:schemeClr val="bg1"/>
                </a:solidFill>
                <a:cs typeface="Arial" panose="020B0604020202020204" pitchFamily="34" charset="0"/>
              </a:endParaRPr>
            </a:p>
            <a:p>
              <a:pPr marL="169863" indent="-169863">
                <a:buFont typeface="Arial" pitchFamily="34" charset="0"/>
                <a:buChar char="•"/>
              </a:pPr>
              <a:r>
                <a:rPr lang="en-US" sz="2000" dirty="0">
                  <a:solidFill>
                    <a:schemeClr val="bg1"/>
                  </a:solidFill>
                  <a:cs typeface="Arial" panose="020B0604020202020204" pitchFamily="34" charset="0"/>
                </a:rPr>
                <a:t>Clinical trials			</a:t>
              </a:r>
            </a:p>
            <a:p>
              <a:pPr marL="169863" indent="-169863">
                <a:buFont typeface="Arial" pitchFamily="34" charset="0"/>
                <a:buChar char="•"/>
              </a:pPr>
              <a:r>
                <a:rPr lang="en-US" sz="2000" dirty="0">
                  <a:solidFill>
                    <a:schemeClr val="bg1"/>
                  </a:solidFill>
                  <a:cs typeface="Arial" panose="020B0604020202020204" pitchFamily="34" charset="0"/>
                </a:rPr>
                <a:t>Lung transplant evaluation</a:t>
              </a:r>
            </a:p>
          </p:txBody>
        </p:sp>
      </p:grpSp>
    </p:spTree>
    <p:custDataLst>
      <p:tags r:id="rId1"/>
    </p:custDataLst>
    <p:extLst>
      <p:ext uri="{BB962C8B-B14F-4D97-AF65-F5344CB8AC3E}">
        <p14:creationId xmlns:p14="http://schemas.microsoft.com/office/powerpoint/2010/main" val="35327116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69863"/>
            <a:ext cx="8229600" cy="1143000"/>
          </a:xfrm>
        </p:spPr>
        <p:txBody>
          <a:bodyPr>
            <a:normAutofit/>
          </a:bodyPr>
          <a:lstStyle/>
          <a:p>
            <a:r>
              <a:rPr lang="en-US" dirty="0" smtClean="0"/>
              <a:t>Gary’s Summary</a:t>
            </a:r>
            <a:endParaRPr lang="en-US" dirty="0"/>
          </a:p>
        </p:txBody>
      </p:sp>
      <p:sp>
        <p:nvSpPr>
          <p:cNvPr id="3" name="Content Placeholder 2"/>
          <p:cNvSpPr>
            <a:spLocks noGrp="1"/>
          </p:cNvSpPr>
          <p:nvPr>
            <p:ph idx="1"/>
          </p:nvPr>
        </p:nvSpPr>
        <p:spPr>
          <a:xfrm>
            <a:off x="444500" y="1123575"/>
            <a:ext cx="8115300" cy="4525963"/>
          </a:xfrm>
        </p:spPr>
        <p:txBody>
          <a:bodyPr>
            <a:normAutofit/>
          </a:bodyPr>
          <a:lstStyle/>
          <a:p>
            <a:r>
              <a:rPr lang="en-US" sz="2800" dirty="0" smtClean="0"/>
              <a:t>Gary’s signs and symptoms led to a suspicion of ILD</a:t>
            </a:r>
          </a:p>
          <a:p>
            <a:pPr lvl="1">
              <a:buFont typeface="Calibri" panose="020F0502020204030204" pitchFamily="34" charset="0"/>
              <a:buChar char="–"/>
            </a:pPr>
            <a:r>
              <a:rPr lang="en-US" sz="2400" dirty="0" smtClean="0"/>
              <a:t>Timely referral was essential to diagnosis and treatment</a:t>
            </a:r>
            <a:endParaRPr lang="en-US" sz="2400" dirty="0"/>
          </a:p>
          <a:p>
            <a:r>
              <a:rPr lang="en-US" sz="2800" dirty="0" smtClean="0"/>
              <a:t>HRCT finding was definite UIP </a:t>
            </a:r>
          </a:p>
          <a:p>
            <a:pPr lvl="1">
              <a:buFont typeface="Calibri" panose="020F0502020204030204" pitchFamily="34" charset="0"/>
              <a:buChar char="–"/>
            </a:pPr>
            <a:r>
              <a:rPr lang="en-US" sz="2400" dirty="0" smtClean="0"/>
              <a:t>SLB was not necessary for diagnosis</a:t>
            </a:r>
          </a:p>
          <a:p>
            <a:pPr lvl="1">
              <a:buFont typeface="Calibri" panose="020F0502020204030204" pitchFamily="34" charset="0"/>
              <a:buChar char="–"/>
            </a:pPr>
            <a:r>
              <a:rPr lang="en-US" sz="2400" dirty="0" smtClean="0"/>
              <a:t>There was no identifiable cause for Gary’s ILD </a:t>
            </a:r>
          </a:p>
          <a:p>
            <a:pPr lvl="1">
              <a:buFont typeface="Calibri" panose="020F0502020204030204" pitchFamily="34" charset="0"/>
              <a:buChar char="–"/>
            </a:pPr>
            <a:r>
              <a:rPr lang="en-US" sz="2400" dirty="0" smtClean="0"/>
              <a:t>Diagnosis: IPF </a:t>
            </a:r>
            <a:endParaRPr lang="en-US" sz="2400" dirty="0"/>
          </a:p>
          <a:p>
            <a:r>
              <a:rPr lang="en-US" sz="2800" dirty="0" smtClean="0"/>
              <a:t>Gary is a candidate for </a:t>
            </a:r>
            <a:r>
              <a:rPr lang="en-US" sz="2800" dirty="0" err="1" smtClean="0"/>
              <a:t>nintedanib</a:t>
            </a:r>
            <a:r>
              <a:rPr lang="en-US" sz="2800" dirty="0" smtClean="0"/>
              <a:t> or </a:t>
            </a:r>
            <a:r>
              <a:rPr lang="en-US" sz="2800" dirty="0" err="1" smtClean="0"/>
              <a:t>pirfenidone</a:t>
            </a:r>
            <a:endParaRPr lang="en-US" sz="2800" dirty="0"/>
          </a:p>
          <a:p>
            <a:pPr lvl="1">
              <a:buFont typeface="Calibri" panose="020F0502020204030204" pitchFamily="34" charset="0"/>
              <a:buChar char="–"/>
            </a:pPr>
            <a:r>
              <a:rPr lang="en-US" sz="2400" dirty="0" smtClean="0"/>
              <a:t>Current therapies slow the rate of decline</a:t>
            </a:r>
          </a:p>
          <a:p>
            <a:r>
              <a:rPr lang="en-US" sz="2800" dirty="0" smtClean="0"/>
              <a:t>Multiple emerging therapies are in development</a:t>
            </a:r>
            <a:endParaRPr lang="en-US" sz="2800" dirty="0"/>
          </a:p>
        </p:txBody>
      </p:sp>
    </p:spTree>
    <p:custDataLst>
      <p:tags r:id="rId1"/>
    </p:custDataLst>
    <p:extLst>
      <p:ext uri="{BB962C8B-B14F-4D97-AF65-F5344CB8AC3E}">
        <p14:creationId xmlns:p14="http://schemas.microsoft.com/office/powerpoint/2010/main" val="7700065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91234"/>
          </a:xfrm>
        </p:spPr>
        <p:txBody>
          <a:bodyPr>
            <a:normAutofit/>
          </a:bodyPr>
          <a:lstStyle/>
          <a:p>
            <a:r>
              <a:rPr lang="en-US" sz="3600" b="1" dirty="0">
                <a:solidFill>
                  <a:srgbClr val="156598"/>
                </a:solidFill>
                <a:latin typeface="+mn-lt"/>
              </a:rPr>
              <a:t>Conclusions</a:t>
            </a:r>
          </a:p>
        </p:txBody>
      </p:sp>
      <p:sp>
        <p:nvSpPr>
          <p:cNvPr id="3" name="Content Placeholder 2"/>
          <p:cNvSpPr>
            <a:spLocks noGrp="1"/>
          </p:cNvSpPr>
          <p:nvPr>
            <p:ph sz="half" idx="1"/>
          </p:nvPr>
        </p:nvSpPr>
        <p:spPr>
          <a:xfrm>
            <a:off x="628650" y="1574165"/>
            <a:ext cx="3886200" cy="4351338"/>
          </a:xfrm>
        </p:spPr>
        <p:txBody>
          <a:bodyPr>
            <a:normAutofit/>
          </a:bodyPr>
          <a:lstStyle/>
          <a:p>
            <a:pPr>
              <a:lnSpc>
                <a:spcPct val="110000"/>
              </a:lnSpc>
              <a:spcBef>
                <a:spcPts val="0"/>
              </a:spcBef>
              <a:buClr>
                <a:srgbClr val="156598"/>
              </a:buClr>
            </a:pPr>
            <a:r>
              <a:rPr lang="en-US" dirty="0"/>
              <a:t>Multiple causes of SOB</a:t>
            </a:r>
          </a:p>
          <a:p>
            <a:pPr lvl="1">
              <a:lnSpc>
                <a:spcPct val="110000"/>
              </a:lnSpc>
              <a:spcBef>
                <a:spcPts val="0"/>
              </a:spcBef>
              <a:buClr>
                <a:srgbClr val="156598"/>
              </a:buClr>
              <a:buFont typeface="Calibri" panose="020F0502020204030204" pitchFamily="34" charset="0"/>
              <a:buChar char="–"/>
            </a:pPr>
            <a:r>
              <a:rPr lang="en-US" dirty="0"/>
              <a:t>Common causes are commonly diagnosed</a:t>
            </a:r>
          </a:p>
          <a:p>
            <a:pPr lvl="2">
              <a:lnSpc>
                <a:spcPct val="110000"/>
              </a:lnSpc>
              <a:spcBef>
                <a:spcPts val="0"/>
              </a:spcBef>
              <a:buClr>
                <a:srgbClr val="156598"/>
              </a:buClr>
              <a:buFont typeface="Wingdings" pitchFamily="2" charset="2"/>
              <a:buChar char="Ø"/>
            </a:pPr>
            <a:r>
              <a:rPr lang="en-US" dirty="0"/>
              <a:t>COPD, asthma</a:t>
            </a:r>
          </a:p>
          <a:p>
            <a:pPr lvl="2">
              <a:lnSpc>
                <a:spcPct val="110000"/>
              </a:lnSpc>
              <a:spcBef>
                <a:spcPts val="0"/>
              </a:spcBef>
              <a:buClr>
                <a:srgbClr val="156598"/>
              </a:buClr>
              <a:buFont typeface="Wingdings" pitchFamily="2" charset="2"/>
              <a:buChar char="Ø"/>
            </a:pPr>
            <a:r>
              <a:rPr lang="en-US" dirty="0"/>
              <a:t>Heart failure, CAD</a:t>
            </a:r>
          </a:p>
          <a:p>
            <a:pPr lvl="1">
              <a:lnSpc>
                <a:spcPct val="110000"/>
              </a:lnSpc>
              <a:spcBef>
                <a:spcPts val="0"/>
              </a:spcBef>
              <a:buClr>
                <a:srgbClr val="156598"/>
              </a:buClr>
              <a:buFont typeface="Calibri" panose="020F0502020204030204" pitchFamily="34" charset="0"/>
              <a:buChar char="–"/>
            </a:pPr>
            <a:r>
              <a:rPr lang="en-US" dirty="0"/>
              <a:t>Rare causes are commonly missed</a:t>
            </a:r>
          </a:p>
          <a:p>
            <a:pPr lvl="2">
              <a:lnSpc>
                <a:spcPct val="110000"/>
              </a:lnSpc>
              <a:spcBef>
                <a:spcPts val="0"/>
              </a:spcBef>
              <a:buClr>
                <a:srgbClr val="156598"/>
              </a:buClr>
              <a:buFont typeface="Wingdings" pitchFamily="2" charset="2"/>
              <a:buChar char="Ø"/>
            </a:pPr>
            <a:r>
              <a:rPr lang="en-US" dirty="0"/>
              <a:t>PH </a:t>
            </a:r>
          </a:p>
          <a:p>
            <a:pPr lvl="2">
              <a:lnSpc>
                <a:spcPct val="110000"/>
              </a:lnSpc>
              <a:spcBef>
                <a:spcPts val="0"/>
              </a:spcBef>
              <a:buClr>
                <a:srgbClr val="156598"/>
              </a:buClr>
              <a:buFont typeface="Wingdings" pitchFamily="2" charset="2"/>
              <a:buChar char="Ø"/>
            </a:pPr>
            <a:r>
              <a:rPr lang="en-US" dirty="0"/>
              <a:t>ILD</a:t>
            </a:r>
          </a:p>
          <a:p>
            <a:endParaRPr lang="en-US" dirty="0"/>
          </a:p>
        </p:txBody>
      </p:sp>
      <p:sp>
        <p:nvSpPr>
          <p:cNvPr id="4" name="Content Placeholder 3"/>
          <p:cNvSpPr>
            <a:spLocks noGrp="1"/>
          </p:cNvSpPr>
          <p:nvPr>
            <p:ph sz="half" idx="2"/>
          </p:nvPr>
        </p:nvSpPr>
        <p:spPr>
          <a:xfrm>
            <a:off x="4629150" y="1574165"/>
            <a:ext cx="3886200" cy="4351338"/>
          </a:xfrm>
        </p:spPr>
        <p:txBody>
          <a:bodyPr>
            <a:normAutofit/>
          </a:bodyPr>
          <a:lstStyle/>
          <a:p>
            <a:pPr>
              <a:spcBef>
                <a:spcPts val="0"/>
              </a:spcBef>
              <a:spcAft>
                <a:spcPts val="1200"/>
              </a:spcAft>
              <a:buClr>
                <a:srgbClr val="156598"/>
              </a:buClr>
            </a:pPr>
            <a:r>
              <a:rPr lang="en-US" dirty="0"/>
              <a:t>Elements of diagnosis: each step can move the clinician in the direction of making an early and accurate diagnosis:</a:t>
            </a:r>
          </a:p>
          <a:p>
            <a:pPr lvl="1">
              <a:spcBef>
                <a:spcPts val="0"/>
              </a:spcBef>
              <a:spcAft>
                <a:spcPts val="1200"/>
              </a:spcAft>
              <a:buClr>
                <a:srgbClr val="156598"/>
              </a:buClr>
              <a:buFont typeface="Calibri" panose="020F0502020204030204" pitchFamily="34" charset="0"/>
              <a:buChar char="–"/>
            </a:pPr>
            <a:r>
              <a:rPr lang="en-US" dirty="0"/>
              <a:t>Patient history</a:t>
            </a:r>
          </a:p>
          <a:p>
            <a:pPr lvl="1">
              <a:spcBef>
                <a:spcPts val="0"/>
              </a:spcBef>
              <a:spcAft>
                <a:spcPts val="1200"/>
              </a:spcAft>
              <a:buClr>
                <a:srgbClr val="156598"/>
              </a:buClr>
              <a:buFont typeface="Calibri" panose="020F0502020204030204" pitchFamily="34" charset="0"/>
              <a:buChar char="–"/>
            </a:pPr>
            <a:r>
              <a:rPr lang="en-US" dirty="0"/>
              <a:t>Physical Exam</a:t>
            </a:r>
          </a:p>
          <a:p>
            <a:pPr lvl="1">
              <a:spcBef>
                <a:spcPts val="0"/>
              </a:spcBef>
              <a:spcAft>
                <a:spcPts val="1200"/>
              </a:spcAft>
              <a:buClr>
                <a:srgbClr val="156598"/>
              </a:buClr>
              <a:buFont typeface="Calibri" panose="020F0502020204030204" pitchFamily="34" charset="0"/>
              <a:buChar char="–"/>
            </a:pPr>
            <a:r>
              <a:rPr lang="en-US" dirty="0"/>
              <a:t>PFTs </a:t>
            </a:r>
          </a:p>
          <a:p>
            <a:pPr lvl="1">
              <a:spcBef>
                <a:spcPts val="0"/>
              </a:spcBef>
              <a:spcAft>
                <a:spcPts val="1200"/>
              </a:spcAft>
              <a:buClr>
                <a:srgbClr val="156598"/>
              </a:buClr>
              <a:buFont typeface="Calibri" panose="020F0502020204030204" pitchFamily="34" charset="0"/>
              <a:buChar char="–"/>
            </a:pPr>
            <a:r>
              <a:rPr lang="en-US" dirty="0"/>
              <a:t>Imaging </a:t>
            </a:r>
          </a:p>
          <a:p>
            <a:endParaRPr lang="en-US" dirty="0"/>
          </a:p>
        </p:txBody>
      </p:sp>
    </p:spTree>
    <p:custDataLst>
      <p:tags r:id="rId1"/>
    </p:custDataLst>
    <p:extLst>
      <p:ext uri="{BB962C8B-B14F-4D97-AF65-F5344CB8AC3E}">
        <p14:creationId xmlns:p14="http://schemas.microsoft.com/office/powerpoint/2010/main" val="19900964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556"/>
            <a:ext cx="8229600" cy="1143000"/>
          </a:xfrm>
        </p:spPr>
        <p:txBody>
          <a:bodyPr/>
          <a:lstStyle/>
          <a:p>
            <a:pPr algn="ctr"/>
            <a:r>
              <a:rPr lang="en-US" dirty="0" smtClean="0"/>
              <a:t>Thank you for your participation!</a:t>
            </a:r>
            <a:endParaRPr lang="en-US" dirty="0"/>
          </a:p>
        </p:txBody>
      </p:sp>
      <p:sp>
        <p:nvSpPr>
          <p:cNvPr id="3" name="Content Placeholder 2"/>
          <p:cNvSpPr>
            <a:spLocks noGrp="1"/>
          </p:cNvSpPr>
          <p:nvPr>
            <p:ph idx="1"/>
          </p:nvPr>
        </p:nvSpPr>
        <p:spPr>
          <a:xfrm>
            <a:off x="2145030" y="789472"/>
            <a:ext cx="4853940" cy="4525963"/>
          </a:xfrm>
        </p:spPr>
        <p:txBody>
          <a:bodyPr>
            <a:normAutofit/>
          </a:bodyPr>
          <a:lstStyle/>
          <a:p>
            <a:pPr marL="0" indent="0">
              <a:buSzPct val="100000"/>
              <a:buNone/>
            </a:pPr>
            <a:endParaRPr lang="en-US" sz="2800" b="1" dirty="0">
              <a:solidFill>
                <a:srgbClr val="FF0000"/>
              </a:solidFill>
            </a:endParaRPr>
          </a:p>
          <a:p>
            <a:pPr marL="0" indent="0" algn="ctr">
              <a:spcBef>
                <a:spcPts val="0"/>
              </a:spcBef>
              <a:buSzPct val="100000"/>
              <a:buNone/>
            </a:pPr>
            <a:r>
              <a:rPr lang="en-US" b="1" dirty="0" smtClean="0">
                <a:solidFill>
                  <a:srgbClr val="C00000"/>
                </a:solidFill>
              </a:rPr>
              <a:t>Please fill out your </a:t>
            </a:r>
          </a:p>
          <a:p>
            <a:pPr marL="0" indent="0" algn="ctr">
              <a:spcBef>
                <a:spcPts val="0"/>
              </a:spcBef>
              <a:buSzPct val="100000"/>
              <a:buNone/>
            </a:pPr>
            <a:r>
              <a:rPr lang="en-US" b="1" dirty="0" smtClean="0">
                <a:solidFill>
                  <a:srgbClr val="C00000"/>
                </a:solidFill>
              </a:rPr>
              <a:t>evaluations! </a:t>
            </a:r>
          </a:p>
          <a:p>
            <a:pPr marL="0" indent="0" algn="ctr">
              <a:spcBef>
                <a:spcPts val="0"/>
              </a:spcBef>
              <a:buSzPct val="100000"/>
              <a:buNone/>
            </a:pPr>
            <a:endParaRPr lang="en-US" b="1" dirty="0">
              <a:solidFill>
                <a:srgbClr val="C00000"/>
              </a:solidFill>
            </a:endParaRPr>
          </a:p>
          <a:p>
            <a:pPr marL="0" indent="0" algn="ctr">
              <a:spcBef>
                <a:spcPts val="0"/>
              </a:spcBef>
              <a:buSzPct val="100000"/>
              <a:buNone/>
            </a:pPr>
            <a:r>
              <a:rPr lang="en-US" dirty="0" smtClean="0">
                <a:solidFill>
                  <a:srgbClr val="C00000"/>
                </a:solidFill>
              </a:rPr>
              <a:t>Your feedback helps us measure educational outcomes and provide continued education.</a:t>
            </a:r>
            <a:endParaRPr lang="en-US" sz="3600" dirty="0"/>
          </a:p>
        </p:txBody>
      </p:sp>
      <p:pic>
        <p:nvPicPr>
          <p:cNvPr id="4" name="Picture 2" descr="C:\Users\drabin\AppData\Local\Microsoft\Windows\Temporary Internet Files\Content.IE5\231AAWS0\11288-illustration-of-a-zebra-pv[1].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62420" y="3866411"/>
            <a:ext cx="1803400" cy="1993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rabin\AppData\Local\Microsoft\Windows\Temporary Internet Files\Content.IE5\YLIAMYP9\11455-illustration-of-a-walking-horse-in-black-and-white-pv[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flipH="1">
            <a:off x="541738" y="3856026"/>
            <a:ext cx="2338622" cy="20017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390559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5700578" y="1512114"/>
            <a:ext cx="3013433" cy="914400"/>
          </a:xfrm>
          <a:prstGeom prst="rect">
            <a:avLst/>
          </a:prstGeom>
          <a:solidFill>
            <a:schemeClr val="accent1">
              <a:lumMod val="40000"/>
              <a:lumOff val="60000"/>
            </a:schemeClr>
          </a:solidFill>
        </p:spPr>
        <p:txBody>
          <a:bodyPr wrap="square" rtlCol="0">
            <a:spAutoFit/>
          </a:bodyPr>
          <a:lstStyle/>
          <a:p>
            <a:pPr lvl="0">
              <a:buClr>
                <a:schemeClr val="accent1">
                  <a:lumMod val="75000"/>
                </a:schemeClr>
              </a:buClr>
            </a:pPr>
            <a:endParaRPr lang="en-US" dirty="0">
              <a:solidFill>
                <a:schemeClr val="bg1"/>
              </a:solidFill>
            </a:endParaRPr>
          </a:p>
        </p:txBody>
      </p:sp>
      <p:sp>
        <p:nvSpPr>
          <p:cNvPr id="4" name="Freeform 3"/>
          <p:cNvSpPr/>
          <p:nvPr/>
        </p:nvSpPr>
        <p:spPr>
          <a:xfrm>
            <a:off x="600804" y="1509374"/>
            <a:ext cx="2869877" cy="918920"/>
          </a:xfrm>
          <a:custGeom>
            <a:avLst/>
            <a:gdLst>
              <a:gd name="connsiteX0" fmla="*/ 1296616 w 2899600"/>
              <a:gd name="connsiteY0" fmla="*/ 0 h 1028700"/>
              <a:gd name="connsiteX1" fmla="*/ 1397956 w 2899600"/>
              <a:gd name="connsiteY1" fmla="*/ 0 h 1028700"/>
              <a:gd name="connsiteX2" fmla="*/ 1492497 w 2899600"/>
              <a:gd name="connsiteY2" fmla="*/ 4157 h 1028700"/>
              <a:gd name="connsiteX3" fmla="*/ 1582829 w 2899600"/>
              <a:gd name="connsiteY3" fmla="*/ 13303 h 1028700"/>
              <a:gd name="connsiteX4" fmla="*/ 1668951 w 2899600"/>
              <a:gd name="connsiteY4" fmla="*/ 25358 h 1028700"/>
              <a:gd name="connsiteX5" fmla="*/ 1748275 w 2899600"/>
              <a:gd name="connsiteY5" fmla="*/ 40323 h 1028700"/>
              <a:gd name="connsiteX6" fmla="*/ 1822095 w 2899600"/>
              <a:gd name="connsiteY6" fmla="*/ 54457 h 1028700"/>
              <a:gd name="connsiteX7" fmla="*/ 1889115 w 2899600"/>
              <a:gd name="connsiteY7" fmla="*/ 71501 h 1028700"/>
              <a:gd name="connsiteX8" fmla="*/ 1948041 w 2899600"/>
              <a:gd name="connsiteY8" fmla="*/ 87714 h 1028700"/>
              <a:gd name="connsiteX9" fmla="*/ 2000816 w 2899600"/>
              <a:gd name="connsiteY9" fmla="*/ 104758 h 1028700"/>
              <a:gd name="connsiteX10" fmla="*/ 2044525 w 2899600"/>
              <a:gd name="connsiteY10" fmla="*/ 120139 h 1028700"/>
              <a:gd name="connsiteX11" fmla="*/ 2081111 w 2899600"/>
              <a:gd name="connsiteY11" fmla="*/ 132194 h 1028700"/>
              <a:gd name="connsiteX12" fmla="*/ 2105393 w 2899600"/>
              <a:gd name="connsiteY12" fmla="*/ 142171 h 1028700"/>
              <a:gd name="connsiteX13" fmla="*/ 2120611 w 2899600"/>
              <a:gd name="connsiteY13" fmla="*/ 149238 h 1028700"/>
              <a:gd name="connsiteX14" fmla="*/ 2126762 w 2899600"/>
              <a:gd name="connsiteY14" fmla="*/ 151317 h 1028700"/>
              <a:gd name="connsiteX15" fmla="*/ 2232311 w 2899600"/>
              <a:gd name="connsiteY15" fmla="*/ 194550 h 1028700"/>
              <a:gd name="connsiteX16" fmla="*/ 2326528 w 2899600"/>
              <a:gd name="connsiteY16" fmla="*/ 243187 h 1028700"/>
              <a:gd name="connsiteX17" fmla="*/ 2414917 w 2899600"/>
              <a:gd name="connsiteY17" fmla="*/ 297229 h 1028700"/>
              <a:gd name="connsiteX18" fmla="*/ 2491975 w 2899600"/>
              <a:gd name="connsiteY18" fmla="*/ 355843 h 1028700"/>
              <a:gd name="connsiteX19" fmla="*/ 2562233 w 2899600"/>
              <a:gd name="connsiteY19" fmla="*/ 421525 h 1028700"/>
              <a:gd name="connsiteX20" fmla="*/ 2625044 w 2899600"/>
              <a:gd name="connsiteY20" fmla="*/ 485959 h 1028700"/>
              <a:gd name="connsiteX21" fmla="*/ 2679761 w 2899600"/>
              <a:gd name="connsiteY21" fmla="*/ 554550 h 1028700"/>
              <a:gd name="connsiteX22" fmla="*/ 2727679 w 2899600"/>
              <a:gd name="connsiteY22" fmla="*/ 623973 h 1028700"/>
              <a:gd name="connsiteX23" fmla="*/ 2772359 w 2899600"/>
              <a:gd name="connsiteY23" fmla="*/ 694643 h 1028700"/>
              <a:gd name="connsiteX24" fmla="*/ 2807651 w 2899600"/>
              <a:gd name="connsiteY24" fmla="*/ 766144 h 1028700"/>
              <a:gd name="connsiteX25" fmla="*/ 2839056 w 2899600"/>
              <a:gd name="connsiteY25" fmla="*/ 838061 h 1028700"/>
              <a:gd name="connsiteX26" fmla="*/ 2864634 w 2899600"/>
              <a:gd name="connsiteY26" fmla="*/ 906237 h 1028700"/>
              <a:gd name="connsiteX27" fmla="*/ 2885031 w 2899600"/>
              <a:gd name="connsiteY27" fmla="*/ 973997 h 1028700"/>
              <a:gd name="connsiteX28" fmla="*/ 2899600 w 2899600"/>
              <a:gd name="connsiteY28" fmla="*/ 1028700 h 1028700"/>
              <a:gd name="connsiteX29" fmla="*/ 0 w 2899600"/>
              <a:gd name="connsiteY29" fmla="*/ 1028700 h 1028700"/>
              <a:gd name="connsiteX30" fmla="*/ 16753 w 2899600"/>
              <a:gd name="connsiteY30" fmla="*/ 964851 h 1028700"/>
              <a:gd name="connsiteX31" fmla="*/ 42007 w 2899600"/>
              <a:gd name="connsiteY31" fmla="*/ 885451 h 1028700"/>
              <a:gd name="connsiteX32" fmla="*/ 67261 w 2899600"/>
              <a:gd name="connsiteY32" fmla="*/ 808546 h 1028700"/>
              <a:gd name="connsiteX33" fmla="*/ 96724 w 2899600"/>
              <a:gd name="connsiteY33" fmla="*/ 730809 h 1028700"/>
              <a:gd name="connsiteX34" fmla="*/ 126188 w 2899600"/>
              <a:gd name="connsiteY34" fmla="*/ 657229 h 1028700"/>
              <a:gd name="connsiteX35" fmla="*/ 157593 w 2899600"/>
              <a:gd name="connsiteY35" fmla="*/ 588638 h 1028700"/>
              <a:gd name="connsiteX36" fmla="*/ 193208 w 2899600"/>
              <a:gd name="connsiteY36" fmla="*/ 525451 h 1028700"/>
              <a:gd name="connsiteX37" fmla="*/ 231737 w 2899600"/>
              <a:gd name="connsiteY37" fmla="*/ 464758 h 1028700"/>
              <a:gd name="connsiteX38" fmla="*/ 275445 w 2899600"/>
              <a:gd name="connsiteY38" fmla="*/ 412379 h 1028700"/>
              <a:gd name="connsiteX39" fmla="*/ 320126 w 2899600"/>
              <a:gd name="connsiteY39" fmla="*/ 364158 h 1028700"/>
              <a:gd name="connsiteX40" fmla="*/ 367720 w 2899600"/>
              <a:gd name="connsiteY40" fmla="*/ 320509 h 1028700"/>
              <a:gd name="connsiteX41" fmla="*/ 414343 w 2899600"/>
              <a:gd name="connsiteY41" fmla="*/ 280185 h 1028700"/>
              <a:gd name="connsiteX42" fmla="*/ 460318 w 2899600"/>
              <a:gd name="connsiteY42" fmla="*/ 246929 h 1028700"/>
              <a:gd name="connsiteX43" fmla="*/ 502732 w 2899600"/>
              <a:gd name="connsiteY43" fmla="*/ 217829 h 1028700"/>
              <a:gd name="connsiteX44" fmla="*/ 542232 w 2899600"/>
              <a:gd name="connsiteY44" fmla="*/ 192471 h 1028700"/>
              <a:gd name="connsiteX45" fmla="*/ 577847 w 2899600"/>
              <a:gd name="connsiteY45" fmla="*/ 174596 h 1028700"/>
              <a:gd name="connsiteX46" fmla="*/ 607310 w 2899600"/>
              <a:gd name="connsiteY46" fmla="*/ 157137 h 1028700"/>
              <a:gd name="connsiteX47" fmla="*/ 630621 w 2899600"/>
              <a:gd name="connsiteY47" fmla="*/ 147160 h 1028700"/>
              <a:gd name="connsiteX48" fmla="*/ 644867 w 2899600"/>
              <a:gd name="connsiteY48" fmla="*/ 140093 h 1028700"/>
              <a:gd name="connsiteX49" fmla="*/ 650047 w 2899600"/>
              <a:gd name="connsiteY49" fmla="*/ 138014 h 1028700"/>
              <a:gd name="connsiteX50" fmla="*/ 760453 w 2899600"/>
              <a:gd name="connsiteY50" fmla="*/ 94781 h 1028700"/>
              <a:gd name="connsiteX51" fmla="*/ 872153 w 2899600"/>
              <a:gd name="connsiteY51" fmla="*/ 60693 h 1028700"/>
              <a:gd name="connsiteX52" fmla="*/ 981911 w 2899600"/>
              <a:gd name="connsiteY52" fmla="*/ 36166 h 1028700"/>
              <a:gd name="connsiteX53" fmla="*/ 1088432 w 2899600"/>
              <a:gd name="connsiteY53" fmla="*/ 17044 h 1028700"/>
              <a:gd name="connsiteX54" fmla="*/ 1195923 w 2899600"/>
              <a:gd name="connsiteY54" fmla="*/ 6236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9600" h="1028700">
                <a:moveTo>
                  <a:pt x="1296616" y="0"/>
                </a:moveTo>
                <a:lnTo>
                  <a:pt x="1397956" y="0"/>
                </a:lnTo>
                <a:lnTo>
                  <a:pt x="1492497" y="4157"/>
                </a:lnTo>
                <a:lnTo>
                  <a:pt x="1582829" y="13303"/>
                </a:lnTo>
                <a:lnTo>
                  <a:pt x="1668951" y="25358"/>
                </a:lnTo>
                <a:lnTo>
                  <a:pt x="1748275" y="40323"/>
                </a:lnTo>
                <a:lnTo>
                  <a:pt x="1822095" y="54457"/>
                </a:lnTo>
                <a:lnTo>
                  <a:pt x="1889115" y="71501"/>
                </a:lnTo>
                <a:lnTo>
                  <a:pt x="1948041" y="87714"/>
                </a:lnTo>
                <a:lnTo>
                  <a:pt x="2000816" y="104758"/>
                </a:lnTo>
                <a:lnTo>
                  <a:pt x="2044525" y="120139"/>
                </a:lnTo>
                <a:lnTo>
                  <a:pt x="2081111" y="132194"/>
                </a:lnTo>
                <a:lnTo>
                  <a:pt x="2105393" y="142171"/>
                </a:lnTo>
                <a:cubicBezTo>
                  <a:pt x="2110574" y="144665"/>
                  <a:pt x="2115430" y="146744"/>
                  <a:pt x="2120611" y="149238"/>
                </a:cubicBezTo>
                <a:cubicBezTo>
                  <a:pt x="2122553" y="150070"/>
                  <a:pt x="2124819" y="150485"/>
                  <a:pt x="2126762" y="151317"/>
                </a:cubicBezTo>
                <a:lnTo>
                  <a:pt x="2232311" y="194550"/>
                </a:lnTo>
                <a:lnTo>
                  <a:pt x="2326528" y="243187"/>
                </a:lnTo>
                <a:lnTo>
                  <a:pt x="2414917" y="297229"/>
                </a:lnTo>
                <a:lnTo>
                  <a:pt x="2491975" y="355843"/>
                </a:lnTo>
                <a:lnTo>
                  <a:pt x="2562233" y="421525"/>
                </a:lnTo>
                <a:lnTo>
                  <a:pt x="2625044" y="485959"/>
                </a:lnTo>
                <a:lnTo>
                  <a:pt x="2679761" y="554550"/>
                </a:lnTo>
                <a:cubicBezTo>
                  <a:pt x="2695626" y="577830"/>
                  <a:pt x="2711815" y="600694"/>
                  <a:pt x="2727679" y="623973"/>
                </a:cubicBezTo>
                <a:lnTo>
                  <a:pt x="2772359" y="694643"/>
                </a:lnTo>
                <a:lnTo>
                  <a:pt x="2807651" y="766144"/>
                </a:lnTo>
                <a:cubicBezTo>
                  <a:pt x="2818011" y="790255"/>
                  <a:pt x="2828695" y="813950"/>
                  <a:pt x="2839056" y="838061"/>
                </a:cubicBezTo>
                <a:cubicBezTo>
                  <a:pt x="2847474" y="860925"/>
                  <a:pt x="2856216" y="883373"/>
                  <a:pt x="2864634" y="906237"/>
                </a:cubicBezTo>
                <a:cubicBezTo>
                  <a:pt x="2871433" y="928685"/>
                  <a:pt x="2878232" y="951548"/>
                  <a:pt x="2885031" y="973997"/>
                </a:cubicBezTo>
                <a:lnTo>
                  <a:pt x="2899600" y="1028700"/>
                </a:lnTo>
                <a:lnTo>
                  <a:pt x="0" y="1028700"/>
                </a:lnTo>
                <a:lnTo>
                  <a:pt x="16753" y="964851"/>
                </a:lnTo>
                <a:cubicBezTo>
                  <a:pt x="25171" y="938246"/>
                  <a:pt x="33589" y="912056"/>
                  <a:pt x="42007" y="885451"/>
                </a:cubicBezTo>
                <a:cubicBezTo>
                  <a:pt x="50425" y="859678"/>
                  <a:pt x="58843" y="834320"/>
                  <a:pt x="67261" y="808546"/>
                </a:cubicBezTo>
                <a:cubicBezTo>
                  <a:pt x="76975" y="782772"/>
                  <a:pt x="87011" y="756583"/>
                  <a:pt x="96724" y="730809"/>
                </a:cubicBezTo>
                <a:cubicBezTo>
                  <a:pt x="106438" y="706283"/>
                  <a:pt x="116474" y="681756"/>
                  <a:pt x="126188" y="657229"/>
                </a:cubicBezTo>
                <a:cubicBezTo>
                  <a:pt x="136548" y="634366"/>
                  <a:pt x="147233" y="611502"/>
                  <a:pt x="157593" y="588638"/>
                </a:cubicBezTo>
                <a:lnTo>
                  <a:pt x="193208" y="525451"/>
                </a:lnTo>
                <a:lnTo>
                  <a:pt x="231737" y="464758"/>
                </a:lnTo>
                <a:lnTo>
                  <a:pt x="275445" y="412379"/>
                </a:lnTo>
                <a:lnTo>
                  <a:pt x="320126" y="364158"/>
                </a:lnTo>
                <a:lnTo>
                  <a:pt x="367720" y="320509"/>
                </a:lnTo>
                <a:lnTo>
                  <a:pt x="414343" y="280185"/>
                </a:lnTo>
                <a:cubicBezTo>
                  <a:pt x="429560" y="268961"/>
                  <a:pt x="445101" y="258153"/>
                  <a:pt x="460318" y="246929"/>
                </a:cubicBezTo>
                <a:cubicBezTo>
                  <a:pt x="474564" y="237368"/>
                  <a:pt x="488486" y="227391"/>
                  <a:pt x="502732" y="217829"/>
                </a:cubicBezTo>
                <a:cubicBezTo>
                  <a:pt x="516006" y="209515"/>
                  <a:pt x="528957" y="200786"/>
                  <a:pt x="542232" y="192471"/>
                </a:cubicBezTo>
                <a:cubicBezTo>
                  <a:pt x="554211" y="186652"/>
                  <a:pt x="565867" y="180416"/>
                  <a:pt x="577847" y="174596"/>
                </a:cubicBezTo>
                <a:lnTo>
                  <a:pt x="607310" y="157137"/>
                </a:lnTo>
                <a:lnTo>
                  <a:pt x="630621" y="147160"/>
                </a:lnTo>
                <a:cubicBezTo>
                  <a:pt x="635478" y="144665"/>
                  <a:pt x="640010" y="142587"/>
                  <a:pt x="644867" y="140093"/>
                </a:cubicBezTo>
                <a:cubicBezTo>
                  <a:pt x="646486" y="139261"/>
                  <a:pt x="648428" y="138846"/>
                  <a:pt x="650047" y="138014"/>
                </a:cubicBezTo>
                <a:lnTo>
                  <a:pt x="760453" y="94781"/>
                </a:lnTo>
                <a:lnTo>
                  <a:pt x="872153" y="60693"/>
                </a:lnTo>
                <a:lnTo>
                  <a:pt x="981911" y="36166"/>
                </a:lnTo>
                <a:lnTo>
                  <a:pt x="1088432" y="17044"/>
                </a:lnTo>
                <a:lnTo>
                  <a:pt x="1195923" y="6236"/>
                </a:lnTo>
                <a:close/>
              </a:path>
            </a:pathLst>
          </a:custGeom>
          <a:solidFill>
            <a:srgbClr val="2E6EBC"/>
          </a:solidFill>
          <a:ln>
            <a:noFill/>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b="0" dirty="0">
              <a:solidFill>
                <a:prstClr val="black"/>
              </a:solidFill>
              <a:latin typeface="Arial" panose="020B0604020202020204" pitchFamily="34" charset="0"/>
              <a:cs typeface="Arial" panose="020B0604020202020204" pitchFamily="34" charset="0"/>
            </a:endParaRPr>
          </a:p>
        </p:txBody>
      </p:sp>
      <p:sp>
        <p:nvSpPr>
          <p:cNvPr id="5" name="Freeform 4"/>
          <p:cNvSpPr/>
          <p:nvPr/>
        </p:nvSpPr>
        <p:spPr>
          <a:xfrm>
            <a:off x="449759" y="2377292"/>
            <a:ext cx="3065299" cy="1147178"/>
          </a:xfrm>
          <a:custGeom>
            <a:avLst/>
            <a:gdLst>
              <a:gd name="connsiteX0" fmla="*/ 159176 w 3092773"/>
              <a:gd name="connsiteY0" fmla="*/ 0 h 1028700"/>
              <a:gd name="connsiteX1" fmla="*/ 3058776 w 3092773"/>
              <a:gd name="connsiteY1" fmla="*/ 0 h 1028700"/>
              <a:gd name="connsiteX2" fmla="*/ 3061367 w 3092773"/>
              <a:gd name="connsiteY2" fmla="*/ 9731 h 1028700"/>
              <a:gd name="connsiteX3" fmla="*/ 3073347 w 3092773"/>
              <a:gd name="connsiteY3" fmla="*/ 72502 h 1028700"/>
              <a:gd name="connsiteX4" fmla="*/ 3084679 w 3092773"/>
              <a:gd name="connsiteY4" fmla="*/ 128622 h 1028700"/>
              <a:gd name="connsiteX5" fmla="*/ 3090831 w 3092773"/>
              <a:gd name="connsiteY5" fmla="*/ 196382 h 1028700"/>
              <a:gd name="connsiteX6" fmla="*/ 3092773 w 3092773"/>
              <a:gd name="connsiteY6" fmla="*/ 269131 h 1028700"/>
              <a:gd name="connsiteX7" fmla="*/ 3088564 w 3092773"/>
              <a:gd name="connsiteY7" fmla="*/ 348530 h 1028700"/>
              <a:gd name="connsiteX8" fmla="*/ 3078527 w 3092773"/>
              <a:gd name="connsiteY8" fmla="*/ 432087 h 1028700"/>
              <a:gd name="connsiteX9" fmla="*/ 3065253 w 3092773"/>
              <a:gd name="connsiteY9" fmla="*/ 518138 h 1028700"/>
              <a:gd name="connsiteX10" fmla="*/ 3049064 w 3092773"/>
              <a:gd name="connsiteY10" fmla="*/ 606683 h 1028700"/>
              <a:gd name="connsiteX11" fmla="*/ 3029962 w 3092773"/>
              <a:gd name="connsiteY11" fmla="*/ 694397 h 1028700"/>
              <a:gd name="connsiteX12" fmla="*/ 3008593 w 3092773"/>
              <a:gd name="connsiteY12" fmla="*/ 780032 h 1028700"/>
              <a:gd name="connsiteX13" fmla="*/ 2986253 w 3092773"/>
              <a:gd name="connsiteY13" fmla="*/ 861926 h 1028700"/>
              <a:gd name="connsiteX14" fmla="*/ 2962941 w 3092773"/>
              <a:gd name="connsiteY14" fmla="*/ 941325 h 1028700"/>
              <a:gd name="connsiteX15" fmla="*/ 2937364 w 3092773"/>
              <a:gd name="connsiteY15" fmla="*/ 1011995 h 1028700"/>
              <a:gd name="connsiteX16" fmla="*/ 2931435 w 3092773"/>
              <a:gd name="connsiteY16" fmla="*/ 1028700 h 1028700"/>
              <a:gd name="connsiteX17" fmla="*/ 0 w 3092773"/>
              <a:gd name="connsiteY17" fmla="*/ 1028700 h 1028700"/>
              <a:gd name="connsiteX18" fmla="*/ 12425 w 3092773"/>
              <a:gd name="connsiteY18" fmla="*/ 1007838 h 1028700"/>
              <a:gd name="connsiteX19" fmla="*/ 39946 w 3092773"/>
              <a:gd name="connsiteY19" fmla="*/ 966683 h 1028700"/>
              <a:gd name="connsiteX20" fmla="*/ 65200 w 3092773"/>
              <a:gd name="connsiteY20" fmla="*/ 922203 h 1028700"/>
              <a:gd name="connsiteX21" fmla="*/ 92720 w 3092773"/>
              <a:gd name="connsiteY21" fmla="*/ 881048 h 1028700"/>
              <a:gd name="connsiteX22" fmla="*/ 115060 w 3092773"/>
              <a:gd name="connsiteY22" fmla="*/ 838646 h 1028700"/>
              <a:gd name="connsiteX23" fmla="*/ 138372 w 3092773"/>
              <a:gd name="connsiteY23" fmla="*/ 799154 h 1028700"/>
              <a:gd name="connsiteX24" fmla="*/ 159417 w 3092773"/>
              <a:gd name="connsiteY24" fmla="*/ 762988 h 1028700"/>
              <a:gd name="connsiteX25" fmla="*/ 175929 w 3092773"/>
              <a:gd name="connsiteY25" fmla="*/ 729731 h 1028700"/>
              <a:gd name="connsiteX26" fmla="*/ 186937 w 3092773"/>
              <a:gd name="connsiteY26" fmla="*/ 700632 h 1028700"/>
              <a:gd name="connsiteX27" fmla="*/ 191146 w 3092773"/>
              <a:gd name="connsiteY27" fmla="*/ 679431 h 1028700"/>
              <a:gd name="connsiteX28" fmla="*/ 191146 w 3092773"/>
              <a:gd name="connsiteY28" fmla="*/ 658230 h 1028700"/>
              <a:gd name="connsiteX29" fmla="*/ 186937 w 3092773"/>
              <a:gd name="connsiteY29" fmla="*/ 644096 h 1028700"/>
              <a:gd name="connsiteX30" fmla="*/ 177872 w 3092773"/>
              <a:gd name="connsiteY30" fmla="*/ 628715 h 1028700"/>
              <a:gd name="connsiteX31" fmla="*/ 167835 w 3092773"/>
              <a:gd name="connsiteY31" fmla="*/ 614581 h 1028700"/>
              <a:gd name="connsiteX32" fmla="*/ 155532 w 3092773"/>
              <a:gd name="connsiteY32" fmla="*/ 601694 h 1028700"/>
              <a:gd name="connsiteX33" fmla="*/ 142257 w 3092773"/>
              <a:gd name="connsiteY33" fmla="*/ 587560 h 1028700"/>
              <a:gd name="connsiteX34" fmla="*/ 128011 w 3092773"/>
              <a:gd name="connsiteY34" fmla="*/ 570517 h 1028700"/>
              <a:gd name="connsiteX35" fmla="*/ 115060 w 3092773"/>
              <a:gd name="connsiteY35" fmla="*/ 550147 h 1028700"/>
              <a:gd name="connsiteX36" fmla="*/ 104700 w 3092773"/>
              <a:gd name="connsiteY36" fmla="*/ 525205 h 1028700"/>
              <a:gd name="connsiteX37" fmla="*/ 94663 w 3092773"/>
              <a:gd name="connsiteY37" fmla="*/ 495690 h 1028700"/>
              <a:gd name="connsiteX38" fmla="*/ 87540 w 3092773"/>
              <a:gd name="connsiteY38" fmla="*/ 459523 h 1028700"/>
              <a:gd name="connsiteX39" fmla="*/ 87540 w 3092773"/>
              <a:gd name="connsiteY39" fmla="*/ 416290 h 1028700"/>
              <a:gd name="connsiteX40" fmla="*/ 90454 w 3092773"/>
              <a:gd name="connsiteY40" fmla="*/ 363911 h 1028700"/>
              <a:gd name="connsiteX41" fmla="*/ 96605 w 3092773"/>
              <a:gd name="connsiteY41" fmla="*/ 303218 h 1028700"/>
              <a:gd name="connsiteX42" fmla="*/ 106642 w 3092773"/>
              <a:gd name="connsiteY42" fmla="*/ 237537 h 1028700"/>
              <a:gd name="connsiteX43" fmla="*/ 119917 w 3092773"/>
              <a:gd name="connsiteY43" fmla="*/ 167283 h 1028700"/>
              <a:gd name="connsiteX44" fmla="*/ 136105 w 3092773"/>
              <a:gd name="connsiteY44" fmla="*/ 91625 h 1028700"/>
              <a:gd name="connsiteX45" fmla="*/ 155532 w 3092773"/>
              <a:gd name="connsiteY45" fmla="*/ 13888 h 1028700"/>
              <a:gd name="connsiteX46" fmla="*/ 159176 w 3092773"/>
              <a:gd name="connsiteY4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92773" h="1028700">
                <a:moveTo>
                  <a:pt x="159176" y="0"/>
                </a:moveTo>
                <a:lnTo>
                  <a:pt x="3058776" y="0"/>
                </a:lnTo>
                <a:lnTo>
                  <a:pt x="3061367" y="9731"/>
                </a:lnTo>
                <a:cubicBezTo>
                  <a:pt x="3065253" y="30516"/>
                  <a:pt x="3069462" y="51717"/>
                  <a:pt x="3073347" y="72502"/>
                </a:cubicBezTo>
                <a:cubicBezTo>
                  <a:pt x="3077232" y="91209"/>
                  <a:pt x="3080794" y="109916"/>
                  <a:pt x="3084679" y="128622"/>
                </a:cubicBezTo>
                <a:cubicBezTo>
                  <a:pt x="3086621" y="151070"/>
                  <a:pt x="3088888" y="173934"/>
                  <a:pt x="3090831" y="196382"/>
                </a:cubicBezTo>
                <a:cubicBezTo>
                  <a:pt x="3091478" y="220493"/>
                  <a:pt x="3092126" y="245020"/>
                  <a:pt x="3092773" y="269131"/>
                </a:cubicBezTo>
                <a:cubicBezTo>
                  <a:pt x="3091478" y="295736"/>
                  <a:pt x="3089859" y="321925"/>
                  <a:pt x="3088564" y="348530"/>
                </a:cubicBezTo>
                <a:cubicBezTo>
                  <a:pt x="3085326" y="376382"/>
                  <a:pt x="3081765" y="404235"/>
                  <a:pt x="3078527" y="432087"/>
                </a:cubicBezTo>
                <a:cubicBezTo>
                  <a:pt x="3073994" y="460770"/>
                  <a:pt x="3069785" y="489454"/>
                  <a:pt x="3065253" y="518138"/>
                </a:cubicBezTo>
                <a:cubicBezTo>
                  <a:pt x="3059749" y="547653"/>
                  <a:pt x="3054568" y="577168"/>
                  <a:pt x="3049064" y="606683"/>
                </a:cubicBezTo>
                <a:cubicBezTo>
                  <a:pt x="3042589" y="635782"/>
                  <a:pt x="3036437" y="665297"/>
                  <a:pt x="3029962" y="694397"/>
                </a:cubicBezTo>
                <a:cubicBezTo>
                  <a:pt x="3022839" y="723080"/>
                  <a:pt x="3015716" y="751348"/>
                  <a:pt x="3008593" y="780032"/>
                </a:cubicBezTo>
                <a:cubicBezTo>
                  <a:pt x="3001146" y="807468"/>
                  <a:pt x="2993700" y="834489"/>
                  <a:pt x="2986253" y="861926"/>
                </a:cubicBezTo>
                <a:cubicBezTo>
                  <a:pt x="2978482" y="888531"/>
                  <a:pt x="2970712" y="914720"/>
                  <a:pt x="2962941" y="941325"/>
                </a:cubicBezTo>
                <a:cubicBezTo>
                  <a:pt x="2954523" y="965020"/>
                  <a:pt x="2945782" y="988300"/>
                  <a:pt x="2937364" y="1011995"/>
                </a:cubicBezTo>
                <a:lnTo>
                  <a:pt x="2931435" y="1028700"/>
                </a:lnTo>
                <a:lnTo>
                  <a:pt x="0" y="1028700"/>
                </a:lnTo>
                <a:lnTo>
                  <a:pt x="12425" y="1007838"/>
                </a:lnTo>
                <a:cubicBezTo>
                  <a:pt x="21491" y="994120"/>
                  <a:pt x="30880" y="980401"/>
                  <a:pt x="39946" y="966683"/>
                </a:cubicBezTo>
                <a:cubicBezTo>
                  <a:pt x="48364" y="951718"/>
                  <a:pt x="56782" y="937168"/>
                  <a:pt x="65200" y="922203"/>
                </a:cubicBezTo>
                <a:cubicBezTo>
                  <a:pt x="74265" y="908485"/>
                  <a:pt x="83655" y="894766"/>
                  <a:pt x="92720" y="881048"/>
                </a:cubicBezTo>
                <a:lnTo>
                  <a:pt x="115060" y="838646"/>
                </a:lnTo>
                <a:cubicBezTo>
                  <a:pt x="122831" y="825344"/>
                  <a:pt x="130601" y="812457"/>
                  <a:pt x="138372" y="799154"/>
                </a:cubicBezTo>
                <a:cubicBezTo>
                  <a:pt x="145495" y="787099"/>
                  <a:pt x="152294" y="775043"/>
                  <a:pt x="159417" y="762988"/>
                </a:cubicBezTo>
                <a:cubicBezTo>
                  <a:pt x="164921" y="751764"/>
                  <a:pt x="170425" y="740956"/>
                  <a:pt x="175929" y="729731"/>
                </a:cubicBezTo>
                <a:cubicBezTo>
                  <a:pt x="179491" y="720170"/>
                  <a:pt x="183376" y="710193"/>
                  <a:pt x="186937" y="700632"/>
                </a:cubicBezTo>
                <a:cubicBezTo>
                  <a:pt x="188232" y="693565"/>
                  <a:pt x="189851" y="686498"/>
                  <a:pt x="191146" y="679431"/>
                </a:cubicBezTo>
                <a:lnTo>
                  <a:pt x="191146" y="658230"/>
                </a:lnTo>
                <a:cubicBezTo>
                  <a:pt x="189851" y="653658"/>
                  <a:pt x="188232" y="648669"/>
                  <a:pt x="186937" y="644096"/>
                </a:cubicBezTo>
                <a:cubicBezTo>
                  <a:pt x="184023" y="639108"/>
                  <a:pt x="180786" y="633704"/>
                  <a:pt x="177872" y="628715"/>
                </a:cubicBezTo>
                <a:lnTo>
                  <a:pt x="167835" y="614581"/>
                </a:lnTo>
                <a:cubicBezTo>
                  <a:pt x="163626" y="610424"/>
                  <a:pt x="159741" y="605851"/>
                  <a:pt x="155532" y="601694"/>
                </a:cubicBezTo>
                <a:cubicBezTo>
                  <a:pt x="150999" y="597122"/>
                  <a:pt x="146790" y="592133"/>
                  <a:pt x="142257" y="587560"/>
                </a:cubicBezTo>
                <a:lnTo>
                  <a:pt x="128011" y="570517"/>
                </a:lnTo>
                <a:lnTo>
                  <a:pt x="115060" y="550147"/>
                </a:lnTo>
                <a:cubicBezTo>
                  <a:pt x="111499" y="541833"/>
                  <a:pt x="108261" y="533519"/>
                  <a:pt x="104700" y="525205"/>
                </a:cubicBezTo>
                <a:cubicBezTo>
                  <a:pt x="101462" y="515228"/>
                  <a:pt x="97901" y="505667"/>
                  <a:pt x="94663" y="495690"/>
                </a:cubicBezTo>
                <a:cubicBezTo>
                  <a:pt x="92396" y="483634"/>
                  <a:pt x="89806" y="471579"/>
                  <a:pt x="87540" y="459523"/>
                </a:cubicBezTo>
                <a:lnTo>
                  <a:pt x="87540" y="416290"/>
                </a:lnTo>
                <a:lnTo>
                  <a:pt x="90454" y="363911"/>
                </a:lnTo>
                <a:cubicBezTo>
                  <a:pt x="92396" y="343542"/>
                  <a:pt x="94663" y="323588"/>
                  <a:pt x="96605" y="303218"/>
                </a:cubicBezTo>
                <a:cubicBezTo>
                  <a:pt x="99843" y="281186"/>
                  <a:pt x="103405" y="259569"/>
                  <a:pt x="106642" y="237537"/>
                </a:cubicBezTo>
                <a:cubicBezTo>
                  <a:pt x="111175" y="214258"/>
                  <a:pt x="115384" y="190562"/>
                  <a:pt x="119917" y="167283"/>
                </a:cubicBezTo>
                <a:cubicBezTo>
                  <a:pt x="125421" y="141925"/>
                  <a:pt x="130601" y="116983"/>
                  <a:pt x="136105" y="91625"/>
                </a:cubicBezTo>
                <a:cubicBezTo>
                  <a:pt x="142581" y="65851"/>
                  <a:pt x="149056" y="39662"/>
                  <a:pt x="155532" y="13888"/>
                </a:cubicBezTo>
                <a:lnTo>
                  <a:pt x="159176"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b="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1658125" y="2633181"/>
            <a:ext cx="821314" cy="707886"/>
          </a:xfrm>
          <a:prstGeom prst="rect">
            <a:avLst/>
          </a:prstGeom>
          <a:noFill/>
        </p:spPr>
        <p:txBody>
          <a:bodyPr wrap="square" rtlCol="0">
            <a:spAutoFit/>
          </a:bodyPr>
          <a:lstStyle/>
          <a:p>
            <a:pPr fontAlgn="auto">
              <a:spcBef>
                <a:spcPts val="0"/>
              </a:spcBef>
              <a:spcAft>
                <a:spcPts val="0"/>
              </a:spcAft>
            </a:pPr>
            <a:r>
              <a:rPr lang="en-US" sz="4000" kern="0" dirty="0" smtClean="0">
                <a:solidFill>
                  <a:prstClr val="white"/>
                </a:solidFill>
                <a:latin typeface="Arial" panose="020B0604020202020204" pitchFamily="34" charset="0"/>
                <a:cs typeface="Arial" panose="020B0604020202020204" pitchFamily="34" charset="0"/>
              </a:rPr>
              <a:t>02</a:t>
            </a:r>
            <a:endParaRPr lang="en-US" sz="4000" dirty="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1658125" y="1645190"/>
            <a:ext cx="821314" cy="707886"/>
          </a:xfrm>
          <a:prstGeom prst="rect">
            <a:avLst/>
          </a:prstGeom>
          <a:noFill/>
        </p:spPr>
        <p:txBody>
          <a:bodyPr wrap="square" rtlCol="0">
            <a:spAutoFit/>
          </a:bodyPr>
          <a:lstStyle/>
          <a:p>
            <a:pPr fontAlgn="auto">
              <a:spcBef>
                <a:spcPts val="0"/>
              </a:spcBef>
              <a:spcAft>
                <a:spcPts val="0"/>
              </a:spcAft>
            </a:pPr>
            <a:r>
              <a:rPr lang="en-US" sz="4000" kern="0" dirty="0" smtClean="0">
                <a:solidFill>
                  <a:prstClr val="white"/>
                </a:solidFill>
                <a:latin typeface="Arial" panose="020B0604020202020204" pitchFamily="34" charset="0"/>
                <a:cs typeface="Arial" panose="020B0604020202020204" pitchFamily="34" charset="0"/>
              </a:rPr>
              <a:t>01</a:t>
            </a:r>
            <a:endParaRPr lang="en-US" sz="4000" dirty="0">
              <a:solidFill>
                <a:prstClr val="white"/>
              </a:solidFill>
              <a:latin typeface="Arial" panose="020B0604020202020204" pitchFamily="34" charset="0"/>
              <a:cs typeface="Arial" panose="020B0604020202020204" pitchFamily="34" charset="0"/>
            </a:endParaRPr>
          </a:p>
        </p:txBody>
      </p:sp>
      <p:sp>
        <p:nvSpPr>
          <p:cNvPr id="8" name="Freeform 7"/>
          <p:cNvSpPr>
            <a:spLocks/>
          </p:cNvSpPr>
          <p:nvPr/>
        </p:nvSpPr>
        <p:spPr bwMode="auto">
          <a:xfrm>
            <a:off x="3989154" y="3378272"/>
            <a:ext cx="4724857" cy="1074156"/>
          </a:xfrm>
          <a:custGeom>
            <a:avLst/>
            <a:gdLst>
              <a:gd name="connsiteX0" fmla="*/ 490974 w 3152509"/>
              <a:gd name="connsiteY0" fmla="*/ 0 h 1028700"/>
              <a:gd name="connsiteX1" fmla="*/ 3152509 w 3152509"/>
              <a:gd name="connsiteY1" fmla="*/ 0 h 1028700"/>
              <a:gd name="connsiteX2" fmla="*/ 3152509 w 3152509"/>
              <a:gd name="connsiteY2" fmla="*/ 1028700 h 1028700"/>
              <a:gd name="connsiteX3" fmla="*/ 4158 w 3152509"/>
              <a:gd name="connsiteY3" fmla="*/ 1028700 h 1028700"/>
              <a:gd name="connsiteX4" fmla="*/ 0 w 3152509"/>
              <a:gd name="connsiteY4" fmla="*/ 976974 h 1028700"/>
              <a:gd name="connsiteX5" fmla="*/ 1942 w 3152509"/>
              <a:gd name="connsiteY5" fmla="*/ 920438 h 1028700"/>
              <a:gd name="connsiteX6" fmla="*/ 9066 w 3152509"/>
              <a:gd name="connsiteY6" fmla="*/ 869722 h 1028700"/>
              <a:gd name="connsiteX7" fmla="*/ 21369 w 3152509"/>
              <a:gd name="connsiteY7" fmla="*/ 828567 h 1028700"/>
              <a:gd name="connsiteX8" fmla="*/ 40471 w 3152509"/>
              <a:gd name="connsiteY8" fmla="*/ 788244 h 1028700"/>
              <a:gd name="connsiteX9" fmla="*/ 63783 w 3152509"/>
              <a:gd name="connsiteY9" fmla="*/ 741685 h 1028700"/>
              <a:gd name="connsiteX10" fmla="*/ 95512 w 3152509"/>
              <a:gd name="connsiteY10" fmla="*/ 690553 h 1028700"/>
              <a:gd name="connsiteX11" fmla="*/ 130803 w 3152509"/>
              <a:gd name="connsiteY11" fmla="*/ 632770 h 1028700"/>
              <a:gd name="connsiteX12" fmla="*/ 168360 w 3152509"/>
              <a:gd name="connsiteY12" fmla="*/ 572493 h 1028700"/>
              <a:gd name="connsiteX13" fmla="*/ 208184 w 3152509"/>
              <a:gd name="connsiteY13" fmla="*/ 511800 h 1028700"/>
              <a:gd name="connsiteX14" fmla="*/ 250598 w 3152509"/>
              <a:gd name="connsiteY14" fmla="*/ 449445 h 1028700"/>
              <a:gd name="connsiteX15" fmla="*/ 290422 w 3152509"/>
              <a:gd name="connsiteY15" fmla="*/ 385842 h 1028700"/>
              <a:gd name="connsiteX16" fmla="*/ 329922 w 3152509"/>
              <a:gd name="connsiteY16" fmla="*/ 325564 h 1028700"/>
              <a:gd name="connsiteX17" fmla="*/ 366508 w 3152509"/>
              <a:gd name="connsiteY17" fmla="*/ 269029 h 1028700"/>
              <a:gd name="connsiteX18" fmla="*/ 397913 w 3152509"/>
              <a:gd name="connsiteY18" fmla="*/ 214571 h 1028700"/>
              <a:gd name="connsiteX19" fmla="*/ 425110 w 3152509"/>
              <a:gd name="connsiteY19" fmla="*/ 164271 h 1028700"/>
              <a:gd name="connsiteX20" fmla="*/ 445508 w 3152509"/>
              <a:gd name="connsiteY20" fmla="*/ 118959 h 1028700"/>
              <a:gd name="connsiteX21" fmla="*/ 468819 w 3152509"/>
              <a:gd name="connsiteY21" fmla="*/ 62423 h 1028700"/>
              <a:gd name="connsiteX22" fmla="*/ 490974 w 3152509"/>
              <a:gd name="connsiteY22" fmla="*/ 0 h 1028700"/>
              <a:gd name="connsiteX0" fmla="*/ 490974 w 4767205"/>
              <a:gd name="connsiteY0" fmla="*/ 0 h 1028700"/>
              <a:gd name="connsiteX1" fmla="*/ 4767205 w 4767205"/>
              <a:gd name="connsiteY1" fmla="*/ 0 h 1028700"/>
              <a:gd name="connsiteX2" fmla="*/ 3152509 w 4767205"/>
              <a:gd name="connsiteY2" fmla="*/ 1028700 h 1028700"/>
              <a:gd name="connsiteX3" fmla="*/ 4158 w 4767205"/>
              <a:gd name="connsiteY3" fmla="*/ 1028700 h 1028700"/>
              <a:gd name="connsiteX4" fmla="*/ 0 w 4767205"/>
              <a:gd name="connsiteY4" fmla="*/ 976974 h 1028700"/>
              <a:gd name="connsiteX5" fmla="*/ 1942 w 4767205"/>
              <a:gd name="connsiteY5" fmla="*/ 920438 h 1028700"/>
              <a:gd name="connsiteX6" fmla="*/ 9066 w 4767205"/>
              <a:gd name="connsiteY6" fmla="*/ 869722 h 1028700"/>
              <a:gd name="connsiteX7" fmla="*/ 21369 w 4767205"/>
              <a:gd name="connsiteY7" fmla="*/ 828567 h 1028700"/>
              <a:gd name="connsiteX8" fmla="*/ 40471 w 4767205"/>
              <a:gd name="connsiteY8" fmla="*/ 788244 h 1028700"/>
              <a:gd name="connsiteX9" fmla="*/ 63783 w 4767205"/>
              <a:gd name="connsiteY9" fmla="*/ 741685 h 1028700"/>
              <a:gd name="connsiteX10" fmla="*/ 95512 w 4767205"/>
              <a:gd name="connsiteY10" fmla="*/ 690553 h 1028700"/>
              <a:gd name="connsiteX11" fmla="*/ 130803 w 4767205"/>
              <a:gd name="connsiteY11" fmla="*/ 632770 h 1028700"/>
              <a:gd name="connsiteX12" fmla="*/ 168360 w 4767205"/>
              <a:gd name="connsiteY12" fmla="*/ 572493 h 1028700"/>
              <a:gd name="connsiteX13" fmla="*/ 208184 w 4767205"/>
              <a:gd name="connsiteY13" fmla="*/ 511800 h 1028700"/>
              <a:gd name="connsiteX14" fmla="*/ 250598 w 4767205"/>
              <a:gd name="connsiteY14" fmla="*/ 449445 h 1028700"/>
              <a:gd name="connsiteX15" fmla="*/ 290422 w 4767205"/>
              <a:gd name="connsiteY15" fmla="*/ 385842 h 1028700"/>
              <a:gd name="connsiteX16" fmla="*/ 329922 w 4767205"/>
              <a:gd name="connsiteY16" fmla="*/ 325564 h 1028700"/>
              <a:gd name="connsiteX17" fmla="*/ 366508 w 4767205"/>
              <a:gd name="connsiteY17" fmla="*/ 269029 h 1028700"/>
              <a:gd name="connsiteX18" fmla="*/ 397913 w 4767205"/>
              <a:gd name="connsiteY18" fmla="*/ 214571 h 1028700"/>
              <a:gd name="connsiteX19" fmla="*/ 425110 w 4767205"/>
              <a:gd name="connsiteY19" fmla="*/ 164271 h 1028700"/>
              <a:gd name="connsiteX20" fmla="*/ 445508 w 4767205"/>
              <a:gd name="connsiteY20" fmla="*/ 118959 h 1028700"/>
              <a:gd name="connsiteX21" fmla="*/ 468819 w 4767205"/>
              <a:gd name="connsiteY21" fmla="*/ 62423 h 1028700"/>
              <a:gd name="connsiteX22" fmla="*/ 490974 w 4767205"/>
              <a:gd name="connsiteY22" fmla="*/ 0 h 1028700"/>
              <a:gd name="connsiteX0" fmla="*/ 490974 w 4767206"/>
              <a:gd name="connsiteY0" fmla="*/ 0 h 1051003"/>
              <a:gd name="connsiteX1" fmla="*/ 4767205 w 4767206"/>
              <a:gd name="connsiteY1" fmla="*/ 0 h 1051003"/>
              <a:gd name="connsiteX2" fmla="*/ 4767206 w 4767206"/>
              <a:gd name="connsiteY2" fmla="*/ 1051003 h 1051003"/>
              <a:gd name="connsiteX3" fmla="*/ 4158 w 4767206"/>
              <a:gd name="connsiteY3" fmla="*/ 1028700 h 1051003"/>
              <a:gd name="connsiteX4" fmla="*/ 0 w 4767206"/>
              <a:gd name="connsiteY4" fmla="*/ 976974 h 1051003"/>
              <a:gd name="connsiteX5" fmla="*/ 1942 w 4767206"/>
              <a:gd name="connsiteY5" fmla="*/ 920438 h 1051003"/>
              <a:gd name="connsiteX6" fmla="*/ 9066 w 4767206"/>
              <a:gd name="connsiteY6" fmla="*/ 869722 h 1051003"/>
              <a:gd name="connsiteX7" fmla="*/ 21369 w 4767206"/>
              <a:gd name="connsiteY7" fmla="*/ 828567 h 1051003"/>
              <a:gd name="connsiteX8" fmla="*/ 40471 w 4767206"/>
              <a:gd name="connsiteY8" fmla="*/ 788244 h 1051003"/>
              <a:gd name="connsiteX9" fmla="*/ 63783 w 4767206"/>
              <a:gd name="connsiteY9" fmla="*/ 741685 h 1051003"/>
              <a:gd name="connsiteX10" fmla="*/ 95512 w 4767206"/>
              <a:gd name="connsiteY10" fmla="*/ 690553 h 1051003"/>
              <a:gd name="connsiteX11" fmla="*/ 130803 w 4767206"/>
              <a:gd name="connsiteY11" fmla="*/ 632770 h 1051003"/>
              <a:gd name="connsiteX12" fmla="*/ 168360 w 4767206"/>
              <a:gd name="connsiteY12" fmla="*/ 572493 h 1051003"/>
              <a:gd name="connsiteX13" fmla="*/ 208184 w 4767206"/>
              <a:gd name="connsiteY13" fmla="*/ 511800 h 1051003"/>
              <a:gd name="connsiteX14" fmla="*/ 250598 w 4767206"/>
              <a:gd name="connsiteY14" fmla="*/ 449445 h 1051003"/>
              <a:gd name="connsiteX15" fmla="*/ 290422 w 4767206"/>
              <a:gd name="connsiteY15" fmla="*/ 385842 h 1051003"/>
              <a:gd name="connsiteX16" fmla="*/ 329922 w 4767206"/>
              <a:gd name="connsiteY16" fmla="*/ 325564 h 1051003"/>
              <a:gd name="connsiteX17" fmla="*/ 366508 w 4767206"/>
              <a:gd name="connsiteY17" fmla="*/ 269029 h 1051003"/>
              <a:gd name="connsiteX18" fmla="*/ 397913 w 4767206"/>
              <a:gd name="connsiteY18" fmla="*/ 214571 h 1051003"/>
              <a:gd name="connsiteX19" fmla="*/ 425110 w 4767206"/>
              <a:gd name="connsiteY19" fmla="*/ 164271 h 1051003"/>
              <a:gd name="connsiteX20" fmla="*/ 445508 w 4767206"/>
              <a:gd name="connsiteY20" fmla="*/ 118959 h 1051003"/>
              <a:gd name="connsiteX21" fmla="*/ 468819 w 4767206"/>
              <a:gd name="connsiteY21" fmla="*/ 62423 h 1051003"/>
              <a:gd name="connsiteX22" fmla="*/ 490974 w 4767206"/>
              <a:gd name="connsiteY22" fmla="*/ 0 h 1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67206" h="1051003">
                <a:moveTo>
                  <a:pt x="490974" y="0"/>
                </a:moveTo>
                <a:lnTo>
                  <a:pt x="4767205" y="0"/>
                </a:lnTo>
                <a:cubicBezTo>
                  <a:pt x="4767205" y="350334"/>
                  <a:pt x="4767206" y="700669"/>
                  <a:pt x="4767206" y="1051003"/>
                </a:cubicBezTo>
                <a:lnTo>
                  <a:pt x="4158" y="1028700"/>
                </a:lnTo>
                <a:lnTo>
                  <a:pt x="0" y="976974"/>
                </a:lnTo>
                <a:cubicBezTo>
                  <a:pt x="648" y="958267"/>
                  <a:pt x="1295" y="939145"/>
                  <a:pt x="1942" y="920438"/>
                </a:cubicBezTo>
                <a:cubicBezTo>
                  <a:pt x="4209" y="903394"/>
                  <a:pt x="6799" y="886766"/>
                  <a:pt x="9066" y="869722"/>
                </a:cubicBezTo>
                <a:cubicBezTo>
                  <a:pt x="13274" y="856004"/>
                  <a:pt x="17160" y="842286"/>
                  <a:pt x="21369" y="828567"/>
                </a:cubicBezTo>
                <a:cubicBezTo>
                  <a:pt x="27844" y="815265"/>
                  <a:pt x="33996" y="801546"/>
                  <a:pt x="40471" y="788244"/>
                </a:cubicBezTo>
                <a:cubicBezTo>
                  <a:pt x="48242" y="772863"/>
                  <a:pt x="56012" y="757066"/>
                  <a:pt x="63783" y="741685"/>
                </a:cubicBezTo>
                <a:cubicBezTo>
                  <a:pt x="74467" y="724641"/>
                  <a:pt x="84828" y="707597"/>
                  <a:pt x="95512" y="690553"/>
                </a:cubicBezTo>
                <a:lnTo>
                  <a:pt x="130803" y="632770"/>
                </a:lnTo>
                <a:cubicBezTo>
                  <a:pt x="143430" y="612817"/>
                  <a:pt x="155733" y="592447"/>
                  <a:pt x="168360" y="572493"/>
                </a:cubicBezTo>
                <a:lnTo>
                  <a:pt x="208184" y="511800"/>
                </a:lnTo>
                <a:lnTo>
                  <a:pt x="250598" y="449445"/>
                </a:lnTo>
                <a:lnTo>
                  <a:pt x="290422" y="385842"/>
                </a:lnTo>
                <a:cubicBezTo>
                  <a:pt x="303696" y="365888"/>
                  <a:pt x="316647" y="345518"/>
                  <a:pt x="329922" y="325564"/>
                </a:cubicBezTo>
                <a:cubicBezTo>
                  <a:pt x="342225" y="306858"/>
                  <a:pt x="354204" y="287735"/>
                  <a:pt x="366508" y="269029"/>
                </a:cubicBezTo>
                <a:cubicBezTo>
                  <a:pt x="376868" y="250738"/>
                  <a:pt x="387553" y="232862"/>
                  <a:pt x="397913" y="214571"/>
                </a:cubicBezTo>
                <a:cubicBezTo>
                  <a:pt x="406979" y="197943"/>
                  <a:pt x="416044" y="180899"/>
                  <a:pt x="425110" y="164271"/>
                </a:cubicBezTo>
                <a:cubicBezTo>
                  <a:pt x="431909" y="149306"/>
                  <a:pt x="438708" y="133925"/>
                  <a:pt x="445508" y="118959"/>
                </a:cubicBezTo>
                <a:cubicBezTo>
                  <a:pt x="453278" y="100252"/>
                  <a:pt x="461048" y="81130"/>
                  <a:pt x="468819" y="62423"/>
                </a:cubicBezTo>
                <a:lnTo>
                  <a:pt x="490974" y="0"/>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b="0" dirty="0">
              <a:solidFill>
                <a:prstClr val="black"/>
              </a:solidFill>
              <a:latin typeface="Arial" panose="020B0604020202020204" pitchFamily="34" charset="0"/>
              <a:cs typeface="Arial" panose="020B0604020202020204" pitchFamily="34" charset="0"/>
            </a:endParaRPr>
          </a:p>
        </p:txBody>
      </p:sp>
      <p:sp>
        <p:nvSpPr>
          <p:cNvPr id="9" name="Freeform 8"/>
          <p:cNvSpPr>
            <a:spLocks/>
          </p:cNvSpPr>
          <p:nvPr/>
        </p:nvSpPr>
        <p:spPr bwMode="auto">
          <a:xfrm>
            <a:off x="2790972" y="3378273"/>
            <a:ext cx="4803730" cy="1074156"/>
          </a:xfrm>
          <a:custGeom>
            <a:avLst/>
            <a:gdLst>
              <a:gd name="connsiteX0" fmla="*/ 490974 w 3152509"/>
              <a:gd name="connsiteY0" fmla="*/ 0 h 1028700"/>
              <a:gd name="connsiteX1" fmla="*/ 3152509 w 3152509"/>
              <a:gd name="connsiteY1" fmla="*/ 0 h 1028700"/>
              <a:gd name="connsiteX2" fmla="*/ 3152509 w 3152509"/>
              <a:gd name="connsiteY2" fmla="*/ 1028700 h 1028700"/>
              <a:gd name="connsiteX3" fmla="*/ 4158 w 3152509"/>
              <a:gd name="connsiteY3" fmla="*/ 1028700 h 1028700"/>
              <a:gd name="connsiteX4" fmla="*/ 0 w 3152509"/>
              <a:gd name="connsiteY4" fmla="*/ 976974 h 1028700"/>
              <a:gd name="connsiteX5" fmla="*/ 1942 w 3152509"/>
              <a:gd name="connsiteY5" fmla="*/ 920438 h 1028700"/>
              <a:gd name="connsiteX6" fmla="*/ 9066 w 3152509"/>
              <a:gd name="connsiteY6" fmla="*/ 869722 h 1028700"/>
              <a:gd name="connsiteX7" fmla="*/ 21369 w 3152509"/>
              <a:gd name="connsiteY7" fmla="*/ 828567 h 1028700"/>
              <a:gd name="connsiteX8" fmla="*/ 40471 w 3152509"/>
              <a:gd name="connsiteY8" fmla="*/ 788244 h 1028700"/>
              <a:gd name="connsiteX9" fmla="*/ 63783 w 3152509"/>
              <a:gd name="connsiteY9" fmla="*/ 741685 h 1028700"/>
              <a:gd name="connsiteX10" fmla="*/ 95512 w 3152509"/>
              <a:gd name="connsiteY10" fmla="*/ 690553 h 1028700"/>
              <a:gd name="connsiteX11" fmla="*/ 130803 w 3152509"/>
              <a:gd name="connsiteY11" fmla="*/ 632770 h 1028700"/>
              <a:gd name="connsiteX12" fmla="*/ 168360 w 3152509"/>
              <a:gd name="connsiteY12" fmla="*/ 572493 h 1028700"/>
              <a:gd name="connsiteX13" fmla="*/ 208184 w 3152509"/>
              <a:gd name="connsiteY13" fmla="*/ 511800 h 1028700"/>
              <a:gd name="connsiteX14" fmla="*/ 250598 w 3152509"/>
              <a:gd name="connsiteY14" fmla="*/ 449445 h 1028700"/>
              <a:gd name="connsiteX15" fmla="*/ 290422 w 3152509"/>
              <a:gd name="connsiteY15" fmla="*/ 385842 h 1028700"/>
              <a:gd name="connsiteX16" fmla="*/ 329922 w 3152509"/>
              <a:gd name="connsiteY16" fmla="*/ 325564 h 1028700"/>
              <a:gd name="connsiteX17" fmla="*/ 366508 w 3152509"/>
              <a:gd name="connsiteY17" fmla="*/ 269029 h 1028700"/>
              <a:gd name="connsiteX18" fmla="*/ 397913 w 3152509"/>
              <a:gd name="connsiteY18" fmla="*/ 214571 h 1028700"/>
              <a:gd name="connsiteX19" fmla="*/ 425110 w 3152509"/>
              <a:gd name="connsiteY19" fmla="*/ 164271 h 1028700"/>
              <a:gd name="connsiteX20" fmla="*/ 445508 w 3152509"/>
              <a:gd name="connsiteY20" fmla="*/ 118959 h 1028700"/>
              <a:gd name="connsiteX21" fmla="*/ 468819 w 3152509"/>
              <a:gd name="connsiteY21" fmla="*/ 62423 h 1028700"/>
              <a:gd name="connsiteX22" fmla="*/ 490974 w 3152509"/>
              <a:gd name="connsiteY22" fmla="*/ 0 h 1028700"/>
              <a:gd name="connsiteX0" fmla="*/ 490974 w 4767205"/>
              <a:gd name="connsiteY0" fmla="*/ 0 h 1028700"/>
              <a:gd name="connsiteX1" fmla="*/ 4767205 w 4767205"/>
              <a:gd name="connsiteY1" fmla="*/ 0 h 1028700"/>
              <a:gd name="connsiteX2" fmla="*/ 3152509 w 4767205"/>
              <a:gd name="connsiteY2" fmla="*/ 1028700 h 1028700"/>
              <a:gd name="connsiteX3" fmla="*/ 4158 w 4767205"/>
              <a:gd name="connsiteY3" fmla="*/ 1028700 h 1028700"/>
              <a:gd name="connsiteX4" fmla="*/ 0 w 4767205"/>
              <a:gd name="connsiteY4" fmla="*/ 976974 h 1028700"/>
              <a:gd name="connsiteX5" fmla="*/ 1942 w 4767205"/>
              <a:gd name="connsiteY5" fmla="*/ 920438 h 1028700"/>
              <a:gd name="connsiteX6" fmla="*/ 9066 w 4767205"/>
              <a:gd name="connsiteY6" fmla="*/ 869722 h 1028700"/>
              <a:gd name="connsiteX7" fmla="*/ 21369 w 4767205"/>
              <a:gd name="connsiteY7" fmla="*/ 828567 h 1028700"/>
              <a:gd name="connsiteX8" fmla="*/ 40471 w 4767205"/>
              <a:gd name="connsiteY8" fmla="*/ 788244 h 1028700"/>
              <a:gd name="connsiteX9" fmla="*/ 63783 w 4767205"/>
              <a:gd name="connsiteY9" fmla="*/ 741685 h 1028700"/>
              <a:gd name="connsiteX10" fmla="*/ 95512 w 4767205"/>
              <a:gd name="connsiteY10" fmla="*/ 690553 h 1028700"/>
              <a:gd name="connsiteX11" fmla="*/ 130803 w 4767205"/>
              <a:gd name="connsiteY11" fmla="*/ 632770 h 1028700"/>
              <a:gd name="connsiteX12" fmla="*/ 168360 w 4767205"/>
              <a:gd name="connsiteY12" fmla="*/ 572493 h 1028700"/>
              <a:gd name="connsiteX13" fmla="*/ 208184 w 4767205"/>
              <a:gd name="connsiteY13" fmla="*/ 511800 h 1028700"/>
              <a:gd name="connsiteX14" fmla="*/ 250598 w 4767205"/>
              <a:gd name="connsiteY14" fmla="*/ 449445 h 1028700"/>
              <a:gd name="connsiteX15" fmla="*/ 290422 w 4767205"/>
              <a:gd name="connsiteY15" fmla="*/ 385842 h 1028700"/>
              <a:gd name="connsiteX16" fmla="*/ 329922 w 4767205"/>
              <a:gd name="connsiteY16" fmla="*/ 325564 h 1028700"/>
              <a:gd name="connsiteX17" fmla="*/ 366508 w 4767205"/>
              <a:gd name="connsiteY17" fmla="*/ 269029 h 1028700"/>
              <a:gd name="connsiteX18" fmla="*/ 397913 w 4767205"/>
              <a:gd name="connsiteY18" fmla="*/ 214571 h 1028700"/>
              <a:gd name="connsiteX19" fmla="*/ 425110 w 4767205"/>
              <a:gd name="connsiteY19" fmla="*/ 164271 h 1028700"/>
              <a:gd name="connsiteX20" fmla="*/ 445508 w 4767205"/>
              <a:gd name="connsiteY20" fmla="*/ 118959 h 1028700"/>
              <a:gd name="connsiteX21" fmla="*/ 468819 w 4767205"/>
              <a:gd name="connsiteY21" fmla="*/ 62423 h 1028700"/>
              <a:gd name="connsiteX22" fmla="*/ 490974 w 4767205"/>
              <a:gd name="connsiteY22" fmla="*/ 0 h 1028700"/>
              <a:gd name="connsiteX0" fmla="*/ 490974 w 4767206"/>
              <a:gd name="connsiteY0" fmla="*/ 0 h 1051003"/>
              <a:gd name="connsiteX1" fmla="*/ 4767205 w 4767206"/>
              <a:gd name="connsiteY1" fmla="*/ 0 h 1051003"/>
              <a:gd name="connsiteX2" fmla="*/ 4767206 w 4767206"/>
              <a:gd name="connsiteY2" fmla="*/ 1051003 h 1051003"/>
              <a:gd name="connsiteX3" fmla="*/ 4158 w 4767206"/>
              <a:gd name="connsiteY3" fmla="*/ 1028700 h 1051003"/>
              <a:gd name="connsiteX4" fmla="*/ 0 w 4767206"/>
              <a:gd name="connsiteY4" fmla="*/ 976974 h 1051003"/>
              <a:gd name="connsiteX5" fmla="*/ 1942 w 4767206"/>
              <a:gd name="connsiteY5" fmla="*/ 920438 h 1051003"/>
              <a:gd name="connsiteX6" fmla="*/ 9066 w 4767206"/>
              <a:gd name="connsiteY6" fmla="*/ 869722 h 1051003"/>
              <a:gd name="connsiteX7" fmla="*/ 21369 w 4767206"/>
              <a:gd name="connsiteY7" fmla="*/ 828567 h 1051003"/>
              <a:gd name="connsiteX8" fmla="*/ 40471 w 4767206"/>
              <a:gd name="connsiteY8" fmla="*/ 788244 h 1051003"/>
              <a:gd name="connsiteX9" fmla="*/ 63783 w 4767206"/>
              <a:gd name="connsiteY9" fmla="*/ 741685 h 1051003"/>
              <a:gd name="connsiteX10" fmla="*/ 95512 w 4767206"/>
              <a:gd name="connsiteY10" fmla="*/ 690553 h 1051003"/>
              <a:gd name="connsiteX11" fmla="*/ 130803 w 4767206"/>
              <a:gd name="connsiteY11" fmla="*/ 632770 h 1051003"/>
              <a:gd name="connsiteX12" fmla="*/ 168360 w 4767206"/>
              <a:gd name="connsiteY12" fmla="*/ 572493 h 1051003"/>
              <a:gd name="connsiteX13" fmla="*/ 208184 w 4767206"/>
              <a:gd name="connsiteY13" fmla="*/ 511800 h 1051003"/>
              <a:gd name="connsiteX14" fmla="*/ 250598 w 4767206"/>
              <a:gd name="connsiteY14" fmla="*/ 449445 h 1051003"/>
              <a:gd name="connsiteX15" fmla="*/ 290422 w 4767206"/>
              <a:gd name="connsiteY15" fmla="*/ 385842 h 1051003"/>
              <a:gd name="connsiteX16" fmla="*/ 329922 w 4767206"/>
              <a:gd name="connsiteY16" fmla="*/ 325564 h 1051003"/>
              <a:gd name="connsiteX17" fmla="*/ 366508 w 4767206"/>
              <a:gd name="connsiteY17" fmla="*/ 269029 h 1051003"/>
              <a:gd name="connsiteX18" fmla="*/ 397913 w 4767206"/>
              <a:gd name="connsiteY18" fmla="*/ 214571 h 1051003"/>
              <a:gd name="connsiteX19" fmla="*/ 425110 w 4767206"/>
              <a:gd name="connsiteY19" fmla="*/ 164271 h 1051003"/>
              <a:gd name="connsiteX20" fmla="*/ 445508 w 4767206"/>
              <a:gd name="connsiteY20" fmla="*/ 118959 h 1051003"/>
              <a:gd name="connsiteX21" fmla="*/ 468819 w 4767206"/>
              <a:gd name="connsiteY21" fmla="*/ 62423 h 1051003"/>
              <a:gd name="connsiteX22" fmla="*/ 490974 w 4767206"/>
              <a:gd name="connsiteY22" fmla="*/ 0 h 1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67206" h="1051003">
                <a:moveTo>
                  <a:pt x="490974" y="0"/>
                </a:moveTo>
                <a:lnTo>
                  <a:pt x="4767205" y="0"/>
                </a:lnTo>
                <a:cubicBezTo>
                  <a:pt x="4767205" y="350334"/>
                  <a:pt x="4767206" y="700669"/>
                  <a:pt x="4767206" y="1051003"/>
                </a:cubicBezTo>
                <a:lnTo>
                  <a:pt x="4158" y="1028700"/>
                </a:lnTo>
                <a:lnTo>
                  <a:pt x="0" y="976974"/>
                </a:lnTo>
                <a:cubicBezTo>
                  <a:pt x="648" y="958267"/>
                  <a:pt x="1295" y="939145"/>
                  <a:pt x="1942" y="920438"/>
                </a:cubicBezTo>
                <a:cubicBezTo>
                  <a:pt x="4209" y="903394"/>
                  <a:pt x="6799" y="886766"/>
                  <a:pt x="9066" y="869722"/>
                </a:cubicBezTo>
                <a:cubicBezTo>
                  <a:pt x="13274" y="856004"/>
                  <a:pt x="17160" y="842286"/>
                  <a:pt x="21369" y="828567"/>
                </a:cubicBezTo>
                <a:cubicBezTo>
                  <a:pt x="27844" y="815265"/>
                  <a:pt x="33996" y="801546"/>
                  <a:pt x="40471" y="788244"/>
                </a:cubicBezTo>
                <a:cubicBezTo>
                  <a:pt x="48242" y="772863"/>
                  <a:pt x="56012" y="757066"/>
                  <a:pt x="63783" y="741685"/>
                </a:cubicBezTo>
                <a:cubicBezTo>
                  <a:pt x="74467" y="724641"/>
                  <a:pt x="84828" y="707597"/>
                  <a:pt x="95512" y="690553"/>
                </a:cubicBezTo>
                <a:lnTo>
                  <a:pt x="130803" y="632770"/>
                </a:lnTo>
                <a:cubicBezTo>
                  <a:pt x="143430" y="612817"/>
                  <a:pt x="155733" y="592447"/>
                  <a:pt x="168360" y="572493"/>
                </a:cubicBezTo>
                <a:lnTo>
                  <a:pt x="208184" y="511800"/>
                </a:lnTo>
                <a:lnTo>
                  <a:pt x="250598" y="449445"/>
                </a:lnTo>
                <a:lnTo>
                  <a:pt x="290422" y="385842"/>
                </a:lnTo>
                <a:cubicBezTo>
                  <a:pt x="303696" y="365888"/>
                  <a:pt x="316647" y="345518"/>
                  <a:pt x="329922" y="325564"/>
                </a:cubicBezTo>
                <a:cubicBezTo>
                  <a:pt x="342225" y="306858"/>
                  <a:pt x="354204" y="287735"/>
                  <a:pt x="366508" y="269029"/>
                </a:cubicBezTo>
                <a:cubicBezTo>
                  <a:pt x="376868" y="250738"/>
                  <a:pt x="387553" y="232862"/>
                  <a:pt x="397913" y="214571"/>
                </a:cubicBezTo>
                <a:cubicBezTo>
                  <a:pt x="406979" y="197943"/>
                  <a:pt x="416044" y="180899"/>
                  <a:pt x="425110" y="164271"/>
                </a:cubicBezTo>
                <a:cubicBezTo>
                  <a:pt x="431909" y="149306"/>
                  <a:pt x="438708" y="133925"/>
                  <a:pt x="445508" y="118959"/>
                </a:cubicBezTo>
                <a:cubicBezTo>
                  <a:pt x="453278" y="100252"/>
                  <a:pt x="461048" y="81130"/>
                  <a:pt x="468819" y="62423"/>
                </a:cubicBezTo>
                <a:lnTo>
                  <a:pt x="490974" y="0"/>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b="0" dirty="0">
              <a:solidFill>
                <a:prstClr val="black"/>
              </a:solidFill>
              <a:latin typeface="Arial" panose="020B0604020202020204" pitchFamily="34" charset="0"/>
              <a:cs typeface="Arial" panose="020B0604020202020204" pitchFamily="34" charset="0"/>
            </a:endParaRPr>
          </a:p>
        </p:txBody>
      </p:sp>
      <p:sp>
        <p:nvSpPr>
          <p:cNvPr id="10" name="Freeform 9"/>
          <p:cNvSpPr>
            <a:spLocks/>
          </p:cNvSpPr>
          <p:nvPr/>
        </p:nvSpPr>
        <p:spPr bwMode="auto">
          <a:xfrm>
            <a:off x="374234" y="3385892"/>
            <a:ext cx="2945400" cy="1038172"/>
          </a:xfrm>
          <a:custGeom>
            <a:avLst/>
            <a:gdLst>
              <a:gd name="connsiteX0" fmla="*/ 152936 w 3081134"/>
              <a:gd name="connsiteY0" fmla="*/ 0 h 1028700"/>
              <a:gd name="connsiteX1" fmla="*/ 3081134 w 3081134"/>
              <a:gd name="connsiteY1" fmla="*/ 0 h 1028700"/>
              <a:gd name="connsiteX2" fmla="*/ 3058979 w 3081134"/>
              <a:gd name="connsiteY2" fmla="*/ 62423 h 1028700"/>
              <a:gd name="connsiteX3" fmla="*/ 3035668 w 3081134"/>
              <a:gd name="connsiteY3" fmla="*/ 118959 h 1028700"/>
              <a:gd name="connsiteX4" fmla="*/ 3015270 w 3081134"/>
              <a:gd name="connsiteY4" fmla="*/ 164271 h 1028700"/>
              <a:gd name="connsiteX5" fmla="*/ 2988073 w 3081134"/>
              <a:gd name="connsiteY5" fmla="*/ 214571 h 1028700"/>
              <a:gd name="connsiteX6" fmla="*/ 2956668 w 3081134"/>
              <a:gd name="connsiteY6" fmla="*/ 269029 h 1028700"/>
              <a:gd name="connsiteX7" fmla="*/ 2920082 w 3081134"/>
              <a:gd name="connsiteY7" fmla="*/ 325564 h 1028700"/>
              <a:gd name="connsiteX8" fmla="*/ 2880582 w 3081134"/>
              <a:gd name="connsiteY8" fmla="*/ 385842 h 1028700"/>
              <a:gd name="connsiteX9" fmla="*/ 2840758 w 3081134"/>
              <a:gd name="connsiteY9" fmla="*/ 449445 h 1028700"/>
              <a:gd name="connsiteX10" fmla="*/ 2798344 w 3081134"/>
              <a:gd name="connsiteY10" fmla="*/ 511800 h 1028700"/>
              <a:gd name="connsiteX11" fmla="*/ 2758520 w 3081134"/>
              <a:gd name="connsiteY11" fmla="*/ 572493 h 1028700"/>
              <a:gd name="connsiteX12" fmla="*/ 2720963 w 3081134"/>
              <a:gd name="connsiteY12" fmla="*/ 632770 h 1028700"/>
              <a:gd name="connsiteX13" fmla="*/ 2685672 w 3081134"/>
              <a:gd name="connsiteY13" fmla="*/ 690553 h 1028700"/>
              <a:gd name="connsiteX14" fmla="*/ 2653943 w 3081134"/>
              <a:gd name="connsiteY14" fmla="*/ 741685 h 1028700"/>
              <a:gd name="connsiteX15" fmla="*/ 2630631 w 3081134"/>
              <a:gd name="connsiteY15" fmla="*/ 788244 h 1028700"/>
              <a:gd name="connsiteX16" fmla="*/ 2611529 w 3081134"/>
              <a:gd name="connsiteY16" fmla="*/ 828567 h 1028700"/>
              <a:gd name="connsiteX17" fmla="*/ 2599226 w 3081134"/>
              <a:gd name="connsiteY17" fmla="*/ 869722 h 1028700"/>
              <a:gd name="connsiteX18" fmla="*/ 2592102 w 3081134"/>
              <a:gd name="connsiteY18" fmla="*/ 920438 h 1028700"/>
              <a:gd name="connsiteX19" fmla="*/ 2590160 w 3081134"/>
              <a:gd name="connsiteY19" fmla="*/ 976974 h 1028700"/>
              <a:gd name="connsiteX20" fmla="*/ 2594318 w 3081134"/>
              <a:gd name="connsiteY20" fmla="*/ 1028700 h 1028700"/>
              <a:gd name="connsiteX21" fmla="*/ 390791 w 3081134"/>
              <a:gd name="connsiteY21" fmla="*/ 1028700 h 1028700"/>
              <a:gd name="connsiteX22" fmla="*/ 390791 w 3081134"/>
              <a:gd name="connsiteY22" fmla="*/ 1006073 h 1028700"/>
              <a:gd name="connsiteX23" fmla="*/ 384639 w 3081134"/>
              <a:gd name="connsiteY23" fmla="*/ 986951 h 1028700"/>
              <a:gd name="connsiteX24" fmla="*/ 375573 w 3081134"/>
              <a:gd name="connsiteY24" fmla="*/ 972817 h 1028700"/>
              <a:gd name="connsiteX25" fmla="*/ 361328 w 3081134"/>
              <a:gd name="connsiteY25" fmla="*/ 957436 h 1028700"/>
              <a:gd name="connsiteX26" fmla="*/ 344168 w 3081134"/>
              <a:gd name="connsiteY26" fmla="*/ 943718 h 1028700"/>
              <a:gd name="connsiteX27" fmla="*/ 322799 w 3081134"/>
              <a:gd name="connsiteY27" fmla="*/ 928336 h 1028700"/>
              <a:gd name="connsiteX28" fmla="*/ 306610 w 3081134"/>
              <a:gd name="connsiteY28" fmla="*/ 909214 h 1028700"/>
              <a:gd name="connsiteX29" fmla="*/ 296250 w 3081134"/>
              <a:gd name="connsiteY29" fmla="*/ 889260 h 1028700"/>
              <a:gd name="connsiteX30" fmla="*/ 294307 w 3081134"/>
              <a:gd name="connsiteY30" fmla="*/ 865981 h 1028700"/>
              <a:gd name="connsiteX31" fmla="*/ 296250 w 3081134"/>
              <a:gd name="connsiteY31" fmla="*/ 842701 h 1028700"/>
              <a:gd name="connsiteX32" fmla="*/ 302401 w 3081134"/>
              <a:gd name="connsiteY32" fmla="*/ 819422 h 1028700"/>
              <a:gd name="connsiteX33" fmla="*/ 308553 w 3081134"/>
              <a:gd name="connsiteY33" fmla="*/ 803209 h 1028700"/>
              <a:gd name="connsiteX34" fmla="*/ 312762 w 3081134"/>
              <a:gd name="connsiteY34" fmla="*/ 790322 h 1028700"/>
              <a:gd name="connsiteX35" fmla="*/ 314705 w 3081134"/>
              <a:gd name="connsiteY35" fmla="*/ 786165 h 1028700"/>
              <a:gd name="connsiteX36" fmla="*/ 283299 w 3081134"/>
              <a:gd name="connsiteY36" fmla="*/ 764964 h 1028700"/>
              <a:gd name="connsiteX37" fmla="*/ 264844 w 3081134"/>
              <a:gd name="connsiteY37" fmla="*/ 740022 h 1028700"/>
              <a:gd name="connsiteX38" fmla="*/ 253836 w 3081134"/>
              <a:gd name="connsiteY38" fmla="*/ 712586 h 1028700"/>
              <a:gd name="connsiteX39" fmla="*/ 251570 w 3081134"/>
              <a:gd name="connsiteY39" fmla="*/ 681408 h 1028700"/>
              <a:gd name="connsiteX40" fmla="*/ 257721 w 3081134"/>
              <a:gd name="connsiteY40" fmla="*/ 646073 h 1028700"/>
              <a:gd name="connsiteX41" fmla="*/ 270996 w 3081134"/>
              <a:gd name="connsiteY41" fmla="*/ 605750 h 1028700"/>
              <a:gd name="connsiteX42" fmla="*/ 287184 w 3081134"/>
              <a:gd name="connsiteY42" fmla="*/ 562516 h 1028700"/>
              <a:gd name="connsiteX43" fmla="*/ 294307 w 3081134"/>
              <a:gd name="connsiteY43" fmla="*/ 535080 h 1028700"/>
              <a:gd name="connsiteX44" fmla="*/ 294307 w 3081134"/>
              <a:gd name="connsiteY44" fmla="*/ 513879 h 1028700"/>
              <a:gd name="connsiteX45" fmla="*/ 287184 w 3081134"/>
              <a:gd name="connsiteY45" fmla="*/ 494756 h 1028700"/>
              <a:gd name="connsiteX46" fmla="*/ 272938 w 3081134"/>
              <a:gd name="connsiteY46" fmla="*/ 480622 h 1028700"/>
              <a:gd name="connsiteX47" fmla="*/ 253836 w 3081134"/>
              <a:gd name="connsiteY47" fmla="*/ 467736 h 1028700"/>
              <a:gd name="connsiteX48" fmla="*/ 230524 w 3081134"/>
              <a:gd name="connsiteY48" fmla="*/ 455680 h 1028700"/>
              <a:gd name="connsiteX49" fmla="*/ 203004 w 3081134"/>
              <a:gd name="connsiteY49" fmla="*/ 445287 h 1028700"/>
              <a:gd name="connsiteX50" fmla="*/ 171598 w 3081134"/>
              <a:gd name="connsiteY50" fmla="*/ 434479 h 1028700"/>
              <a:gd name="connsiteX51" fmla="*/ 137926 w 3081134"/>
              <a:gd name="connsiteY51" fmla="*/ 422424 h 1028700"/>
              <a:gd name="connsiteX52" fmla="*/ 104578 w 3081134"/>
              <a:gd name="connsiteY52" fmla="*/ 407043 h 1028700"/>
              <a:gd name="connsiteX53" fmla="*/ 68963 w 3081134"/>
              <a:gd name="connsiteY53" fmla="*/ 390830 h 1028700"/>
              <a:gd name="connsiteX54" fmla="*/ 37558 w 3081134"/>
              <a:gd name="connsiteY54" fmla="*/ 367966 h 1028700"/>
              <a:gd name="connsiteX55" fmla="*/ 14246 w 3081134"/>
              <a:gd name="connsiteY55" fmla="*/ 342608 h 1028700"/>
              <a:gd name="connsiteX56" fmla="*/ 4209 w 3081134"/>
              <a:gd name="connsiteY56" fmla="*/ 317250 h 1028700"/>
              <a:gd name="connsiteX57" fmla="*/ 0 w 3081134"/>
              <a:gd name="connsiteY57" fmla="*/ 292308 h 1028700"/>
              <a:gd name="connsiteX58" fmla="*/ 0 w 3081134"/>
              <a:gd name="connsiteY58" fmla="*/ 269029 h 1028700"/>
              <a:gd name="connsiteX59" fmla="*/ 4209 w 3081134"/>
              <a:gd name="connsiteY59" fmla="*/ 245749 h 1028700"/>
              <a:gd name="connsiteX60" fmla="*/ 12304 w 3081134"/>
              <a:gd name="connsiteY60" fmla="*/ 227458 h 1028700"/>
              <a:gd name="connsiteX61" fmla="*/ 18131 w 3081134"/>
              <a:gd name="connsiteY61" fmla="*/ 212493 h 1028700"/>
              <a:gd name="connsiteX62" fmla="*/ 24283 w 3081134"/>
              <a:gd name="connsiteY62" fmla="*/ 204594 h 1028700"/>
              <a:gd name="connsiteX63" fmla="*/ 29463 w 3081134"/>
              <a:gd name="connsiteY63" fmla="*/ 196280 h 1028700"/>
              <a:gd name="connsiteX64" fmla="*/ 49861 w 3081134"/>
              <a:gd name="connsiteY64" fmla="*/ 164271 h 1028700"/>
              <a:gd name="connsiteX65" fmla="*/ 67021 w 3081134"/>
              <a:gd name="connsiteY65" fmla="*/ 136835 h 1028700"/>
              <a:gd name="connsiteX66" fmla="*/ 86123 w 3081134"/>
              <a:gd name="connsiteY66" fmla="*/ 107735 h 1028700"/>
              <a:gd name="connsiteX67" fmla="*/ 108463 w 3081134"/>
              <a:gd name="connsiteY67" fmla="*/ 72400 h 1028700"/>
              <a:gd name="connsiteX68" fmla="*/ 132098 w 3081134"/>
              <a:gd name="connsiteY68" fmla="*/ 34987 h 1028700"/>
              <a:gd name="connsiteX69" fmla="*/ 152936 w 3081134"/>
              <a:gd name="connsiteY69"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081134" h="1028700">
                <a:moveTo>
                  <a:pt x="152936" y="0"/>
                </a:moveTo>
                <a:lnTo>
                  <a:pt x="3081134" y="0"/>
                </a:lnTo>
                <a:lnTo>
                  <a:pt x="3058979" y="62423"/>
                </a:lnTo>
                <a:cubicBezTo>
                  <a:pt x="3051208" y="81130"/>
                  <a:pt x="3043438" y="100252"/>
                  <a:pt x="3035668" y="118959"/>
                </a:cubicBezTo>
                <a:cubicBezTo>
                  <a:pt x="3028868" y="133925"/>
                  <a:pt x="3022069" y="149306"/>
                  <a:pt x="3015270" y="164271"/>
                </a:cubicBezTo>
                <a:cubicBezTo>
                  <a:pt x="3006204" y="180899"/>
                  <a:pt x="2997139" y="197943"/>
                  <a:pt x="2988073" y="214571"/>
                </a:cubicBezTo>
                <a:cubicBezTo>
                  <a:pt x="2977713" y="232862"/>
                  <a:pt x="2967028" y="250738"/>
                  <a:pt x="2956668" y="269029"/>
                </a:cubicBezTo>
                <a:cubicBezTo>
                  <a:pt x="2944364" y="287735"/>
                  <a:pt x="2932385" y="306858"/>
                  <a:pt x="2920082" y="325564"/>
                </a:cubicBezTo>
                <a:cubicBezTo>
                  <a:pt x="2906807" y="345518"/>
                  <a:pt x="2893856" y="365888"/>
                  <a:pt x="2880582" y="385842"/>
                </a:cubicBezTo>
                <a:lnTo>
                  <a:pt x="2840758" y="449445"/>
                </a:lnTo>
                <a:lnTo>
                  <a:pt x="2798344" y="511800"/>
                </a:lnTo>
                <a:lnTo>
                  <a:pt x="2758520" y="572493"/>
                </a:lnTo>
                <a:cubicBezTo>
                  <a:pt x="2745893" y="592447"/>
                  <a:pt x="2733590" y="612817"/>
                  <a:pt x="2720963" y="632770"/>
                </a:cubicBezTo>
                <a:lnTo>
                  <a:pt x="2685672" y="690553"/>
                </a:lnTo>
                <a:cubicBezTo>
                  <a:pt x="2674988" y="707597"/>
                  <a:pt x="2664627" y="724641"/>
                  <a:pt x="2653943" y="741685"/>
                </a:cubicBezTo>
                <a:cubicBezTo>
                  <a:pt x="2646172" y="757066"/>
                  <a:pt x="2638402" y="772863"/>
                  <a:pt x="2630631" y="788244"/>
                </a:cubicBezTo>
                <a:cubicBezTo>
                  <a:pt x="2624156" y="801546"/>
                  <a:pt x="2618004" y="815265"/>
                  <a:pt x="2611529" y="828567"/>
                </a:cubicBezTo>
                <a:cubicBezTo>
                  <a:pt x="2607320" y="842286"/>
                  <a:pt x="2603434" y="856004"/>
                  <a:pt x="2599226" y="869722"/>
                </a:cubicBezTo>
                <a:cubicBezTo>
                  <a:pt x="2596959" y="886766"/>
                  <a:pt x="2594369" y="903394"/>
                  <a:pt x="2592102" y="920438"/>
                </a:cubicBezTo>
                <a:cubicBezTo>
                  <a:pt x="2591455" y="939145"/>
                  <a:pt x="2590808" y="958267"/>
                  <a:pt x="2590160" y="976974"/>
                </a:cubicBezTo>
                <a:lnTo>
                  <a:pt x="2594318" y="1028700"/>
                </a:lnTo>
                <a:lnTo>
                  <a:pt x="390791" y="1028700"/>
                </a:lnTo>
                <a:lnTo>
                  <a:pt x="390791" y="1006073"/>
                </a:lnTo>
                <a:cubicBezTo>
                  <a:pt x="388848" y="999838"/>
                  <a:pt x="386582" y="993186"/>
                  <a:pt x="384639" y="986951"/>
                </a:cubicBezTo>
                <a:lnTo>
                  <a:pt x="375573" y="972817"/>
                </a:lnTo>
                <a:cubicBezTo>
                  <a:pt x="370717" y="967828"/>
                  <a:pt x="366184" y="962424"/>
                  <a:pt x="361328" y="957436"/>
                </a:cubicBezTo>
                <a:cubicBezTo>
                  <a:pt x="355500" y="952863"/>
                  <a:pt x="349996" y="948290"/>
                  <a:pt x="344168" y="943718"/>
                </a:cubicBezTo>
                <a:cubicBezTo>
                  <a:pt x="337045" y="938729"/>
                  <a:pt x="329922" y="933325"/>
                  <a:pt x="322799" y="928336"/>
                </a:cubicBezTo>
                <a:cubicBezTo>
                  <a:pt x="317295" y="922101"/>
                  <a:pt x="312115" y="915450"/>
                  <a:pt x="306610" y="909214"/>
                </a:cubicBezTo>
                <a:cubicBezTo>
                  <a:pt x="303049" y="902563"/>
                  <a:pt x="299811" y="895911"/>
                  <a:pt x="296250" y="889260"/>
                </a:cubicBezTo>
                <a:cubicBezTo>
                  <a:pt x="295602" y="881362"/>
                  <a:pt x="294955" y="873879"/>
                  <a:pt x="294307" y="865981"/>
                </a:cubicBezTo>
                <a:cubicBezTo>
                  <a:pt x="294955" y="858082"/>
                  <a:pt x="295602" y="850600"/>
                  <a:pt x="296250" y="842701"/>
                </a:cubicBezTo>
                <a:cubicBezTo>
                  <a:pt x="298192" y="834803"/>
                  <a:pt x="300459" y="827320"/>
                  <a:pt x="302401" y="819422"/>
                </a:cubicBezTo>
                <a:cubicBezTo>
                  <a:pt x="304344" y="814018"/>
                  <a:pt x="306610" y="808613"/>
                  <a:pt x="308553" y="803209"/>
                </a:cubicBezTo>
                <a:cubicBezTo>
                  <a:pt x="309848" y="799052"/>
                  <a:pt x="311467" y="794479"/>
                  <a:pt x="312762" y="790322"/>
                </a:cubicBezTo>
                <a:cubicBezTo>
                  <a:pt x="313410" y="789075"/>
                  <a:pt x="314057" y="787413"/>
                  <a:pt x="314705" y="786165"/>
                </a:cubicBezTo>
                <a:lnTo>
                  <a:pt x="283299" y="764964"/>
                </a:lnTo>
                <a:lnTo>
                  <a:pt x="264844" y="740022"/>
                </a:lnTo>
                <a:cubicBezTo>
                  <a:pt x="261283" y="730877"/>
                  <a:pt x="257397" y="721731"/>
                  <a:pt x="253836" y="712586"/>
                </a:cubicBezTo>
                <a:cubicBezTo>
                  <a:pt x="253188" y="702193"/>
                  <a:pt x="252217" y="691800"/>
                  <a:pt x="251570" y="681408"/>
                </a:cubicBezTo>
                <a:cubicBezTo>
                  <a:pt x="253512" y="669768"/>
                  <a:pt x="255779" y="657713"/>
                  <a:pt x="257721" y="646073"/>
                </a:cubicBezTo>
                <a:cubicBezTo>
                  <a:pt x="262254" y="632770"/>
                  <a:pt x="266463" y="619052"/>
                  <a:pt x="270996" y="605750"/>
                </a:cubicBezTo>
                <a:cubicBezTo>
                  <a:pt x="276500" y="591200"/>
                  <a:pt x="281680" y="577066"/>
                  <a:pt x="287184" y="562516"/>
                </a:cubicBezTo>
                <a:cubicBezTo>
                  <a:pt x="289451" y="553371"/>
                  <a:pt x="292041" y="544225"/>
                  <a:pt x="294307" y="535080"/>
                </a:cubicBezTo>
                <a:lnTo>
                  <a:pt x="294307" y="513879"/>
                </a:lnTo>
                <a:cubicBezTo>
                  <a:pt x="292041" y="507643"/>
                  <a:pt x="289451" y="500992"/>
                  <a:pt x="287184" y="494756"/>
                </a:cubicBezTo>
                <a:cubicBezTo>
                  <a:pt x="282328" y="490184"/>
                  <a:pt x="277795" y="485195"/>
                  <a:pt x="272938" y="480622"/>
                </a:cubicBezTo>
                <a:cubicBezTo>
                  <a:pt x="266463" y="476465"/>
                  <a:pt x="260311" y="471893"/>
                  <a:pt x="253836" y="467736"/>
                </a:cubicBezTo>
                <a:cubicBezTo>
                  <a:pt x="246065" y="463578"/>
                  <a:pt x="238295" y="459837"/>
                  <a:pt x="230524" y="455680"/>
                </a:cubicBezTo>
                <a:lnTo>
                  <a:pt x="203004" y="445287"/>
                </a:lnTo>
                <a:cubicBezTo>
                  <a:pt x="192643" y="441546"/>
                  <a:pt x="181959" y="438220"/>
                  <a:pt x="171598" y="434479"/>
                </a:cubicBezTo>
                <a:lnTo>
                  <a:pt x="137926" y="422424"/>
                </a:lnTo>
                <a:lnTo>
                  <a:pt x="104578" y="407043"/>
                </a:lnTo>
                <a:lnTo>
                  <a:pt x="68963" y="390830"/>
                </a:lnTo>
                <a:lnTo>
                  <a:pt x="37558" y="367966"/>
                </a:lnTo>
                <a:cubicBezTo>
                  <a:pt x="29787" y="359652"/>
                  <a:pt x="22017" y="350922"/>
                  <a:pt x="14246" y="342608"/>
                </a:cubicBezTo>
                <a:cubicBezTo>
                  <a:pt x="11008" y="334294"/>
                  <a:pt x="7447" y="325564"/>
                  <a:pt x="4209" y="317250"/>
                </a:cubicBezTo>
                <a:cubicBezTo>
                  <a:pt x="2914" y="308936"/>
                  <a:pt x="1295" y="300622"/>
                  <a:pt x="0" y="292308"/>
                </a:cubicBezTo>
                <a:lnTo>
                  <a:pt x="0" y="269029"/>
                </a:lnTo>
                <a:cubicBezTo>
                  <a:pt x="1295" y="261130"/>
                  <a:pt x="2914" y="253648"/>
                  <a:pt x="4209" y="245749"/>
                </a:cubicBezTo>
                <a:cubicBezTo>
                  <a:pt x="6799" y="239514"/>
                  <a:pt x="9713" y="233694"/>
                  <a:pt x="12304" y="227458"/>
                </a:cubicBezTo>
                <a:lnTo>
                  <a:pt x="18131" y="212493"/>
                </a:lnTo>
                <a:lnTo>
                  <a:pt x="24283" y="204594"/>
                </a:lnTo>
                <a:cubicBezTo>
                  <a:pt x="25902" y="201684"/>
                  <a:pt x="27844" y="199190"/>
                  <a:pt x="29463" y="196280"/>
                </a:cubicBezTo>
                <a:cubicBezTo>
                  <a:pt x="36262" y="185472"/>
                  <a:pt x="43062" y="175079"/>
                  <a:pt x="49861" y="164271"/>
                </a:cubicBezTo>
                <a:cubicBezTo>
                  <a:pt x="55689" y="155126"/>
                  <a:pt x="61193" y="145980"/>
                  <a:pt x="67021" y="136835"/>
                </a:cubicBezTo>
                <a:cubicBezTo>
                  <a:pt x="73496" y="127273"/>
                  <a:pt x="79648" y="117296"/>
                  <a:pt x="86123" y="107735"/>
                </a:cubicBezTo>
                <a:cubicBezTo>
                  <a:pt x="93570" y="96095"/>
                  <a:pt x="101016" y="84040"/>
                  <a:pt x="108463" y="72400"/>
                </a:cubicBezTo>
                <a:cubicBezTo>
                  <a:pt x="116234" y="59929"/>
                  <a:pt x="124328" y="47458"/>
                  <a:pt x="132098" y="34987"/>
                </a:cubicBezTo>
                <a:lnTo>
                  <a:pt x="152936"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b="0"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1658125" y="3594213"/>
            <a:ext cx="821314" cy="707886"/>
          </a:xfrm>
          <a:prstGeom prst="rect">
            <a:avLst/>
          </a:prstGeom>
          <a:noFill/>
        </p:spPr>
        <p:txBody>
          <a:bodyPr wrap="square" rtlCol="0">
            <a:spAutoFit/>
          </a:bodyPr>
          <a:lstStyle/>
          <a:p>
            <a:pPr fontAlgn="auto">
              <a:spcBef>
                <a:spcPts val="0"/>
              </a:spcBef>
              <a:spcAft>
                <a:spcPts val="0"/>
              </a:spcAft>
            </a:pPr>
            <a:r>
              <a:rPr lang="en-US" sz="4000" kern="0" dirty="0" smtClean="0">
                <a:solidFill>
                  <a:prstClr val="white"/>
                </a:solidFill>
                <a:latin typeface="Arial" panose="020B0604020202020204" pitchFamily="34" charset="0"/>
                <a:cs typeface="Arial" panose="020B0604020202020204" pitchFamily="34" charset="0"/>
              </a:rPr>
              <a:t>03</a:t>
            </a:r>
            <a:endParaRPr lang="en-US" sz="4000" dirty="0">
              <a:solidFill>
                <a:prstClr val="white"/>
              </a:solidFill>
              <a:latin typeface="Arial" panose="020B0604020202020204" pitchFamily="34" charset="0"/>
              <a:cs typeface="Arial" panose="020B0604020202020204" pitchFamily="34" charset="0"/>
            </a:endParaRPr>
          </a:p>
        </p:txBody>
      </p:sp>
      <p:sp>
        <p:nvSpPr>
          <p:cNvPr id="12" name="TextBox 11"/>
          <p:cNvSpPr txBox="1"/>
          <p:nvPr/>
        </p:nvSpPr>
        <p:spPr>
          <a:xfrm>
            <a:off x="3599250" y="3427197"/>
            <a:ext cx="4917768" cy="1015663"/>
          </a:xfrm>
          <a:prstGeom prst="rect">
            <a:avLst/>
          </a:prstGeom>
          <a:noFill/>
        </p:spPr>
        <p:txBody>
          <a:bodyPr wrap="square" rtlCol="0">
            <a:spAutoFit/>
          </a:bodyPr>
          <a:lstStyle/>
          <a:p>
            <a:pPr lvl="0"/>
            <a:r>
              <a:rPr lang="en-US" sz="2000" dirty="0"/>
              <a:t>Refer patients for specialty evaluation</a:t>
            </a:r>
            <a:r>
              <a:rPr lang="en-US" sz="2000" dirty="0" smtClean="0"/>
              <a:t>/ management </a:t>
            </a:r>
            <a:r>
              <a:rPr lang="en-US" sz="2000" dirty="0"/>
              <a:t>in a timely and appropriate manner</a:t>
            </a:r>
            <a:endParaRPr lang="en-US" sz="2000" b="1" dirty="0"/>
          </a:p>
        </p:txBody>
      </p:sp>
      <p:sp>
        <p:nvSpPr>
          <p:cNvPr id="13" name="Freeform 12"/>
          <p:cNvSpPr/>
          <p:nvPr/>
        </p:nvSpPr>
        <p:spPr>
          <a:xfrm>
            <a:off x="1733648" y="1512114"/>
            <a:ext cx="4833477" cy="885590"/>
          </a:xfrm>
          <a:custGeom>
            <a:avLst/>
            <a:gdLst>
              <a:gd name="connsiteX0" fmla="*/ 0 w 4248218"/>
              <a:gd name="connsiteY0" fmla="*/ 0 h 1028700"/>
              <a:gd name="connsiteX1" fmla="*/ 4248218 w 4248218"/>
              <a:gd name="connsiteY1" fmla="*/ 0 h 1028700"/>
              <a:gd name="connsiteX2" fmla="*/ 4248218 w 4248218"/>
              <a:gd name="connsiteY2" fmla="*/ 1028700 h 1028700"/>
              <a:gd name="connsiteX3" fmla="*/ 1501644 w 4248218"/>
              <a:gd name="connsiteY3" fmla="*/ 1028700 h 1028700"/>
              <a:gd name="connsiteX4" fmla="*/ 1487076 w 4248218"/>
              <a:gd name="connsiteY4" fmla="*/ 973997 h 1028700"/>
              <a:gd name="connsiteX5" fmla="*/ 1466678 w 4248218"/>
              <a:gd name="connsiteY5" fmla="*/ 906237 h 1028700"/>
              <a:gd name="connsiteX6" fmla="*/ 1441100 w 4248218"/>
              <a:gd name="connsiteY6" fmla="*/ 838061 h 1028700"/>
              <a:gd name="connsiteX7" fmla="*/ 1409695 w 4248218"/>
              <a:gd name="connsiteY7" fmla="*/ 766144 h 1028700"/>
              <a:gd name="connsiteX8" fmla="*/ 1374404 w 4248218"/>
              <a:gd name="connsiteY8" fmla="*/ 694643 h 1028700"/>
              <a:gd name="connsiteX9" fmla="*/ 1329723 w 4248218"/>
              <a:gd name="connsiteY9" fmla="*/ 623973 h 1028700"/>
              <a:gd name="connsiteX10" fmla="*/ 1281805 w 4248218"/>
              <a:gd name="connsiteY10" fmla="*/ 554550 h 1028700"/>
              <a:gd name="connsiteX11" fmla="*/ 1227088 w 4248218"/>
              <a:gd name="connsiteY11" fmla="*/ 485959 h 1028700"/>
              <a:gd name="connsiteX12" fmla="*/ 1164277 w 4248218"/>
              <a:gd name="connsiteY12" fmla="*/ 421525 h 1028700"/>
              <a:gd name="connsiteX13" fmla="*/ 1094019 w 4248218"/>
              <a:gd name="connsiteY13" fmla="*/ 355843 h 1028700"/>
              <a:gd name="connsiteX14" fmla="*/ 1016962 w 4248218"/>
              <a:gd name="connsiteY14" fmla="*/ 297229 h 1028700"/>
              <a:gd name="connsiteX15" fmla="*/ 928572 w 4248218"/>
              <a:gd name="connsiteY15" fmla="*/ 243187 h 1028700"/>
              <a:gd name="connsiteX16" fmla="*/ 834355 w 4248218"/>
              <a:gd name="connsiteY16" fmla="*/ 194550 h 1028700"/>
              <a:gd name="connsiteX17" fmla="*/ 728806 w 4248218"/>
              <a:gd name="connsiteY17" fmla="*/ 151317 h 1028700"/>
              <a:gd name="connsiteX18" fmla="*/ 722655 w 4248218"/>
              <a:gd name="connsiteY18" fmla="*/ 149238 h 1028700"/>
              <a:gd name="connsiteX19" fmla="*/ 707437 w 4248218"/>
              <a:gd name="connsiteY19" fmla="*/ 142171 h 1028700"/>
              <a:gd name="connsiteX20" fmla="*/ 683155 w 4248218"/>
              <a:gd name="connsiteY20" fmla="*/ 132194 h 1028700"/>
              <a:gd name="connsiteX21" fmla="*/ 646569 w 4248218"/>
              <a:gd name="connsiteY21" fmla="*/ 120139 h 1028700"/>
              <a:gd name="connsiteX22" fmla="*/ 602860 w 4248218"/>
              <a:gd name="connsiteY22" fmla="*/ 104758 h 1028700"/>
              <a:gd name="connsiteX23" fmla="*/ 550085 w 4248218"/>
              <a:gd name="connsiteY23" fmla="*/ 87714 h 1028700"/>
              <a:gd name="connsiteX24" fmla="*/ 491159 w 4248218"/>
              <a:gd name="connsiteY24" fmla="*/ 71501 h 1028700"/>
              <a:gd name="connsiteX25" fmla="*/ 424139 w 4248218"/>
              <a:gd name="connsiteY25" fmla="*/ 54457 h 1028700"/>
              <a:gd name="connsiteX26" fmla="*/ 350319 w 4248218"/>
              <a:gd name="connsiteY26" fmla="*/ 40323 h 1028700"/>
              <a:gd name="connsiteX27" fmla="*/ 270996 w 4248218"/>
              <a:gd name="connsiteY27" fmla="*/ 25358 h 1028700"/>
              <a:gd name="connsiteX28" fmla="*/ 184873 w 4248218"/>
              <a:gd name="connsiteY28" fmla="*/ 13303 h 1028700"/>
              <a:gd name="connsiteX29" fmla="*/ 94541 w 4248218"/>
              <a:gd name="connsiteY29" fmla="*/ 4157 h 1028700"/>
              <a:gd name="connsiteX30" fmla="*/ 0 w 4248218"/>
              <a:gd name="connsiteY30"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48218" h="1028700">
                <a:moveTo>
                  <a:pt x="0" y="0"/>
                </a:moveTo>
                <a:lnTo>
                  <a:pt x="4248218" y="0"/>
                </a:lnTo>
                <a:lnTo>
                  <a:pt x="4248218" y="1028700"/>
                </a:lnTo>
                <a:lnTo>
                  <a:pt x="1501644" y="1028700"/>
                </a:lnTo>
                <a:lnTo>
                  <a:pt x="1487076" y="973997"/>
                </a:lnTo>
                <a:cubicBezTo>
                  <a:pt x="1480276" y="951548"/>
                  <a:pt x="1473477" y="928685"/>
                  <a:pt x="1466678" y="906237"/>
                </a:cubicBezTo>
                <a:cubicBezTo>
                  <a:pt x="1458260" y="883373"/>
                  <a:pt x="1449518" y="860925"/>
                  <a:pt x="1441100" y="838061"/>
                </a:cubicBezTo>
                <a:cubicBezTo>
                  <a:pt x="1430740" y="813950"/>
                  <a:pt x="1420055" y="790255"/>
                  <a:pt x="1409695" y="766144"/>
                </a:cubicBezTo>
                <a:lnTo>
                  <a:pt x="1374404" y="694643"/>
                </a:lnTo>
                <a:lnTo>
                  <a:pt x="1329723" y="623973"/>
                </a:lnTo>
                <a:cubicBezTo>
                  <a:pt x="1313859" y="600694"/>
                  <a:pt x="1297670" y="577830"/>
                  <a:pt x="1281805" y="554550"/>
                </a:cubicBezTo>
                <a:lnTo>
                  <a:pt x="1227088" y="485959"/>
                </a:lnTo>
                <a:lnTo>
                  <a:pt x="1164277" y="421525"/>
                </a:lnTo>
                <a:lnTo>
                  <a:pt x="1094019" y="355843"/>
                </a:lnTo>
                <a:lnTo>
                  <a:pt x="1016962" y="297229"/>
                </a:lnTo>
                <a:lnTo>
                  <a:pt x="928572" y="243187"/>
                </a:lnTo>
                <a:lnTo>
                  <a:pt x="834355" y="194550"/>
                </a:lnTo>
                <a:lnTo>
                  <a:pt x="728806" y="151317"/>
                </a:lnTo>
                <a:cubicBezTo>
                  <a:pt x="726864" y="150485"/>
                  <a:pt x="724597" y="150070"/>
                  <a:pt x="722655" y="149238"/>
                </a:cubicBezTo>
                <a:cubicBezTo>
                  <a:pt x="717474" y="146744"/>
                  <a:pt x="712618" y="144665"/>
                  <a:pt x="707437" y="142171"/>
                </a:cubicBezTo>
                <a:lnTo>
                  <a:pt x="683155" y="132194"/>
                </a:lnTo>
                <a:lnTo>
                  <a:pt x="646569" y="120139"/>
                </a:lnTo>
                <a:lnTo>
                  <a:pt x="602860" y="104758"/>
                </a:lnTo>
                <a:lnTo>
                  <a:pt x="550085" y="87714"/>
                </a:lnTo>
                <a:lnTo>
                  <a:pt x="491159" y="71501"/>
                </a:lnTo>
                <a:lnTo>
                  <a:pt x="424139" y="54457"/>
                </a:lnTo>
                <a:lnTo>
                  <a:pt x="350319" y="40323"/>
                </a:lnTo>
                <a:lnTo>
                  <a:pt x="270996" y="25358"/>
                </a:lnTo>
                <a:lnTo>
                  <a:pt x="184873" y="13303"/>
                </a:lnTo>
                <a:lnTo>
                  <a:pt x="94541" y="4157"/>
                </a:lnTo>
                <a:lnTo>
                  <a:pt x="0" y="0"/>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noAutofit/>
          </a:bodyPr>
          <a:lstStyle/>
          <a:p>
            <a:pPr lvl="0">
              <a:buClr>
                <a:schemeClr val="accent1">
                  <a:lumMod val="75000"/>
                </a:schemeClr>
              </a:buClr>
            </a:pPr>
            <a:r>
              <a:rPr lang="en-US" dirty="0" smtClean="0">
                <a:solidFill>
                  <a:schemeClr val="bg1"/>
                </a:solidFill>
              </a:rPr>
              <a:t>			</a:t>
            </a:r>
            <a:endParaRPr lang="en-US" dirty="0">
              <a:solidFill>
                <a:schemeClr val="bg1"/>
              </a:solidFill>
            </a:endParaRPr>
          </a:p>
        </p:txBody>
      </p:sp>
      <p:sp>
        <p:nvSpPr>
          <p:cNvPr id="14" name="Freeform 13"/>
          <p:cNvSpPr/>
          <p:nvPr/>
        </p:nvSpPr>
        <p:spPr>
          <a:xfrm>
            <a:off x="703675" y="4388087"/>
            <a:ext cx="2389391" cy="1024165"/>
          </a:xfrm>
          <a:custGeom>
            <a:avLst/>
            <a:gdLst>
              <a:gd name="connsiteX0" fmla="*/ 38528 w 2495295"/>
              <a:gd name="connsiteY0" fmla="*/ 0 h 1084395"/>
              <a:gd name="connsiteX1" fmla="*/ 2242056 w 2495295"/>
              <a:gd name="connsiteY1" fmla="*/ 0 h 1084395"/>
              <a:gd name="connsiteX2" fmla="*/ 2243078 w 2495295"/>
              <a:gd name="connsiteY2" fmla="*/ 12708 h 1084395"/>
              <a:gd name="connsiteX3" fmla="*/ 2251173 w 2495295"/>
              <a:gd name="connsiteY3" fmla="*/ 84209 h 1084395"/>
              <a:gd name="connsiteX4" fmla="*/ 2265419 w 2495295"/>
              <a:gd name="connsiteY4" fmla="*/ 157789 h 1084395"/>
              <a:gd name="connsiteX5" fmla="*/ 2284521 w 2495295"/>
              <a:gd name="connsiteY5" fmla="*/ 234279 h 1084395"/>
              <a:gd name="connsiteX6" fmla="*/ 2310099 w 2495295"/>
              <a:gd name="connsiteY6" fmla="*/ 314094 h 1084395"/>
              <a:gd name="connsiteX7" fmla="*/ 2341505 w 2495295"/>
              <a:gd name="connsiteY7" fmla="*/ 395572 h 1084395"/>
              <a:gd name="connsiteX8" fmla="*/ 2379062 w 2495295"/>
              <a:gd name="connsiteY8" fmla="*/ 475388 h 1084395"/>
              <a:gd name="connsiteX9" fmla="*/ 2423742 w 2495295"/>
              <a:gd name="connsiteY9" fmla="*/ 555203 h 1084395"/>
              <a:gd name="connsiteX10" fmla="*/ 2495295 w 2495295"/>
              <a:gd name="connsiteY10" fmla="*/ 1063610 h 1084395"/>
              <a:gd name="connsiteX11" fmla="*/ 918535 w 2495295"/>
              <a:gd name="connsiteY11" fmla="*/ 1084395 h 1084395"/>
              <a:gd name="connsiteX12" fmla="*/ 990412 w 2495295"/>
              <a:gd name="connsiteY12" fmla="*/ 745596 h 1084395"/>
              <a:gd name="connsiteX13" fmla="*/ 945732 w 2495295"/>
              <a:gd name="connsiteY13" fmla="*/ 697374 h 1084395"/>
              <a:gd name="connsiteX14" fmla="*/ 914326 w 2495295"/>
              <a:gd name="connsiteY14" fmla="*/ 653725 h 1084395"/>
              <a:gd name="connsiteX15" fmla="*/ 891015 w 2495295"/>
              <a:gd name="connsiteY15" fmla="*/ 611323 h 1084395"/>
              <a:gd name="connsiteX16" fmla="*/ 876769 w 2495295"/>
              <a:gd name="connsiteY16" fmla="*/ 572247 h 1084395"/>
              <a:gd name="connsiteX17" fmla="*/ 868675 w 2495295"/>
              <a:gd name="connsiteY17" fmla="*/ 534002 h 1084395"/>
              <a:gd name="connsiteX18" fmla="*/ 868675 w 2495295"/>
              <a:gd name="connsiteY18" fmla="*/ 502824 h 1084395"/>
              <a:gd name="connsiteX19" fmla="*/ 870617 w 2495295"/>
              <a:gd name="connsiteY19" fmla="*/ 473309 h 1084395"/>
              <a:gd name="connsiteX20" fmla="*/ 872884 w 2495295"/>
              <a:gd name="connsiteY20" fmla="*/ 440053 h 1084395"/>
              <a:gd name="connsiteX21" fmla="*/ 870617 w 2495295"/>
              <a:gd name="connsiteY21" fmla="*/ 413032 h 1084395"/>
              <a:gd name="connsiteX22" fmla="*/ 861552 w 2495295"/>
              <a:gd name="connsiteY22" fmla="*/ 393909 h 1084395"/>
              <a:gd name="connsiteX23" fmla="*/ 847306 w 2495295"/>
              <a:gd name="connsiteY23" fmla="*/ 381438 h 1084395"/>
              <a:gd name="connsiteX24" fmla="*/ 825937 w 2495295"/>
              <a:gd name="connsiteY24" fmla="*/ 374787 h 1084395"/>
              <a:gd name="connsiteX25" fmla="*/ 812015 w 2495295"/>
              <a:gd name="connsiteY25" fmla="*/ 377697 h 1084395"/>
              <a:gd name="connsiteX26" fmla="*/ 784495 w 2495295"/>
              <a:gd name="connsiteY26" fmla="*/ 381438 h 1084395"/>
              <a:gd name="connsiteX27" fmla="*/ 748880 w 2495295"/>
              <a:gd name="connsiteY27" fmla="*/ 387674 h 1084395"/>
              <a:gd name="connsiteX28" fmla="*/ 704200 w 2495295"/>
              <a:gd name="connsiteY28" fmla="*/ 395572 h 1084395"/>
              <a:gd name="connsiteX29" fmla="*/ 651425 w 2495295"/>
              <a:gd name="connsiteY29" fmla="*/ 406796 h 1084395"/>
              <a:gd name="connsiteX30" fmla="*/ 594765 w 2495295"/>
              <a:gd name="connsiteY30" fmla="*/ 415110 h 1084395"/>
              <a:gd name="connsiteX31" fmla="*/ 535839 w 2495295"/>
              <a:gd name="connsiteY31" fmla="*/ 425087 h 1084395"/>
              <a:gd name="connsiteX32" fmla="*/ 473028 w 2495295"/>
              <a:gd name="connsiteY32" fmla="*/ 434233 h 1084395"/>
              <a:gd name="connsiteX33" fmla="*/ 409893 w 2495295"/>
              <a:gd name="connsiteY33" fmla="*/ 440053 h 1084395"/>
              <a:gd name="connsiteX34" fmla="*/ 347081 w 2495295"/>
              <a:gd name="connsiteY34" fmla="*/ 442131 h 1084395"/>
              <a:gd name="connsiteX35" fmla="*/ 286213 w 2495295"/>
              <a:gd name="connsiteY35" fmla="*/ 442131 h 1084395"/>
              <a:gd name="connsiteX36" fmla="*/ 229229 w 2495295"/>
              <a:gd name="connsiteY36" fmla="*/ 437974 h 1084395"/>
              <a:gd name="connsiteX37" fmla="*/ 176455 w 2495295"/>
              <a:gd name="connsiteY37" fmla="*/ 428829 h 1084395"/>
              <a:gd name="connsiteX38" fmla="*/ 128860 w 2495295"/>
              <a:gd name="connsiteY38" fmla="*/ 415110 h 1084395"/>
              <a:gd name="connsiteX39" fmla="*/ 88389 w 2495295"/>
              <a:gd name="connsiteY39" fmla="*/ 393909 h 1084395"/>
              <a:gd name="connsiteX40" fmla="*/ 58926 w 2495295"/>
              <a:gd name="connsiteY40" fmla="*/ 366473 h 1084395"/>
              <a:gd name="connsiteX41" fmla="*/ 36586 w 2495295"/>
              <a:gd name="connsiteY41" fmla="*/ 337374 h 1084395"/>
              <a:gd name="connsiteX42" fmla="*/ 19102 w 2495295"/>
              <a:gd name="connsiteY42" fmla="*/ 304117 h 1084395"/>
              <a:gd name="connsiteX43" fmla="*/ 9065 w 2495295"/>
              <a:gd name="connsiteY43" fmla="*/ 270861 h 1084395"/>
              <a:gd name="connsiteX44" fmla="*/ 2914 w 2495295"/>
              <a:gd name="connsiteY44" fmla="*/ 232616 h 1084395"/>
              <a:gd name="connsiteX45" fmla="*/ 0 w 2495295"/>
              <a:gd name="connsiteY45" fmla="*/ 197281 h 1084395"/>
              <a:gd name="connsiteX46" fmla="*/ 2914 w 2495295"/>
              <a:gd name="connsiteY46" fmla="*/ 159868 h 1084395"/>
              <a:gd name="connsiteX47" fmla="*/ 9065 w 2495295"/>
              <a:gd name="connsiteY47" fmla="*/ 125364 h 1084395"/>
              <a:gd name="connsiteX48" fmla="*/ 15217 w 2495295"/>
              <a:gd name="connsiteY48" fmla="*/ 94186 h 1084395"/>
              <a:gd name="connsiteX49" fmla="*/ 23311 w 2495295"/>
              <a:gd name="connsiteY49" fmla="*/ 65087 h 1084395"/>
              <a:gd name="connsiteX50" fmla="*/ 34319 w 2495295"/>
              <a:gd name="connsiteY50" fmla="*/ 29752 h 1084395"/>
              <a:gd name="connsiteX51" fmla="*/ 38528 w 2495295"/>
              <a:gd name="connsiteY51" fmla="*/ 653 h 1084395"/>
              <a:gd name="connsiteX52" fmla="*/ 38528 w 2495295"/>
              <a:gd name="connsiteY52" fmla="*/ 0 h 10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95295" h="1084395">
                <a:moveTo>
                  <a:pt x="38528" y="0"/>
                </a:moveTo>
                <a:lnTo>
                  <a:pt x="2242056" y="0"/>
                </a:lnTo>
                <a:lnTo>
                  <a:pt x="2243078" y="12708"/>
                </a:lnTo>
                <a:cubicBezTo>
                  <a:pt x="2245669" y="36403"/>
                  <a:pt x="2248583" y="60514"/>
                  <a:pt x="2251173" y="84209"/>
                </a:cubicBezTo>
                <a:cubicBezTo>
                  <a:pt x="2256029" y="108736"/>
                  <a:pt x="2260562" y="133263"/>
                  <a:pt x="2265419" y="157789"/>
                </a:cubicBezTo>
                <a:cubicBezTo>
                  <a:pt x="2271894" y="183147"/>
                  <a:pt x="2278046" y="208921"/>
                  <a:pt x="2284521" y="234279"/>
                </a:cubicBezTo>
                <a:cubicBezTo>
                  <a:pt x="2292939" y="260884"/>
                  <a:pt x="2301681" y="287489"/>
                  <a:pt x="2310099" y="314094"/>
                </a:cubicBezTo>
                <a:cubicBezTo>
                  <a:pt x="2320459" y="341115"/>
                  <a:pt x="2331144" y="368551"/>
                  <a:pt x="2341505" y="395572"/>
                </a:cubicBezTo>
                <a:cubicBezTo>
                  <a:pt x="2354132" y="422177"/>
                  <a:pt x="2366435" y="448782"/>
                  <a:pt x="2379062" y="475388"/>
                </a:cubicBezTo>
                <a:lnTo>
                  <a:pt x="2423742" y="555203"/>
                </a:lnTo>
                <a:cubicBezTo>
                  <a:pt x="2447701" y="724810"/>
                  <a:pt x="2471336" y="894002"/>
                  <a:pt x="2495295" y="1063610"/>
                </a:cubicBezTo>
                <a:lnTo>
                  <a:pt x="918535" y="1084395"/>
                </a:lnTo>
                <a:lnTo>
                  <a:pt x="990412" y="745596"/>
                </a:lnTo>
                <a:lnTo>
                  <a:pt x="945732" y="697374"/>
                </a:lnTo>
                <a:cubicBezTo>
                  <a:pt x="935371" y="682824"/>
                  <a:pt x="924687" y="668275"/>
                  <a:pt x="914326" y="653725"/>
                </a:cubicBezTo>
                <a:lnTo>
                  <a:pt x="891015" y="611323"/>
                </a:lnTo>
                <a:cubicBezTo>
                  <a:pt x="886158" y="598436"/>
                  <a:pt x="881626" y="585134"/>
                  <a:pt x="876769" y="572247"/>
                </a:cubicBezTo>
                <a:cubicBezTo>
                  <a:pt x="874179" y="559360"/>
                  <a:pt x="871265" y="546889"/>
                  <a:pt x="868675" y="534002"/>
                </a:cubicBezTo>
                <a:lnTo>
                  <a:pt x="868675" y="502824"/>
                </a:lnTo>
                <a:cubicBezTo>
                  <a:pt x="869322" y="492847"/>
                  <a:pt x="869970" y="483286"/>
                  <a:pt x="870617" y="473309"/>
                </a:cubicBezTo>
                <a:cubicBezTo>
                  <a:pt x="871265" y="462085"/>
                  <a:pt x="872236" y="451277"/>
                  <a:pt x="872884" y="440053"/>
                </a:cubicBezTo>
                <a:cubicBezTo>
                  <a:pt x="872236" y="430907"/>
                  <a:pt x="871265" y="422177"/>
                  <a:pt x="870617" y="413032"/>
                </a:cubicBezTo>
                <a:cubicBezTo>
                  <a:pt x="867703" y="406796"/>
                  <a:pt x="864466" y="400145"/>
                  <a:pt x="861552" y="393909"/>
                </a:cubicBezTo>
                <a:cubicBezTo>
                  <a:pt x="856695" y="389752"/>
                  <a:pt x="852162" y="385595"/>
                  <a:pt x="847306" y="381438"/>
                </a:cubicBezTo>
                <a:cubicBezTo>
                  <a:pt x="840183" y="379360"/>
                  <a:pt x="833060" y="376866"/>
                  <a:pt x="825937" y="374787"/>
                </a:cubicBezTo>
                <a:cubicBezTo>
                  <a:pt x="821404" y="375618"/>
                  <a:pt x="816548" y="376866"/>
                  <a:pt x="812015" y="377697"/>
                </a:cubicBezTo>
                <a:lnTo>
                  <a:pt x="784495" y="381438"/>
                </a:lnTo>
                <a:lnTo>
                  <a:pt x="748880" y="387674"/>
                </a:lnTo>
                <a:lnTo>
                  <a:pt x="704200" y="395572"/>
                </a:lnTo>
                <a:lnTo>
                  <a:pt x="651425" y="406796"/>
                </a:lnTo>
                <a:lnTo>
                  <a:pt x="594765" y="415110"/>
                </a:lnTo>
                <a:lnTo>
                  <a:pt x="535839" y="425087"/>
                </a:lnTo>
                <a:lnTo>
                  <a:pt x="473028" y="434233"/>
                </a:lnTo>
                <a:lnTo>
                  <a:pt x="409893" y="440053"/>
                </a:lnTo>
                <a:lnTo>
                  <a:pt x="347081" y="442131"/>
                </a:lnTo>
                <a:lnTo>
                  <a:pt x="286213" y="442131"/>
                </a:lnTo>
                <a:lnTo>
                  <a:pt x="229229" y="437974"/>
                </a:lnTo>
                <a:lnTo>
                  <a:pt x="176455" y="428829"/>
                </a:lnTo>
                <a:lnTo>
                  <a:pt x="128860" y="415110"/>
                </a:lnTo>
                <a:lnTo>
                  <a:pt x="88389" y="393909"/>
                </a:lnTo>
                <a:lnTo>
                  <a:pt x="58926" y="366473"/>
                </a:lnTo>
                <a:cubicBezTo>
                  <a:pt x="51479" y="356912"/>
                  <a:pt x="44033" y="346935"/>
                  <a:pt x="36586" y="337374"/>
                </a:cubicBezTo>
                <a:cubicBezTo>
                  <a:pt x="30758" y="326150"/>
                  <a:pt x="24930" y="315341"/>
                  <a:pt x="19102" y="304117"/>
                </a:cubicBezTo>
                <a:cubicBezTo>
                  <a:pt x="15865" y="292893"/>
                  <a:pt x="12303" y="282085"/>
                  <a:pt x="9065" y="270861"/>
                </a:cubicBezTo>
                <a:cubicBezTo>
                  <a:pt x="7123" y="257974"/>
                  <a:pt x="4856" y="245503"/>
                  <a:pt x="2914" y="232616"/>
                </a:cubicBezTo>
                <a:cubicBezTo>
                  <a:pt x="1942" y="220976"/>
                  <a:pt x="971" y="208921"/>
                  <a:pt x="0" y="197281"/>
                </a:cubicBezTo>
                <a:lnTo>
                  <a:pt x="2914" y="159868"/>
                </a:lnTo>
                <a:cubicBezTo>
                  <a:pt x="4856" y="148228"/>
                  <a:pt x="7123" y="137004"/>
                  <a:pt x="9065" y="125364"/>
                </a:cubicBezTo>
                <a:cubicBezTo>
                  <a:pt x="11008" y="114972"/>
                  <a:pt x="13274" y="104579"/>
                  <a:pt x="15217" y="94186"/>
                </a:cubicBezTo>
                <a:cubicBezTo>
                  <a:pt x="17807" y="84625"/>
                  <a:pt x="20721" y="74648"/>
                  <a:pt x="23311" y="65087"/>
                </a:cubicBezTo>
                <a:cubicBezTo>
                  <a:pt x="26873" y="53447"/>
                  <a:pt x="30758" y="41392"/>
                  <a:pt x="34319" y="29752"/>
                </a:cubicBezTo>
                <a:cubicBezTo>
                  <a:pt x="35615" y="20191"/>
                  <a:pt x="37233" y="10214"/>
                  <a:pt x="38528" y="653"/>
                </a:cubicBezTo>
                <a:lnTo>
                  <a:pt x="3852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b="0" dirty="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3568513" y="1614262"/>
            <a:ext cx="5145499" cy="707886"/>
          </a:xfrm>
          <a:prstGeom prst="rect">
            <a:avLst/>
          </a:prstGeom>
          <a:noFill/>
        </p:spPr>
        <p:txBody>
          <a:bodyPr wrap="square" rtlCol="0" anchor="ctr">
            <a:spAutoFit/>
          </a:bodyPr>
          <a:lstStyle/>
          <a:p>
            <a:pPr lvl="0"/>
            <a:r>
              <a:rPr lang="en-US" sz="2000" dirty="0"/>
              <a:t>Identify clues </a:t>
            </a:r>
            <a:r>
              <a:rPr lang="en-US" sz="2000" dirty="0" smtClean="0"/>
              <a:t>in the </a:t>
            </a:r>
            <a:r>
              <a:rPr lang="en-US" sz="2000" dirty="0"/>
              <a:t>history and physical that </a:t>
            </a:r>
            <a:r>
              <a:rPr lang="en-US" sz="2000" dirty="0" smtClean="0"/>
              <a:t>suggest uncommon conditions</a:t>
            </a:r>
            <a:endParaRPr lang="en-US" sz="2000" dirty="0"/>
          </a:p>
        </p:txBody>
      </p:sp>
      <p:sp>
        <p:nvSpPr>
          <p:cNvPr id="17" name="Freeform 16"/>
          <p:cNvSpPr/>
          <p:nvPr/>
        </p:nvSpPr>
        <p:spPr>
          <a:xfrm>
            <a:off x="3319632" y="2385438"/>
            <a:ext cx="3549586" cy="992841"/>
          </a:xfrm>
          <a:custGeom>
            <a:avLst/>
            <a:gdLst>
              <a:gd name="connsiteX0" fmla="*/ 127341 w 2873915"/>
              <a:gd name="connsiteY0" fmla="*/ 0 h 1028700"/>
              <a:gd name="connsiteX1" fmla="*/ 2873915 w 2873915"/>
              <a:gd name="connsiteY1" fmla="*/ 0 h 1028700"/>
              <a:gd name="connsiteX2" fmla="*/ 2873915 w 2873915"/>
              <a:gd name="connsiteY2" fmla="*/ 1028700 h 1028700"/>
              <a:gd name="connsiteX3" fmla="*/ 0 w 2873915"/>
              <a:gd name="connsiteY3" fmla="*/ 1028700 h 1028700"/>
              <a:gd name="connsiteX4" fmla="*/ 5929 w 2873915"/>
              <a:gd name="connsiteY4" fmla="*/ 1011995 h 1028700"/>
              <a:gd name="connsiteX5" fmla="*/ 31506 w 2873915"/>
              <a:gd name="connsiteY5" fmla="*/ 941325 h 1028700"/>
              <a:gd name="connsiteX6" fmla="*/ 54818 w 2873915"/>
              <a:gd name="connsiteY6" fmla="*/ 861926 h 1028700"/>
              <a:gd name="connsiteX7" fmla="*/ 77158 w 2873915"/>
              <a:gd name="connsiteY7" fmla="*/ 780032 h 1028700"/>
              <a:gd name="connsiteX8" fmla="*/ 98527 w 2873915"/>
              <a:gd name="connsiteY8" fmla="*/ 694397 h 1028700"/>
              <a:gd name="connsiteX9" fmla="*/ 117629 w 2873915"/>
              <a:gd name="connsiteY9" fmla="*/ 606683 h 1028700"/>
              <a:gd name="connsiteX10" fmla="*/ 133818 w 2873915"/>
              <a:gd name="connsiteY10" fmla="*/ 518138 h 1028700"/>
              <a:gd name="connsiteX11" fmla="*/ 147092 w 2873915"/>
              <a:gd name="connsiteY11" fmla="*/ 432087 h 1028700"/>
              <a:gd name="connsiteX12" fmla="*/ 157129 w 2873915"/>
              <a:gd name="connsiteY12" fmla="*/ 348530 h 1028700"/>
              <a:gd name="connsiteX13" fmla="*/ 161338 w 2873915"/>
              <a:gd name="connsiteY13" fmla="*/ 269131 h 1028700"/>
              <a:gd name="connsiteX14" fmla="*/ 159396 w 2873915"/>
              <a:gd name="connsiteY14" fmla="*/ 196382 h 1028700"/>
              <a:gd name="connsiteX15" fmla="*/ 153244 w 2873915"/>
              <a:gd name="connsiteY15" fmla="*/ 128622 h 1028700"/>
              <a:gd name="connsiteX16" fmla="*/ 141912 w 2873915"/>
              <a:gd name="connsiteY16" fmla="*/ 72502 h 1028700"/>
              <a:gd name="connsiteX17" fmla="*/ 129932 w 2873915"/>
              <a:gd name="connsiteY17" fmla="*/ 9731 h 1028700"/>
              <a:gd name="connsiteX18" fmla="*/ 127341 w 2873915"/>
              <a:gd name="connsiteY18" fmla="*/ 0 h 1028700"/>
              <a:gd name="connsiteX0" fmla="*/ 127341 w 3569752"/>
              <a:gd name="connsiteY0" fmla="*/ 0 h 1028700"/>
              <a:gd name="connsiteX1" fmla="*/ 3569752 w 3569752"/>
              <a:gd name="connsiteY1" fmla="*/ 4460 h 1028700"/>
              <a:gd name="connsiteX2" fmla="*/ 2873915 w 3569752"/>
              <a:gd name="connsiteY2" fmla="*/ 1028700 h 1028700"/>
              <a:gd name="connsiteX3" fmla="*/ 0 w 3569752"/>
              <a:gd name="connsiteY3" fmla="*/ 1028700 h 1028700"/>
              <a:gd name="connsiteX4" fmla="*/ 5929 w 3569752"/>
              <a:gd name="connsiteY4" fmla="*/ 1011995 h 1028700"/>
              <a:gd name="connsiteX5" fmla="*/ 31506 w 3569752"/>
              <a:gd name="connsiteY5" fmla="*/ 941325 h 1028700"/>
              <a:gd name="connsiteX6" fmla="*/ 54818 w 3569752"/>
              <a:gd name="connsiteY6" fmla="*/ 861926 h 1028700"/>
              <a:gd name="connsiteX7" fmla="*/ 77158 w 3569752"/>
              <a:gd name="connsiteY7" fmla="*/ 780032 h 1028700"/>
              <a:gd name="connsiteX8" fmla="*/ 98527 w 3569752"/>
              <a:gd name="connsiteY8" fmla="*/ 694397 h 1028700"/>
              <a:gd name="connsiteX9" fmla="*/ 117629 w 3569752"/>
              <a:gd name="connsiteY9" fmla="*/ 606683 h 1028700"/>
              <a:gd name="connsiteX10" fmla="*/ 133818 w 3569752"/>
              <a:gd name="connsiteY10" fmla="*/ 518138 h 1028700"/>
              <a:gd name="connsiteX11" fmla="*/ 147092 w 3569752"/>
              <a:gd name="connsiteY11" fmla="*/ 432087 h 1028700"/>
              <a:gd name="connsiteX12" fmla="*/ 157129 w 3569752"/>
              <a:gd name="connsiteY12" fmla="*/ 348530 h 1028700"/>
              <a:gd name="connsiteX13" fmla="*/ 161338 w 3569752"/>
              <a:gd name="connsiteY13" fmla="*/ 269131 h 1028700"/>
              <a:gd name="connsiteX14" fmla="*/ 159396 w 3569752"/>
              <a:gd name="connsiteY14" fmla="*/ 196382 h 1028700"/>
              <a:gd name="connsiteX15" fmla="*/ 153244 w 3569752"/>
              <a:gd name="connsiteY15" fmla="*/ 128622 h 1028700"/>
              <a:gd name="connsiteX16" fmla="*/ 141912 w 3569752"/>
              <a:gd name="connsiteY16" fmla="*/ 72502 h 1028700"/>
              <a:gd name="connsiteX17" fmla="*/ 129932 w 3569752"/>
              <a:gd name="connsiteY17" fmla="*/ 9731 h 1028700"/>
              <a:gd name="connsiteX18" fmla="*/ 127341 w 3569752"/>
              <a:gd name="connsiteY18" fmla="*/ 0 h 1028700"/>
              <a:gd name="connsiteX0" fmla="*/ 127341 w 3574211"/>
              <a:gd name="connsiteY0" fmla="*/ 0 h 1028700"/>
              <a:gd name="connsiteX1" fmla="*/ 3569752 w 3574211"/>
              <a:gd name="connsiteY1" fmla="*/ 4460 h 1028700"/>
              <a:gd name="connsiteX2" fmla="*/ 3574211 w 3574211"/>
              <a:gd name="connsiteY2" fmla="*/ 1028700 h 1028700"/>
              <a:gd name="connsiteX3" fmla="*/ 0 w 3574211"/>
              <a:gd name="connsiteY3" fmla="*/ 1028700 h 1028700"/>
              <a:gd name="connsiteX4" fmla="*/ 5929 w 3574211"/>
              <a:gd name="connsiteY4" fmla="*/ 1011995 h 1028700"/>
              <a:gd name="connsiteX5" fmla="*/ 31506 w 3574211"/>
              <a:gd name="connsiteY5" fmla="*/ 941325 h 1028700"/>
              <a:gd name="connsiteX6" fmla="*/ 54818 w 3574211"/>
              <a:gd name="connsiteY6" fmla="*/ 861926 h 1028700"/>
              <a:gd name="connsiteX7" fmla="*/ 77158 w 3574211"/>
              <a:gd name="connsiteY7" fmla="*/ 780032 h 1028700"/>
              <a:gd name="connsiteX8" fmla="*/ 98527 w 3574211"/>
              <a:gd name="connsiteY8" fmla="*/ 694397 h 1028700"/>
              <a:gd name="connsiteX9" fmla="*/ 117629 w 3574211"/>
              <a:gd name="connsiteY9" fmla="*/ 606683 h 1028700"/>
              <a:gd name="connsiteX10" fmla="*/ 133818 w 3574211"/>
              <a:gd name="connsiteY10" fmla="*/ 518138 h 1028700"/>
              <a:gd name="connsiteX11" fmla="*/ 147092 w 3574211"/>
              <a:gd name="connsiteY11" fmla="*/ 432087 h 1028700"/>
              <a:gd name="connsiteX12" fmla="*/ 157129 w 3574211"/>
              <a:gd name="connsiteY12" fmla="*/ 348530 h 1028700"/>
              <a:gd name="connsiteX13" fmla="*/ 161338 w 3574211"/>
              <a:gd name="connsiteY13" fmla="*/ 269131 h 1028700"/>
              <a:gd name="connsiteX14" fmla="*/ 159396 w 3574211"/>
              <a:gd name="connsiteY14" fmla="*/ 196382 h 1028700"/>
              <a:gd name="connsiteX15" fmla="*/ 153244 w 3574211"/>
              <a:gd name="connsiteY15" fmla="*/ 128622 h 1028700"/>
              <a:gd name="connsiteX16" fmla="*/ 141912 w 3574211"/>
              <a:gd name="connsiteY16" fmla="*/ 72502 h 1028700"/>
              <a:gd name="connsiteX17" fmla="*/ 129932 w 3574211"/>
              <a:gd name="connsiteY17" fmla="*/ 9731 h 1028700"/>
              <a:gd name="connsiteX18" fmla="*/ 127341 w 3574211"/>
              <a:gd name="connsiteY18"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4211" h="1028700">
                <a:moveTo>
                  <a:pt x="127341" y="0"/>
                </a:moveTo>
                <a:lnTo>
                  <a:pt x="3569752" y="4460"/>
                </a:lnTo>
                <a:cubicBezTo>
                  <a:pt x="3571238" y="345873"/>
                  <a:pt x="3572725" y="687287"/>
                  <a:pt x="3574211" y="1028700"/>
                </a:cubicBezTo>
                <a:lnTo>
                  <a:pt x="0" y="1028700"/>
                </a:lnTo>
                <a:lnTo>
                  <a:pt x="5929" y="1011995"/>
                </a:lnTo>
                <a:cubicBezTo>
                  <a:pt x="14347" y="988300"/>
                  <a:pt x="23088" y="965020"/>
                  <a:pt x="31506" y="941325"/>
                </a:cubicBezTo>
                <a:cubicBezTo>
                  <a:pt x="39277" y="914720"/>
                  <a:pt x="47047" y="888531"/>
                  <a:pt x="54818" y="861926"/>
                </a:cubicBezTo>
                <a:cubicBezTo>
                  <a:pt x="62265" y="834489"/>
                  <a:pt x="69711" y="807468"/>
                  <a:pt x="77158" y="780032"/>
                </a:cubicBezTo>
                <a:cubicBezTo>
                  <a:pt x="84281" y="751348"/>
                  <a:pt x="91404" y="723080"/>
                  <a:pt x="98527" y="694397"/>
                </a:cubicBezTo>
                <a:cubicBezTo>
                  <a:pt x="105002" y="665297"/>
                  <a:pt x="111154" y="635782"/>
                  <a:pt x="117629" y="606683"/>
                </a:cubicBezTo>
                <a:cubicBezTo>
                  <a:pt x="123133" y="577168"/>
                  <a:pt x="128314" y="547653"/>
                  <a:pt x="133818" y="518138"/>
                </a:cubicBezTo>
                <a:cubicBezTo>
                  <a:pt x="138350" y="489454"/>
                  <a:pt x="142559" y="460770"/>
                  <a:pt x="147092" y="432087"/>
                </a:cubicBezTo>
                <a:cubicBezTo>
                  <a:pt x="150330" y="404235"/>
                  <a:pt x="153891" y="376382"/>
                  <a:pt x="157129" y="348530"/>
                </a:cubicBezTo>
                <a:cubicBezTo>
                  <a:pt x="158424" y="321925"/>
                  <a:pt x="160043" y="295736"/>
                  <a:pt x="161338" y="269131"/>
                </a:cubicBezTo>
                <a:cubicBezTo>
                  <a:pt x="160691" y="245020"/>
                  <a:pt x="160043" y="220493"/>
                  <a:pt x="159396" y="196382"/>
                </a:cubicBezTo>
                <a:cubicBezTo>
                  <a:pt x="157453" y="173934"/>
                  <a:pt x="155186" y="151070"/>
                  <a:pt x="153244" y="128622"/>
                </a:cubicBezTo>
                <a:cubicBezTo>
                  <a:pt x="149359" y="109916"/>
                  <a:pt x="145797" y="91209"/>
                  <a:pt x="141912" y="72502"/>
                </a:cubicBezTo>
                <a:cubicBezTo>
                  <a:pt x="138027" y="51717"/>
                  <a:pt x="133818" y="30516"/>
                  <a:pt x="129932" y="9731"/>
                </a:cubicBezTo>
                <a:lnTo>
                  <a:pt x="127341"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pPr algn="l" fontAlgn="auto">
              <a:spcBef>
                <a:spcPts val="0"/>
              </a:spcBef>
              <a:spcAft>
                <a:spcPts val="0"/>
              </a:spcAft>
            </a:pPr>
            <a:endParaRPr lang="en-US" b="0" dirty="0">
              <a:solidFill>
                <a:prstClr val="black"/>
              </a:solidFill>
              <a:latin typeface="Arial" panose="020B0604020202020204" pitchFamily="34" charset="0"/>
              <a:cs typeface="Arial" panose="020B0604020202020204" pitchFamily="34" charset="0"/>
            </a:endParaRPr>
          </a:p>
        </p:txBody>
      </p:sp>
      <p:sp>
        <p:nvSpPr>
          <p:cNvPr id="18" name="Freeform 17"/>
          <p:cNvSpPr/>
          <p:nvPr/>
        </p:nvSpPr>
        <p:spPr>
          <a:xfrm>
            <a:off x="3608214" y="2385438"/>
            <a:ext cx="5105797" cy="997139"/>
          </a:xfrm>
          <a:custGeom>
            <a:avLst/>
            <a:gdLst>
              <a:gd name="connsiteX0" fmla="*/ 127341 w 2873915"/>
              <a:gd name="connsiteY0" fmla="*/ 0 h 1028700"/>
              <a:gd name="connsiteX1" fmla="*/ 2873915 w 2873915"/>
              <a:gd name="connsiteY1" fmla="*/ 0 h 1028700"/>
              <a:gd name="connsiteX2" fmla="*/ 2873915 w 2873915"/>
              <a:gd name="connsiteY2" fmla="*/ 1028700 h 1028700"/>
              <a:gd name="connsiteX3" fmla="*/ 0 w 2873915"/>
              <a:gd name="connsiteY3" fmla="*/ 1028700 h 1028700"/>
              <a:gd name="connsiteX4" fmla="*/ 5929 w 2873915"/>
              <a:gd name="connsiteY4" fmla="*/ 1011995 h 1028700"/>
              <a:gd name="connsiteX5" fmla="*/ 31506 w 2873915"/>
              <a:gd name="connsiteY5" fmla="*/ 941325 h 1028700"/>
              <a:gd name="connsiteX6" fmla="*/ 54818 w 2873915"/>
              <a:gd name="connsiteY6" fmla="*/ 861926 h 1028700"/>
              <a:gd name="connsiteX7" fmla="*/ 77158 w 2873915"/>
              <a:gd name="connsiteY7" fmla="*/ 780032 h 1028700"/>
              <a:gd name="connsiteX8" fmla="*/ 98527 w 2873915"/>
              <a:gd name="connsiteY8" fmla="*/ 694397 h 1028700"/>
              <a:gd name="connsiteX9" fmla="*/ 117629 w 2873915"/>
              <a:gd name="connsiteY9" fmla="*/ 606683 h 1028700"/>
              <a:gd name="connsiteX10" fmla="*/ 133818 w 2873915"/>
              <a:gd name="connsiteY10" fmla="*/ 518138 h 1028700"/>
              <a:gd name="connsiteX11" fmla="*/ 147092 w 2873915"/>
              <a:gd name="connsiteY11" fmla="*/ 432087 h 1028700"/>
              <a:gd name="connsiteX12" fmla="*/ 157129 w 2873915"/>
              <a:gd name="connsiteY12" fmla="*/ 348530 h 1028700"/>
              <a:gd name="connsiteX13" fmla="*/ 161338 w 2873915"/>
              <a:gd name="connsiteY13" fmla="*/ 269131 h 1028700"/>
              <a:gd name="connsiteX14" fmla="*/ 159396 w 2873915"/>
              <a:gd name="connsiteY14" fmla="*/ 196382 h 1028700"/>
              <a:gd name="connsiteX15" fmla="*/ 153244 w 2873915"/>
              <a:gd name="connsiteY15" fmla="*/ 128622 h 1028700"/>
              <a:gd name="connsiteX16" fmla="*/ 141912 w 2873915"/>
              <a:gd name="connsiteY16" fmla="*/ 72502 h 1028700"/>
              <a:gd name="connsiteX17" fmla="*/ 129932 w 2873915"/>
              <a:gd name="connsiteY17" fmla="*/ 9731 h 1028700"/>
              <a:gd name="connsiteX18" fmla="*/ 127341 w 2873915"/>
              <a:gd name="connsiteY18" fmla="*/ 0 h 1028700"/>
              <a:gd name="connsiteX0" fmla="*/ 127341 w 3569752"/>
              <a:gd name="connsiteY0" fmla="*/ 0 h 1028700"/>
              <a:gd name="connsiteX1" fmla="*/ 3569752 w 3569752"/>
              <a:gd name="connsiteY1" fmla="*/ 4460 h 1028700"/>
              <a:gd name="connsiteX2" fmla="*/ 2873915 w 3569752"/>
              <a:gd name="connsiteY2" fmla="*/ 1028700 h 1028700"/>
              <a:gd name="connsiteX3" fmla="*/ 0 w 3569752"/>
              <a:gd name="connsiteY3" fmla="*/ 1028700 h 1028700"/>
              <a:gd name="connsiteX4" fmla="*/ 5929 w 3569752"/>
              <a:gd name="connsiteY4" fmla="*/ 1011995 h 1028700"/>
              <a:gd name="connsiteX5" fmla="*/ 31506 w 3569752"/>
              <a:gd name="connsiteY5" fmla="*/ 941325 h 1028700"/>
              <a:gd name="connsiteX6" fmla="*/ 54818 w 3569752"/>
              <a:gd name="connsiteY6" fmla="*/ 861926 h 1028700"/>
              <a:gd name="connsiteX7" fmla="*/ 77158 w 3569752"/>
              <a:gd name="connsiteY7" fmla="*/ 780032 h 1028700"/>
              <a:gd name="connsiteX8" fmla="*/ 98527 w 3569752"/>
              <a:gd name="connsiteY8" fmla="*/ 694397 h 1028700"/>
              <a:gd name="connsiteX9" fmla="*/ 117629 w 3569752"/>
              <a:gd name="connsiteY9" fmla="*/ 606683 h 1028700"/>
              <a:gd name="connsiteX10" fmla="*/ 133818 w 3569752"/>
              <a:gd name="connsiteY10" fmla="*/ 518138 h 1028700"/>
              <a:gd name="connsiteX11" fmla="*/ 147092 w 3569752"/>
              <a:gd name="connsiteY11" fmla="*/ 432087 h 1028700"/>
              <a:gd name="connsiteX12" fmla="*/ 157129 w 3569752"/>
              <a:gd name="connsiteY12" fmla="*/ 348530 h 1028700"/>
              <a:gd name="connsiteX13" fmla="*/ 161338 w 3569752"/>
              <a:gd name="connsiteY13" fmla="*/ 269131 h 1028700"/>
              <a:gd name="connsiteX14" fmla="*/ 159396 w 3569752"/>
              <a:gd name="connsiteY14" fmla="*/ 196382 h 1028700"/>
              <a:gd name="connsiteX15" fmla="*/ 153244 w 3569752"/>
              <a:gd name="connsiteY15" fmla="*/ 128622 h 1028700"/>
              <a:gd name="connsiteX16" fmla="*/ 141912 w 3569752"/>
              <a:gd name="connsiteY16" fmla="*/ 72502 h 1028700"/>
              <a:gd name="connsiteX17" fmla="*/ 129932 w 3569752"/>
              <a:gd name="connsiteY17" fmla="*/ 9731 h 1028700"/>
              <a:gd name="connsiteX18" fmla="*/ 127341 w 3569752"/>
              <a:gd name="connsiteY18" fmla="*/ 0 h 1028700"/>
              <a:gd name="connsiteX0" fmla="*/ 127341 w 3574211"/>
              <a:gd name="connsiteY0" fmla="*/ 0 h 1028700"/>
              <a:gd name="connsiteX1" fmla="*/ 3569752 w 3574211"/>
              <a:gd name="connsiteY1" fmla="*/ 4460 h 1028700"/>
              <a:gd name="connsiteX2" fmla="*/ 3574211 w 3574211"/>
              <a:gd name="connsiteY2" fmla="*/ 1028700 h 1028700"/>
              <a:gd name="connsiteX3" fmla="*/ 0 w 3574211"/>
              <a:gd name="connsiteY3" fmla="*/ 1028700 h 1028700"/>
              <a:gd name="connsiteX4" fmla="*/ 5929 w 3574211"/>
              <a:gd name="connsiteY4" fmla="*/ 1011995 h 1028700"/>
              <a:gd name="connsiteX5" fmla="*/ 31506 w 3574211"/>
              <a:gd name="connsiteY5" fmla="*/ 941325 h 1028700"/>
              <a:gd name="connsiteX6" fmla="*/ 54818 w 3574211"/>
              <a:gd name="connsiteY6" fmla="*/ 861926 h 1028700"/>
              <a:gd name="connsiteX7" fmla="*/ 77158 w 3574211"/>
              <a:gd name="connsiteY7" fmla="*/ 780032 h 1028700"/>
              <a:gd name="connsiteX8" fmla="*/ 98527 w 3574211"/>
              <a:gd name="connsiteY8" fmla="*/ 694397 h 1028700"/>
              <a:gd name="connsiteX9" fmla="*/ 117629 w 3574211"/>
              <a:gd name="connsiteY9" fmla="*/ 606683 h 1028700"/>
              <a:gd name="connsiteX10" fmla="*/ 133818 w 3574211"/>
              <a:gd name="connsiteY10" fmla="*/ 518138 h 1028700"/>
              <a:gd name="connsiteX11" fmla="*/ 147092 w 3574211"/>
              <a:gd name="connsiteY11" fmla="*/ 432087 h 1028700"/>
              <a:gd name="connsiteX12" fmla="*/ 157129 w 3574211"/>
              <a:gd name="connsiteY12" fmla="*/ 348530 h 1028700"/>
              <a:gd name="connsiteX13" fmla="*/ 161338 w 3574211"/>
              <a:gd name="connsiteY13" fmla="*/ 269131 h 1028700"/>
              <a:gd name="connsiteX14" fmla="*/ 159396 w 3574211"/>
              <a:gd name="connsiteY14" fmla="*/ 196382 h 1028700"/>
              <a:gd name="connsiteX15" fmla="*/ 153244 w 3574211"/>
              <a:gd name="connsiteY15" fmla="*/ 128622 h 1028700"/>
              <a:gd name="connsiteX16" fmla="*/ 141912 w 3574211"/>
              <a:gd name="connsiteY16" fmla="*/ 72502 h 1028700"/>
              <a:gd name="connsiteX17" fmla="*/ 129932 w 3574211"/>
              <a:gd name="connsiteY17" fmla="*/ 9731 h 1028700"/>
              <a:gd name="connsiteX18" fmla="*/ 127341 w 3574211"/>
              <a:gd name="connsiteY18"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4211" h="1028700">
                <a:moveTo>
                  <a:pt x="127341" y="0"/>
                </a:moveTo>
                <a:lnTo>
                  <a:pt x="3569752" y="4460"/>
                </a:lnTo>
                <a:cubicBezTo>
                  <a:pt x="3571238" y="345873"/>
                  <a:pt x="3572725" y="687287"/>
                  <a:pt x="3574211" y="1028700"/>
                </a:cubicBezTo>
                <a:lnTo>
                  <a:pt x="0" y="1028700"/>
                </a:lnTo>
                <a:lnTo>
                  <a:pt x="5929" y="1011995"/>
                </a:lnTo>
                <a:cubicBezTo>
                  <a:pt x="14347" y="988300"/>
                  <a:pt x="23088" y="965020"/>
                  <a:pt x="31506" y="941325"/>
                </a:cubicBezTo>
                <a:cubicBezTo>
                  <a:pt x="39277" y="914720"/>
                  <a:pt x="47047" y="888531"/>
                  <a:pt x="54818" y="861926"/>
                </a:cubicBezTo>
                <a:cubicBezTo>
                  <a:pt x="62265" y="834489"/>
                  <a:pt x="69711" y="807468"/>
                  <a:pt x="77158" y="780032"/>
                </a:cubicBezTo>
                <a:cubicBezTo>
                  <a:pt x="84281" y="751348"/>
                  <a:pt x="91404" y="723080"/>
                  <a:pt x="98527" y="694397"/>
                </a:cubicBezTo>
                <a:cubicBezTo>
                  <a:pt x="105002" y="665297"/>
                  <a:pt x="111154" y="635782"/>
                  <a:pt x="117629" y="606683"/>
                </a:cubicBezTo>
                <a:cubicBezTo>
                  <a:pt x="123133" y="577168"/>
                  <a:pt x="128314" y="547653"/>
                  <a:pt x="133818" y="518138"/>
                </a:cubicBezTo>
                <a:cubicBezTo>
                  <a:pt x="138350" y="489454"/>
                  <a:pt x="142559" y="460770"/>
                  <a:pt x="147092" y="432087"/>
                </a:cubicBezTo>
                <a:cubicBezTo>
                  <a:pt x="150330" y="404235"/>
                  <a:pt x="153891" y="376382"/>
                  <a:pt x="157129" y="348530"/>
                </a:cubicBezTo>
                <a:cubicBezTo>
                  <a:pt x="158424" y="321925"/>
                  <a:pt x="160043" y="295736"/>
                  <a:pt x="161338" y="269131"/>
                </a:cubicBezTo>
                <a:cubicBezTo>
                  <a:pt x="160691" y="245020"/>
                  <a:pt x="160043" y="220493"/>
                  <a:pt x="159396" y="196382"/>
                </a:cubicBezTo>
                <a:cubicBezTo>
                  <a:pt x="157453" y="173934"/>
                  <a:pt x="155186" y="151070"/>
                  <a:pt x="153244" y="128622"/>
                </a:cubicBezTo>
                <a:cubicBezTo>
                  <a:pt x="149359" y="109916"/>
                  <a:pt x="145797" y="91209"/>
                  <a:pt x="141912" y="72502"/>
                </a:cubicBezTo>
                <a:cubicBezTo>
                  <a:pt x="138027" y="51717"/>
                  <a:pt x="133818" y="30516"/>
                  <a:pt x="129932" y="9731"/>
                </a:cubicBezTo>
                <a:lnTo>
                  <a:pt x="127341" y="0"/>
                </a:lnTo>
                <a:close/>
              </a:path>
            </a:pathLst>
          </a:custGeom>
          <a:solidFill>
            <a:schemeClr val="accent5">
              <a:lumMod val="60000"/>
              <a:lumOff val="40000"/>
            </a:schemeClr>
          </a:solidFill>
          <a:ln>
            <a:noFill/>
          </a:ln>
        </p:spPr>
        <p:txBody>
          <a:bodyPr vert="horz" wrap="square" lIns="91440" tIns="45720" rIns="91440" bIns="45720" numCol="1" anchor="ctr" anchorCtr="0" compatLnSpc="1">
            <a:prstTxWarp prst="textNoShape">
              <a:avLst/>
            </a:prstTxWarp>
            <a:noAutofit/>
          </a:bodyPr>
          <a:lstStyle/>
          <a:p>
            <a:pPr lvl="0"/>
            <a:r>
              <a:rPr lang="en-US" sz="2000" dirty="0"/>
              <a:t>Select appropriate primary care testing </a:t>
            </a:r>
            <a:r>
              <a:rPr lang="en-US" sz="2000" dirty="0" smtClean="0"/>
              <a:t>that </a:t>
            </a:r>
            <a:r>
              <a:rPr lang="en-US" sz="2000" dirty="0"/>
              <a:t>can help confirm </a:t>
            </a:r>
            <a:r>
              <a:rPr lang="en-US" sz="2000" dirty="0" smtClean="0"/>
              <a:t>frequently overlooked diagnoses</a:t>
            </a:r>
            <a:endParaRPr lang="en-US" sz="2000" dirty="0"/>
          </a:p>
        </p:txBody>
      </p:sp>
      <p:sp>
        <p:nvSpPr>
          <p:cNvPr id="22" name="Title 2"/>
          <p:cNvSpPr>
            <a:spLocks noGrp="1"/>
          </p:cNvSpPr>
          <p:nvPr>
            <p:ph type="title"/>
          </p:nvPr>
        </p:nvSpPr>
        <p:spPr>
          <a:xfrm>
            <a:off x="387873" y="134625"/>
            <a:ext cx="8229600" cy="1143000"/>
          </a:xfrm>
        </p:spPr>
        <p:txBody>
          <a:bodyPr>
            <a:normAutofit/>
          </a:bodyPr>
          <a:lstStyle/>
          <a:p>
            <a:r>
              <a:rPr lang="en-US" sz="3600" b="1" dirty="0" smtClean="0">
                <a:solidFill>
                  <a:srgbClr val="156598"/>
                </a:solidFill>
                <a:latin typeface="+mn-lt"/>
              </a:rPr>
              <a:t>Learning Objectives</a:t>
            </a:r>
            <a:endParaRPr lang="en-US" sz="3600" b="1" dirty="0">
              <a:solidFill>
                <a:srgbClr val="156598"/>
              </a:solidFill>
              <a:latin typeface="+mn-lt"/>
            </a:endParaRPr>
          </a:p>
        </p:txBody>
      </p:sp>
    </p:spTree>
    <p:custDataLst>
      <p:tags r:id="rId1"/>
    </p:custDataLst>
    <p:extLst>
      <p:ext uri="{BB962C8B-B14F-4D97-AF65-F5344CB8AC3E}">
        <p14:creationId xmlns:p14="http://schemas.microsoft.com/office/powerpoint/2010/main" val="201730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7063" y="1706863"/>
            <a:ext cx="6424698" cy="1470025"/>
          </a:xfrm>
        </p:spPr>
        <p:txBody>
          <a:bodyPr>
            <a:noAutofit/>
          </a:bodyPr>
          <a:lstStyle/>
          <a:p>
            <a:r>
              <a:rPr lang="en-US" sz="4800" b="1" dirty="0" smtClean="0">
                <a:solidFill>
                  <a:srgbClr val="156598"/>
                </a:solidFill>
                <a:latin typeface="+mn-lt"/>
              </a:rPr>
              <a:t>Case Study: Eric</a:t>
            </a:r>
            <a:endParaRPr lang="en-US" sz="2800" b="1" dirty="0">
              <a:solidFill>
                <a:srgbClr val="156598"/>
              </a:solidFill>
              <a:latin typeface="+mn-lt"/>
            </a:endParaRPr>
          </a:p>
        </p:txBody>
      </p:sp>
    </p:spTree>
    <p:custDataLst>
      <p:tags r:id="rId1"/>
    </p:custDataLst>
    <p:extLst>
      <p:ext uri="{BB962C8B-B14F-4D97-AF65-F5344CB8AC3E}">
        <p14:creationId xmlns:p14="http://schemas.microsoft.com/office/powerpoint/2010/main" val="2841986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89859" y="93666"/>
            <a:ext cx="7886700" cy="1325563"/>
          </a:xfrm>
        </p:spPr>
        <p:txBody>
          <a:bodyPr/>
          <a:lstStyle/>
          <a:p>
            <a:pPr eaLnBrk="1" hangingPunct="1"/>
            <a:r>
              <a:rPr lang="en-US" altLang="en-US" dirty="0" smtClean="0"/>
              <a:t>Clinical Case: Eric</a:t>
            </a:r>
          </a:p>
        </p:txBody>
      </p:sp>
      <p:sp>
        <p:nvSpPr>
          <p:cNvPr id="2051" name="Rectangle 3"/>
          <p:cNvSpPr>
            <a:spLocks noGrp="1" noChangeArrowheads="1"/>
          </p:cNvSpPr>
          <p:nvPr>
            <p:ph type="body" idx="1"/>
          </p:nvPr>
        </p:nvSpPr>
        <p:spPr>
          <a:xfrm>
            <a:off x="466725" y="1419229"/>
            <a:ext cx="8229600" cy="4525963"/>
          </a:xfrm>
        </p:spPr>
        <p:txBody>
          <a:bodyPr>
            <a:normAutofit/>
          </a:bodyPr>
          <a:lstStyle/>
          <a:p>
            <a:pPr eaLnBrk="1" hangingPunct="1">
              <a:lnSpc>
                <a:spcPct val="80000"/>
              </a:lnSpc>
            </a:pPr>
            <a:r>
              <a:rPr lang="en-US" altLang="en-US" sz="2800" dirty="0" smtClean="0"/>
              <a:t>32 </a:t>
            </a:r>
            <a:r>
              <a:rPr lang="en-US" altLang="en-US" sz="2800" dirty="0" err="1" smtClean="0"/>
              <a:t>yo</a:t>
            </a:r>
            <a:r>
              <a:rPr lang="en-US" altLang="en-US" sz="2800" dirty="0" smtClean="0"/>
              <a:t> white patient with h/o asthma</a:t>
            </a:r>
          </a:p>
          <a:p>
            <a:pPr eaLnBrk="1" hangingPunct="1">
              <a:lnSpc>
                <a:spcPct val="80000"/>
              </a:lnSpc>
            </a:pPr>
            <a:r>
              <a:rPr lang="en-US" altLang="en-US" sz="2800" dirty="0" smtClean="0"/>
              <a:t>Presented to local ED with increased SOB, treated for asthma and sent home</a:t>
            </a:r>
          </a:p>
          <a:p>
            <a:pPr eaLnBrk="1" hangingPunct="1">
              <a:lnSpc>
                <a:spcPct val="80000"/>
              </a:lnSpc>
            </a:pPr>
            <a:r>
              <a:rPr lang="en-US" altLang="en-US" sz="2800" dirty="0" err="1" smtClean="0"/>
              <a:t>Syncopal</a:t>
            </a:r>
            <a:r>
              <a:rPr lang="en-US" altLang="en-US" sz="2800" dirty="0" smtClean="0"/>
              <a:t> episode at home and taken back to ED</a:t>
            </a:r>
          </a:p>
          <a:p>
            <a:pPr eaLnBrk="1" hangingPunct="1">
              <a:lnSpc>
                <a:spcPct val="80000"/>
              </a:lnSpc>
            </a:pPr>
            <a:r>
              <a:rPr lang="en-US" altLang="en-US" sz="2800" dirty="0" smtClean="0"/>
              <a:t>Admitted to hospital</a:t>
            </a:r>
          </a:p>
          <a:p>
            <a:pPr eaLnBrk="1" hangingPunct="1">
              <a:lnSpc>
                <a:spcPct val="80000"/>
              </a:lnSpc>
            </a:pPr>
            <a:r>
              <a:rPr lang="en-US" altLang="en-US" sz="2800" dirty="0" smtClean="0"/>
              <a:t>No family history of PH, no drug abuse, non-smoker</a:t>
            </a:r>
          </a:p>
          <a:p>
            <a:r>
              <a:rPr lang="en-US" altLang="en-US" sz="2800" dirty="0" smtClean="0"/>
              <a:t>Meds: </a:t>
            </a:r>
            <a:r>
              <a:rPr lang="en-US" altLang="en-US" sz="2800" dirty="0"/>
              <a:t>Fluticasone/</a:t>
            </a:r>
            <a:r>
              <a:rPr lang="en-US" altLang="en-US" sz="2800" dirty="0" err="1"/>
              <a:t>salmeterol</a:t>
            </a:r>
            <a:r>
              <a:rPr lang="en-US" altLang="en-US" sz="2800" dirty="0"/>
              <a:t> </a:t>
            </a:r>
            <a:r>
              <a:rPr lang="en-US" altLang="en-US" sz="2800" dirty="0" smtClean="0"/>
              <a:t>and albuterol inhalers</a:t>
            </a:r>
            <a:endParaRPr lang="en-US" sz="2800" dirty="0">
              <a:solidFill>
                <a:srgbClr val="FF0000"/>
              </a:solidFill>
            </a:endParaRPr>
          </a:p>
          <a:p>
            <a:r>
              <a:rPr lang="en-US" sz="2800" dirty="0" smtClean="0">
                <a:solidFill>
                  <a:srgbClr val="C00000"/>
                </a:solidFill>
              </a:rPr>
              <a:t>What is your </a:t>
            </a:r>
            <a:r>
              <a:rPr lang="en-US" sz="2800" dirty="0">
                <a:solidFill>
                  <a:srgbClr val="C00000"/>
                </a:solidFill>
              </a:rPr>
              <a:t>differential for this patient?</a:t>
            </a:r>
          </a:p>
          <a:p>
            <a:r>
              <a:rPr lang="en-US" sz="2800" dirty="0" smtClean="0">
                <a:solidFill>
                  <a:srgbClr val="C00000"/>
                </a:solidFill>
              </a:rPr>
              <a:t>What </a:t>
            </a:r>
            <a:r>
              <a:rPr lang="en-US" sz="2800" dirty="0">
                <a:solidFill>
                  <a:srgbClr val="C00000"/>
                </a:solidFill>
              </a:rPr>
              <a:t>additional information would you seek?</a:t>
            </a:r>
          </a:p>
          <a:p>
            <a:pPr eaLnBrk="1" hangingPunct="1">
              <a:lnSpc>
                <a:spcPct val="80000"/>
              </a:lnSpc>
            </a:pPr>
            <a:endParaRPr lang="en-US" altLang="en-US" sz="2800" dirty="0" smtClean="0"/>
          </a:p>
        </p:txBody>
      </p:sp>
      <p:pic>
        <p:nvPicPr>
          <p:cNvPr id="4" name="Picture 3" descr="C:\Users\drabin\AppData\Local\Microsoft\Windows\Temporary Internet Files\Content.IE5\231AAWS0\Questionmark[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74431" y="91619"/>
            <a:ext cx="1404257" cy="17553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747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051">
                                            <p:txEl>
                                              <p:pRg st="6" end="6"/>
                                            </p:txEl>
                                          </p:spTgt>
                                        </p:tgtEl>
                                        <p:attrNameLst>
                                          <p:attrName>style.visibility</p:attrName>
                                        </p:attrNameLst>
                                      </p:cBhvr>
                                      <p:to>
                                        <p:strVal val="visible"/>
                                      </p:to>
                                    </p:set>
                                    <p:anim calcmode="lin" valueType="num">
                                      <p:cBhvr additive="base">
                                        <p:cTn id="12" dur="500" fill="hold"/>
                                        <p:tgtEl>
                                          <p:spTgt spid="2051">
                                            <p:txEl>
                                              <p:pRg st="6" end="6"/>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51">
                                            <p:txEl>
                                              <p:pRg st="7" end="7"/>
                                            </p:txEl>
                                          </p:spTgt>
                                        </p:tgtEl>
                                        <p:attrNameLst>
                                          <p:attrName>style.visibility</p:attrName>
                                        </p:attrNameLst>
                                      </p:cBhvr>
                                      <p:to>
                                        <p:strVal val="visible"/>
                                      </p:to>
                                    </p:set>
                                    <p:anim calcmode="lin" valueType="num">
                                      <p:cBhvr additive="base">
                                        <p:cTn id="18" dur="500" fill="hold"/>
                                        <p:tgtEl>
                                          <p:spTgt spid="2051">
                                            <p:txEl>
                                              <p:pRg st="7" end="7"/>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05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83024" y="0"/>
            <a:ext cx="8229600" cy="1143000"/>
          </a:xfrm>
        </p:spPr>
        <p:txBody>
          <a:bodyPr>
            <a:normAutofit/>
          </a:bodyPr>
          <a:lstStyle/>
          <a:p>
            <a:r>
              <a:rPr lang="en-US" dirty="0" smtClean="0"/>
              <a:t>Dyspnea Differential</a:t>
            </a:r>
            <a:endParaRPr lang="en-US" dirty="0"/>
          </a:p>
        </p:txBody>
      </p:sp>
      <p:graphicFrame>
        <p:nvGraphicFramePr>
          <p:cNvPr id="16" name="Content Placeholder 3"/>
          <p:cNvGraphicFramePr>
            <a:graphicFrameLocks noGrp="1"/>
          </p:cNvGraphicFramePr>
          <p:nvPr>
            <p:ph idx="1"/>
            <p:extLst>
              <p:ext uri="{D42A27DB-BD31-4B8C-83A1-F6EECF244321}">
                <p14:modId xmlns:p14="http://schemas.microsoft.com/office/powerpoint/2010/main" val="3198460002"/>
              </p:ext>
            </p:extLst>
          </p:nvPr>
        </p:nvGraphicFramePr>
        <p:xfrm>
          <a:off x="0" y="929584"/>
          <a:ext cx="8686800" cy="5693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ounded Rectangle 16"/>
          <p:cNvSpPr/>
          <p:nvPr/>
        </p:nvSpPr>
        <p:spPr>
          <a:xfrm>
            <a:off x="3511296" y="3221680"/>
            <a:ext cx="1938528" cy="1072896"/>
          </a:xfrm>
          <a:prstGeom prst="roundRect">
            <a:avLst/>
          </a:prstGeom>
          <a:solidFill>
            <a:srgbClr val="A5002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Dyspnea</a:t>
            </a:r>
            <a:endParaRPr lang="en-US" sz="3200" dirty="0"/>
          </a:p>
        </p:txBody>
      </p:sp>
      <p:cxnSp>
        <p:nvCxnSpPr>
          <p:cNvPr id="18" name="Straight Arrow Connector 17"/>
          <p:cNvCxnSpPr/>
          <p:nvPr/>
        </p:nvCxnSpPr>
        <p:spPr>
          <a:xfrm flipH="1">
            <a:off x="5415956" y="3005612"/>
            <a:ext cx="304800" cy="25603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260000">
            <a:off x="3248046" y="3110011"/>
            <a:ext cx="194734" cy="24553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186684" y="4257492"/>
            <a:ext cx="293624" cy="23943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480560" y="4745680"/>
            <a:ext cx="0" cy="63601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480560" y="2239547"/>
            <a:ext cx="0" cy="73219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5407489" y="4294576"/>
            <a:ext cx="304800" cy="19507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4638066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5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AE5DB49F22694C228A2835330DDEBA2A&lt;/guid&gt;&#10;        &lt;description /&gt;&#10;        &lt;date&gt;9/12/2016 5:41:3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F442821A2104F09B4542A9C3D89811B&lt;/guid&gt;&#10;            &lt;repollguid&gt;EA333E841D0C449D9C932A80077661BE&lt;/repollguid&gt;&#10;            &lt;sourceid&gt;0F5B203AD9164B2389C01731367C27C2&lt;/sourceid&gt;&#10;            &lt;questiontext&gt;On the basis of these features, what is your rating of William’s UIP?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6BCA84366B66407C87AA5628D50D6FE1&lt;/guid&gt;&#10;                    &lt;answertext&gt;UIP&lt;/answertext&gt;&#10;                    &lt;valuetype&gt;0&lt;/valuetype&gt;&#10;                &lt;/answer&gt;&#10;                &lt;answer&gt;&#10;                    &lt;guid&gt;BAB2534B9304482597586558D0E9BA1E&lt;/guid&gt;&#10;                    &lt;answertext&gt;Possible UIP&lt;/answertext&gt;&#10;                    &lt;valuetype&gt;0&lt;/valuetype&gt;&#10;                &lt;/answer&gt;&#10;                &lt;answer&gt;&#10;                    &lt;guid&gt;77E967EFFC704201A1065BCB4CDE8206&lt;/guid&gt;&#10;                    &lt;answertext&gt;Inconsistent with UIP&lt;/answertext&gt;&#10;                    &lt;valuetype&gt;0&lt;/valuetype&gt;&#10;                &lt;/answer&gt;&#10;            &lt;/answers&gt;&#10;        &lt;/multichoice&gt;&#10;    &lt;/questions&gt;&#10;&lt;/questionlist&gt;"/>
  <p:tag name="RESULTS" val="On the basis of these features, what is your rating of William’s UIP? [;crlf;]18[;]18[;]18[;]False[;]0[;][;crlf;]2[;]2[;]0.333333333333333[;]0.111111111111111[;crlf;]1[;]0[;]UIP1[;]UIP[;][;crlf;]16[;]0[;]Possible UIP2[;]Possible UIP[;][;crlf;]1[;]0[;]Inconsistent with UIP3[;]Inconsistent with UIP[;]"/>
  <p:tag name="HASRESULTS" val="True"/>
  <p:tag name="LIVECHARTING" val="False"/>
  <p:tag name="AUTOOPENPOLL" val="True"/>
  <p:tag name="AUTOFORMATCHART" val="True"/>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ZEROBASED" val="False"/>
</p:tagLst>
</file>

<file path=ppt/tags/tag48.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A626154DB9D64A92ADF2FEF5C78647AA&lt;/guid&gt;&#10;        &lt;description /&gt;&#10;        &lt;date&gt;9/9/2015 2:49:3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9581186311945CDA1B6AC3E8D7E7F37&lt;/guid&gt;&#10;            &lt;repollguid&gt;B5231DC3339A4E289F3DE300C666E446&lt;/repollguid&gt;&#10;            &lt;sourceid&gt;45FC2375F37D4CF3A57FAE3C82BADF73&lt;/sourceid&gt;&#10;            &lt;questiontext&gt;What is your diagnosi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E7C8548C51C54BD4A4A0B28D7D684CFE&lt;/guid&gt;&#10;                    &lt;answertext&gt;Chronic hypersensitivity pneumonitis&lt;/answertext&gt;&#10;                    &lt;valuetype&gt;0&lt;/valuetype&gt;&#10;                &lt;/answer&gt;&#10;                &lt;answer&gt;&#10;                    &lt;guid&gt;7C8C76EE57AB49F7892A572C6FAE1E91&lt;/guid&gt;&#10;                    &lt;answertext&gt;IPF&lt;/answertext&gt;&#10;                    &lt;valuetype&gt;0&lt;/valuetype&gt;&#10;                &lt;/answer&gt;&#10;                &lt;answer&gt;&#10;                    &lt;guid&gt;33FC43867DD849D293101DCB33CF1B4E&lt;/guid&gt;&#10;                    &lt;answertext&gt;NSIP&lt;/answertext&gt;&#10;                    &lt;valuetype&gt;0&lt;/valuetype&gt;&#10;                &lt;/answer&gt;&#10;                &lt;answer&gt;&#10;                    &lt;guid&gt;2DFF357B6AB0464C81C76C94095D9897&lt;/guid&gt;&#10;                    &lt;answertext&gt;Undifferentiated ILD&lt;/answertext&gt;&#10;                    &lt;valuetype&gt;0&lt;/valuetype&gt;&#10;                &lt;/answer&gt;&#10;                &lt;answer&gt;&#10;                    &lt;guid&gt;6DE578390A2848289B75FB14C365CB08&lt;/guid&gt;&#10;                    &lt;answertext&gt;CTD-ILD&lt;/answertext&gt;&#10;                    &lt;valuetype&gt;0&lt;/valuetype&gt;&#10;                &lt;/answer&gt;&#10;                &lt;answer&gt;&#10;                    &lt;guid&gt;CAF2B7D0B0304B5DB60EBFFFC6353AA0&lt;/guid&gt;&#10;                    &lt;answertext&gt;Rheumatoid lung&lt;/answertext&gt;&#10;                    &lt;valuetype&gt;0&lt;/valuetype&gt;&#10;                &lt;/answer&gt;&#10;            &lt;/answers&gt;&#10;        &lt;/multichoice&gt;&#10;    &lt;/questions&gt;&#10;&lt;/questionlist&gt;"/>
  <p:tag name="LIVECHARTING" val="False"/>
  <p:tag name="AUTOOPENPOLL" val="True"/>
  <p:tag name="AUTOFORMATCHART" val="True"/>
  <p:tag name="HASRESULTS" val="False"/>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353</TotalTime>
  <Words>2536</Words>
  <Application>Microsoft Office PowerPoint</Application>
  <PresentationFormat>On-screen Show (4:3)</PresentationFormat>
  <Paragraphs>552</Paragraphs>
  <Slides>57</Slides>
  <Notes>17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57</vt:i4>
      </vt:variant>
    </vt:vector>
  </HeadingPairs>
  <TitlesOfParts>
    <vt:vector size="69" baseType="lpstr">
      <vt:lpstr>MS PGothic</vt:lpstr>
      <vt:lpstr>MS PGothic</vt:lpstr>
      <vt:lpstr>Arial</vt:lpstr>
      <vt:lpstr>Calibri</vt:lpstr>
      <vt:lpstr>Calibri Light</vt:lpstr>
      <vt:lpstr>Geneva</vt:lpstr>
      <vt:lpstr>Myriad Pro Cond</vt:lpstr>
      <vt:lpstr>Symbol</vt:lpstr>
      <vt:lpstr>Times New Roman</vt:lpstr>
      <vt:lpstr>Wingdings</vt:lpstr>
      <vt:lpstr>ヒラギノ角ゴ Pro W3</vt:lpstr>
      <vt:lpstr>Office Theme</vt:lpstr>
      <vt:lpstr>PowerPoint Presentation</vt:lpstr>
      <vt:lpstr>Types of Questions you Will Be Asked </vt:lpstr>
      <vt:lpstr>Disclosure of Relevant Financial Relationships</vt:lpstr>
      <vt:lpstr>PowerPoint Presentation</vt:lpstr>
      <vt:lpstr>Accreditation/Designation Statements</vt:lpstr>
      <vt:lpstr>Learning Objectives</vt:lpstr>
      <vt:lpstr>Case Study: Eric</vt:lpstr>
      <vt:lpstr>Clinical Case: Eric</vt:lpstr>
      <vt:lpstr>Dyspnea Differential</vt:lpstr>
      <vt:lpstr>How would these types of dyspnea alter your differential?</vt:lpstr>
      <vt:lpstr>How would these heart findings alter your differential?</vt:lpstr>
      <vt:lpstr>How would these physical findings alter your differential?</vt:lpstr>
      <vt:lpstr>PowerPoint Presentation</vt:lpstr>
      <vt:lpstr>PowerPoint Presentation</vt:lpstr>
      <vt:lpstr>Let’s take stock of Eric’s diagnosis…</vt:lpstr>
      <vt:lpstr>What do Eric’s findings tell you? </vt:lpstr>
      <vt:lpstr>What can an echocardiogram add?</vt:lpstr>
      <vt:lpstr>What is the most common cause of PH? </vt:lpstr>
      <vt:lpstr>What do you see?</vt:lpstr>
      <vt:lpstr>Eric’s Echocardiogram Results</vt:lpstr>
      <vt:lpstr>How would cardiac catheterization assist?</vt:lpstr>
      <vt:lpstr>Eric’s RH Catheterization Results</vt:lpstr>
      <vt:lpstr>Shadows in Plato’s Cave….. PAH Clues</vt:lpstr>
      <vt:lpstr>Many Treatment Options for PAH</vt:lpstr>
      <vt:lpstr>Gary was recently diagnosed with IPF </vt:lpstr>
      <vt:lpstr>IPF is  a Common ILD</vt:lpstr>
      <vt:lpstr>IPF</vt:lpstr>
      <vt:lpstr>The Course of IPF is Variable</vt:lpstr>
      <vt:lpstr>Precious Time is Wasted in Diagnosis</vt:lpstr>
      <vt:lpstr>What are the clues that suggested Gary’s ILD?</vt:lpstr>
      <vt:lpstr>Don’t forget to examine Gary’s hands </vt:lpstr>
      <vt:lpstr>Digital Clubbing</vt:lpstr>
      <vt:lpstr>Raynaud’s Phenomenon </vt:lpstr>
      <vt:lpstr>Edematous fingers (SSc, MCTD)</vt:lpstr>
      <vt:lpstr>Sclerodactyly</vt:lpstr>
      <vt:lpstr>Gottron’s papules</vt:lpstr>
      <vt:lpstr>Mechanic’s hands</vt:lpstr>
      <vt:lpstr>“Look, Listen, and Walk”</vt:lpstr>
      <vt:lpstr>Pertinent Findings</vt:lpstr>
      <vt:lpstr>PowerPoint Presentation</vt:lpstr>
      <vt:lpstr>IPF is a Diagnosis of Exclusion</vt:lpstr>
      <vt:lpstr>HRCT Criteria for UIP</vt:lpstr>
      <vt:lpstr>PowerPoint Presentation</vt:lpstr>
      <vt:lpstr>Coronal HRCT</vt:lpstr>
      <vt:lpstr>On the basis of these features, what is your rating of Gary’s UIP? </vt:lpstr>
      <vt:lpstr>What other information was necessary for an IPF diagnosis?</vt:lpstr>
      <vt:lpstr>A Multidisciplinary Approach</vt:lpstr>
      <vt:lpstr>PowerPoint Presentation</vt:lpstr>
      <vt:lpstr>Let’s review Gary’s evidence</vt:lpstr>
      <vt:lpstr>Two Therapies for IPF Were Approved in 2014</vt:lpstr>
      <vt:lpstr>PowerPoint Presentation</vt:lpstr>
      <vt:lpstr>PowerPoint Presentation</vt:lpstr>
      <vt:lpstr>Treating Gary </vt:lpstr>
      <vt:lpstr>PCP/Pulmonology Partnership for IPF</vt:lpstr>
      <vt:lpstr>Gary’s Summary</vt:lpstr>
      <vt:lpstr>Conclusions</vt:lpstr>
      <vt:lpstr>Thank you for your participation!</vt:lpstr>
    </vt:vector>
  </TitlesOfParts>
  <Company>SmithBucklin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Horse or Zebra? Considering Less Common Diagnoses When Evaluating Dyspnea</dc:title>
  <dc:creator>The France Foundation</dc:creator>
  <cp:lastModifiedBy>Knight, Shannon</cp:lastModifiedBy>
  <cp:revision>34</cp:revision>
  <cp:lastPrinted>2017-02-08T14:49:32Z</cp:lastPrinted>
  <dcterms:created xsi:type="dcterms:W3CDTF">2017-02-06T16:17:58Z</dcterms:created>
  <dcterms:modified xsi:type="dcterms:W3CDTF">2017-02-10T16:00:20Z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6401EB22-0EE2-4CED-96E5-36EC12A25EFF</vt:lpwstr>
  </property>
  <property fmtid="{D5CDD505-2E9C-101B-9397-08002B2CF9AE}" pid="3" name="ArticulatePath">
    <vt:lpwstr>Presentation1</vt:lpwstr>
  </property>
</Properties>
</file>