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889" r:id="rId2"/>
    <p:sldId id="868" r:id="rId3"/>
    <p:sldId id="859" r:id="rId4"/>
    <p:sldId id="882" r:id="rId5"/>
    <p:sldId id="887" r:id="rId6"/>
    <p:sldId id="885" r:id="rId7"/>
    <p:sldId id="881" r:id="rId8"/>
    <p:sldId id="871" r:id="rId9"/>
    <p:sldId id="872" r:id="rId10"/>
    <p:sldId id="869" r:id="rId11"/>
    <p:sldId id="870" r:id="rId12"/>
    <p:sldId id="873" r:id="rId13"/>
    <p:sldId id="874" r:id="rId14"/>
    <p:sldId id="875" r:id="rId15"/>
    <p:sldId id="888" r:id="rId16"/>
    <p:sldId id="876" r:id="rId17"/>
    <p:sldId id="877" r:id="rId18"/>
    <p:sldId id="878" r:id="rId19"/>
    <p:sldId id="879" r:id="rId20"/>
    <p:sldId id="886" r:id="rId21"/>
    <p:sldId id="880" r:id="rId22"/>
  </p:sldIdLst>
  <p:sldSz cx="9144000" cy="6858000" type="screen4x3"/>
  <p:notesSz cx="7010400" cy="9296400"/>
  <p:custDataLst>
    <p:tags r:id="rId25"/>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modifyVerifier cryptProviderType="rsaFull" cryptAlgorithmClass="hash" cryptAlgorithmType="typeAny" cryptAlgorithmSid="4" spinCount="100000" saltData="PMsJy1CGbM3TzdizmUcnnQ==" hashData="zv6kyYR+PDsVwd7Cf1VhF83Ruf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4125"/>
    <a:srgbClr val="FF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72" autoAdjust="0"/>
    <p:restoredTop sz="93048" autoAdjust="0"/>
  </p:normalViewPr>
  <p:slideViewPr>
    <p:cSldViewPr snapToGrid="0">
      <p:cViewPr>
        <p:scale>
          <a:sx n="75" d="100"/>
          <a:sy n="75" d="100"/>
        </p:scale>
        <p:origin x="-2406" y="-900"/>
      </p:cViewPr>
      <p:guideLst>
        <p:guide orient="horz" pos="2160"/>
        <p:guide pos="2880"/>
      </p:guideLst>
    </p:cSldViewPr>
  </p:slideViewPr>
  <p:notesTextViewPr>
    <p:cViewPr>
      <p:scale>
        <a:sx n="1" d="1"/>
        <a:sy n="1" d="1"/>
      </p:scale>
      <p:origin x="0" y="0"/>
    </p:cViewPr>
  </p:notesTextViewPr>
  <p:sorterViewPr>
    <p:cViewPr>
      <p:scale>
        <a:sx n="100" d="100"/>
        <a:sy n="100" d="100"/>
      </p:scale>
      <p:origin x="0" y="1044"/>
    </p:cViewPr>
  </p:sorterViewPr>
  <p:notesViewPr>
    <p:cSldViewPr snapToGrid="0">
      <p:cViewPr varScale="1">
        <p:scale>
          <a:sx n="63" d="100"/>
          <a:sy n="63" d="100"/>
        </p:scale>
        <p:origin x="-3072"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07340D02-3D90-497A-9AE6-86613BFD4F59}" type="datetimeFigureOut">
              <a:rPr lang="en-US"/>
              <a:pPr>
                <a:defRPr/>
              </a:pPr>
              <a:t>9/8/2016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E3F4C8C4-C24B-4CDE-94D4-01EE85765C26}" type="slidenum">
              <a:rPr lang="en-US"/>
              <a:pPr>
                <a:defRPr/>
              </a:pPr>
              <a:t>‹#›</a:t>
            </a:fld>
            <a:endParaRPr lang="en-US"/>
          </a:p>
        </p:txBody>
      </p:sp>
    </p:spTree>
    <p:extLst>
      <p:ext uri="{BB962C8B-B14F-4D97-AF65-F5344CB8AC3E}">
        <p14:creationId xmlns:p14="http://schemas.microsoft.com/office/powerpoint/2010/main" val="1933391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5AA7A52F-6F6F-4371-851E-532013DA470A}" type="datetimeFigureOut">
              <a:rPr lang="en-US"/>
              <a:pPr>
                <a:defRPr/>
              </a:pPr>
              <a:t>9/8/2016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09BCEA29-B9D4-4D4E-A650-B33A143A154D}" type="slidenum">
              <a:rPr lang="en-US"/>
              <a:pPr>
                <a:defRPr/>
              </a:pPr>
              <a:t>‹#›</a:t>
            </a:fld>
            <a:endParaRPr lang="en-US"/>
          </a:p>
        </p:txBody>
      </p:sp>
    </p:spTree>
    <p:extLst>
      <p:ext uri="{BB962C8B-B14F-4D97-AF65-F5344CB8AC3E}">
        <p14:creationId xmlns:p14="http://schemas.microsoft.com/office/powerpoint/2010/main" val="1146203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ncbi.nlm.nih.gov/pubmed/?term=Clark%20AB%5bAuthor%5d&amp;cauthor=true&amp;cauthor_uid=23143842" TargetMode="External"/><Relationship Id="rId13" Type="http://schemas.openxmlformats.org/officeDocument/2006/relationships/hyperlink" Target="http://www.ncbi.nlm.nih.gov/pubmed/?term=Crawford%20MB%5bAuthor%5d&amp;cauthor=true&amp;cauthor_uid=23143842" TargetMode="External"/><Relationship Id="rId3" Type="http://schemas.openxmlformats.org/officeDocument/2006/relationships/hyperlink" Target="http://www.ncbi.nlm.nih.gov/pubmed/23143842" TargetMode="External"/><Relationship Id="rId7" Type="http://schemas.openxmlformats.org/officeDocument/2006/relationships/hyperlink" Target="http://www.ncbi.nlm.nih.gov/pubmed/?term=Parfrey%20H%5bAuthor%5d&amp;cauthor=true&amp;cauthor_uid=23143842" TargetMode="External"/><Relationship Id="rId12" Type="http://schemas.openxmlformats.org/officeDocument/2006/relationships/hyperlink" Target="http://www.ncbi.nlm.nih.gov/pubmed/?term=Curtin%20JJ%5bAuthor%5d&amp;cauthor=true&amp;cauthor_uid=23143842"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ncbi.nlm.nih.gov/pubmed/?term=Chilvers%20ER%5bAuthor%5d&amp;cauthor=true&amp;cauthor_uid=23143842" TargetMode="External"/><Relationship Id="rId11" Type="http://schemas.openxmlformats.org/officeDocument/2006/relationships/hyperlink" Target="http://www.ncbi.nlm.nih.gov/pubmed/?term=Davison%20AG%5bAuthor%5d&amp;cauthor=true&amp;cauthor_uid=23143842" TargetMode="External"/><Relationship Id="rId5" Type="http://schemas.openxmlformats.org/officeDocument/2006/relationships/hyperlink" Target="http://www.ncbi.nlm.nih.gov/pubmed/?term=Cahn%20AP%5bAuthor%5d&amp;cauthor=true&amp;cauthor_uid=23143842" TargetMode="External"/><Relationship Id="rId10" Type="http://schemas.openxmlformats.org/officeDocument/2006/relationships/hyperlink" Target="http://www.ncbi.nlm.nih.gov/pubmed/?term=Twentyman%20OP%5bAuthor%5d&amp;cauthor=true&amp;cauthor_uid=23143842" TargetMode="External"/><Relationship Id="rId4" Type="http://schemas.openxmlformats.org/officeDocument/2006/relationships/hyperlink" Target="http://www.ncbi.nlm.nih.gov/pubmed/?term=Shulgina%20L%5bAuthor%5d&amp;cauthor=true&amp;cauthor_uid=23143842" TargetMode="External"/><Relationship Id="rId9" Type="http://schemas.openxmlformats.org/officeDocument/2006/relationships/hyperlink" Target="http://www.ncbi.nlm.nih.gov/pubmed/?term=Wilson%20EC%5bAuthor%5d&amp;cauthor=true&amp;cauthor_uid=23143842" TargetMode="External"/><Relationship Id="rId14" Type="http://schemas.openxmlformats.org/officeDocument/2006/relationships/hyperlink" Target="http://www.ncbi.nlm.nih.gov/pubmed/?term=Wilson%20AM%5bAuthor%5d&amp;cauthor=true&amp;cauthor_uid=23143842"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topics.sciencedirect.com/topics/page/Cysteine" TargetMode="External"/><Relationship Id="rId13" Type="http://schemas.openxmlformats.org/officeDocument/2006/relationships/hyperlink" Target="http://topics.sciencedirect.com/topics/page/Transcription_factors" TargetMode="External"/><Relationship Id="rId18" Type="http://schemas.openxmlformats.org/officeDocument/2006/relationships/hyperlink" Target="http://topics.sciencedirect.com/topics/page/Mitogen-activated_protein_kinase" TargetMode="External"/><Relationship Id="rId3" Type="http://schemas.openxmlformats.org/officeDocument/2006/relationships/hyperlink" Target="http://topics.sciencedirect.com/topics/page/CTGF" TargetMode="External"/><Relationship Id="rId7" Type="http://schemas.openxmlformats.org/officeDocument/2006/relationships/hyperlink" Target="http://topics.sciencedirect.com/topics/page/Thrombospondin" TargetMode="External"/><Relationship Id="rId12" Type="http://schemas.openxmlformats.org/officeDocument/2006/relationships/hyperlink" Target="http://topics.sciencedirect.com/topics/page/FOX_proteins" TargetMode="External"/><Relationship Id="rId17" Type="http://schemas.openxmlformats.org/officeDocument/2006/relationships/hyperlink" Target="http://topics.sciencedirect.com/topics/page/Lipoprotein_receptor-related_protein" TargetMode="External"/><Relationship Id="rId2" Type="http://schemas.openxmlformats.org/officeDocument/2006/relationships/slide" Target="../slides/slide16.xml"/><Relationship Id="rId16" Type="http://schemas.openxmlformats.org/officeDocument/2006/relationships/hyperlink" Target="http://topics.sciencedirect.com/topics/page/C-Jun_N-terminal_kinases" TargetMode="External"/><Relationship Id="rId20" Type="http://schemas.openxmlformats.org/officeDocument/2006/relationships/hyperlink" Target="http://topics.sciencedirect.com/topics/page/Vascular_endothelial_growth_factor" TargetMode="External"/><Relationship Id="rId1" Type="http://schemas.openxmlformats.org/officeDocument/2006/relationships/notesMaster" Target="../notesMasters/notesMaster1.xml"/><Relationship Id="rId6" Type="http://schemas.openxmlformats.org/officeDocument/2006/relationships/hyperlink" Target="http://topics.sciencedirect.com/topics/page/C-terminus" TargetMode="External"/><Relationship Id="rId11" Type="http://schemas.openxmlformats.org/officeDocument/2006/relationships/hyperlink" Target="http://topics.sciencedirect.com/topics/page/Bone_morphogenetic_protein" TargetMode="External"/><Relationship Id="rId5" Type="http://schemas.openxmlformats.org/officeDocument/2006/relationships/hyperlink" Target="http://topics.sciencedirect.com/topics/page/Insulin-like_growth_factor" TargetMode="External"/><Relationship Id="rId15" Type="http://schemas.openxmlformats.org/officeDocument/2006/relationships/hyperlink" Target="http://topics.sciencedirect.com/topics/page/Proteoglycans" TargetMode="External"/><Relationship Id="rId10" Type="http://schemas.openxmlformats.org/officeDocument/2006/relationships/hyperlink" Target="http://topics.sciencedirect.com/topics/page/Growth_factors" TargetMode="External"/><Relationship Id="rId19" Type="http://schemas.openxmlformats.org/officeDocument/2006/relationships/hyperlink" Target="http://topics.sciencedirect.com/topics/page/Growth_factor" TargetMode="External"/><Relationship Id="rId4" Type="http://schemas.openxmlformats.org/officeDocument/2006/relationships/hyperlink" Target="http://topics.sciencedirect.com/topics/page/Peptides" TargetMode="External"/><Relationship Id="rId9" Type="http://schemas.openxmlformats.org/officeDocument/2006/relationships/hyperlink" Target="http://topics.sciencedirect.com/topics/page/Matrix_metalloproteinase" TargetMode="External"/><Relationship Id="rId14" Type="http://schemas.openxmlformats.org/officeDocument/2006/relationships/hyperlink" Target="http://topics.sciencedirect.com/topics/page/Hypoxia-inducible_factor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hlinkClick r:id="rId3" tooltip="Thorax."/>
              </a:rPr>
              <a:t>Thorax.</a:t>
            </a:r>
            <a:r>
              <a:rPr lang="en-US" smtClean="0"/>
              <a:t> 2013 Feb;68(2):155-62. doi: 10.1136/thoraxjnl-2012-202403. Epub 2012 Nov 10.</a:t>
            </a:r>
          </a:p>
          <a:p>
            <a:pPr eaLnBrk="1" hangingPunct="1">
              <a:spcBef>
                <a:spcPct val="0"/>
              </a:spcBef>
            </a:pPr>
            <a:r>
              <a:rPr lang="en-US" b="1" smtClean="0"/>
              <a:t>Treating idiopathic pulmonary fibrosis with the addition of co-trimoxazole: a randomised controlled trial.</a:t>
            </a:r>
          </a:p>
          <a:p>
            <a:pPr eaLnBrk="1" hangingPunct="1">
              <a:spcBef>
                <a:spcPct val="0"/>
              </a:spcBef>
            </a:pPr>
            <a:r>
              <a:rPr lang="en-US" smtClean="0">
                <a:hlinkClick r:id="rId4"/>
              </a:rPr>
              <a:t>Shulgina L</a:t>
            </a:r>
            <a:r>
              <a:rPr lang="en-US" baseline="30000" smtClean="0"/>
              <a:t>1</a:t>
            </a:r>
            <a:r>
              <a:rPr lang="en-US" smtClean="0"/>
              <a:t>, </a:t>
            </a:r>
            <a:r>
              <a:rPr lang="en-US" smtClean="0">
                <a:hlinkClick r:id="rId5"/>
              </a:rPr>
              <a:t>Cahn AP</a:t>
            </a:r>
            <a:r>
              <a:rPr lang="en-US" smtClean="0"/>
              <a:t>, </a:t>
            </a:r>
            <a:r>
              <a:rPr lang="en-US" smtClean="0">
                <a:hlinkClick r:id="rId6"/>
              </a:rPr>
              <a:t>Chilvers ER</a:t>
            </a:r>
            <a:r>
              <a:rPr lang="en-US" smtClean="0"/>
              <a:t>, </a:t>
            </a:r>
            <a:r>
              <a:rPr lang="en-US" smtClean="0">
                <a:hlinkClick r:id="rId7"/>
              </a:rPr>
              <a:t>Parfrey H</a:t>
            </a:r>
            <a:r>
              <a:rPr lang="en-US" smtClean="0"/>
              <a:t>, </a:t>
            </a:r>
            <a:r>
              <a:rPr lang="en-US" smtClean="0">
                <a:hlinkClick r:id="rId8"/>
              </a:rPr>
              <a:t>Clark AB</a:t>
            </a:r>
            <a:r>
              <a:rPr lang="en-US" smtClean="0"/>
              <a:t>, </a:t>
            </a:r>
            <a:r>
              <a:rPr lang="en-US" smtClean="0">
                <a:hlinkClick r:id="rId9"/>
              </a:rPr>
              <a:t>Wilson EC</a:t>
            </a:r>
            <a:r>
              <a:rPr lang="en-US" smtClean="0"/>
              <a:t>, </a:t>
            </a:r>
            <a:r>
              <a:rPr lang="en-US" smtClean="0">
                <a:hlinkClick r:id="rId10"/>
              </a:rPr>
              <a:t>Twentyman OP</a:t>
            </a:r>
            <a:r>
              <a:rPr lang="en-US" smtClean="0"/>
              <a:t>, </a:t>
            </a:r>
            <a:r>
              <a:rPr lang="en-US" smtClean="0">
                <a:hlinkClick r:id="rId11"/>
              </a:rPr>
              <a:t>Davison AG</a:t>
            </a:r>
            <a:r>
              <a:rPr lang="en-US" smtClean="0"/>
              <a:t>, </a:t>
            </a:r>
            <a:r>
              <a:rPr lang="en-US" smtClean="0">
                <a:hlinkClick r:id="rId12"/>
              </a:rPr>
              <a:t>Curtin JJ</a:t>
            </a:r>
            <a:r>
              <a:rPr lang="en-US" smtClean="0"/>
              <a:t>, </a:t>
            </a:r>
            <a:r>
              <a:rPr lang="en-US" smtClean="0">
                <a:hlinkClick r:id="rId13"/>
              </a:rPr>
              <a:t>Crawford MB</a:t>
            </a:r>
            <a:r>
              <a:rPr lang="en-US" smtClean="0"/>
              <a:t>, </a:t>
            </a:r>
            <a:r>
              <a:rPr lang="en-US" smtClean="0">
                <a:hlinkClick r:id="rId14"/>
              </a:rPr>
              <a:t>Wilson AM</a:t>
            </a:r>
            <a:r>
              <a:rPr lang="en-US" smtClean="0"/>
              <a:t>.</a:t>
            </a:r>
          </a:p>
          <a:p>
            <a:pPr eaLnBrk="1" hangingPunct="1">
              <a:spcBef>
                <a:spcPct val="0"/>
              </a:spcBef>
            </a:pPr>
            <a:r>
              <a:rPr lang="en-US" b="1" smtClean="0">
                <a:hlinkClick r:id="rId3" tooltip="Open/close author information list"/>
              </a:rPr>
              <a:t>Author information</a:t>
            </a:r>
            <a:endParaRPr lang="en-US" b="1" smtClean="0"/>
          </a:p>
          <a:p>
            <a:pPr eaLnBrk="1" hangingPunct="1">
              <a:spcBef>
                <a:spcPct val="0"/>
              </a:spcBef>
            </a:pPr>
            <a:r>
              <a:rPr lang="en-US" b="1" smtClean="0"/>
              <a:t>Abstract</a:t>
            </a:r>
          </a:p>
          <a:p>
            <a:pPr eaLnBrk="1" hangingPunct="1">
              <a:spcBef>
                <a:spcPct val="0"/>
              </a:spcBef>
            </a:pPr>
            <a:r>
              <a:rPr lang="en-US" b="1" smtClean="0"/>
              <a:t>BACKGROUND: </a:t>
            </a:r>
          </a:p>
          <a:p>
            <a:pPr eaLnBrk="1" hangingPunct="1">
              <a:spcBef>
                <a:spcPct val="0"/>
              </a:spcBef>
            </a:pPr>
            <a:r>
              <a:rPr lang="en-US" smtClean="0"/>
              <a:t>Idiopathic pulmonary fibrosis (IPF) is a fatal condition with limited treatment options. However, in a previous small study, co-trimoxazole was found to be beneficial.</a:t>
            </a:r>
          </a:p>
          <a:p>
            <a:pPr eaLnBrk="1" hangingPunct="1">
              <a:spcBef>
                <a:spcPct val="0"/>
              </a:spcBef>
            </a:pPr>
            <a:r>
              <a:rPr lang="en-US" b="1" smtClean="0"/>
              <a:t>METHODS: </a:t>
            </a:r>
          </a:p>
          <a:p>
            <a:pPr eaLnBrk="1" hangingPunct="1">
              <a:spcBef>
                <a:spcPct val="0"/>
              </a:spcBef>
            </a:pPr>
            <a:r>
              <a:rPr lang="en-US" smtClean="0"/>
              <a:t>In a double-blind multicentre study, 181 patients with fibrotic idiopathic interstitial pneumonia (89% diagnosed as definite/probable IPF) were randomised to receive co-trimoxazole 960 mg twice daily or placebo for 12 months in addition to usual care. Measurements were made of forced vital capacity (FVC) (primary endpoint), diffusing capacity of carbon monoxide (Dlco) and EuroQol (EQ5D)-based utility, 6-minute walk test (6MWT) and Medical Research Council (MRC) dyspnoea score (secondary endpoints). All-cause mortality and adverse events were recorded (tertiary endpoints).</a:t>
            </a:r>
          </a:p>
          <a:p>
            <a:pPr eaLnBrk="1" hangingPunct="1">
              <a:spcBef>
                <a:spcPct val="0"/>
              </a:spcBef>
            </a:pPr>
            <a:r>
              <a:rPr lang="en-US" b="1" smtClean="0"/>
              <a:t>RESULTS: </a:t>
            </a:r>
          </a:p>
          <a:p>
            <a:pPr eaLnBrk="1" hangingPunct="1">
              <a:spcBef>
                <a:spcPct val="0"/>
              </a:spcBef>
            </a:pPr>
            <a:r>
              <a:rPr lang="en-US" smtClean="0"/>
              <a:t>Co-trimoxazole had no effect on FVC (mean difference 15.5 ml (95% CI -93.6 to 124.6)), Dlco (mean difference -0.12 mmol/min/kPa (95% CI 0.41 to 0.17)), 6MWT or MRC dyspnoea score (intention-to-treat analysis). The findings of the per-protocol analysis were the same except that co-trimoxazole treatment resulted in a significant improvement in EQ5D-based utility (mean difference 0.12 (95% CI 0.01 to 0.22)), a reduction in the percentage of patients requiring an increase in oxygen therapy (OR 0.05 (95% CI 0.00 to 0.61)) and a significant reduction in all-cause mortality (co-trimoxazole 3/53, placebo 14/65, HR 0.21 (95% CI 0.06 to 0.78), p=0.02)) compared with placebo. The use of co-trimoxazole reduced respiratory tract infections but increased the incidence of nausea and rash.</a:t>
            </a:r>
          </a:p>
          <a:p>
            <a:pPr eaLnBrk="1" hangingPunct="1">
              <a:spcBef>
                <a:spcPct val="0"/>
              </a:spcBef>
            </a:pPr>
            <a:r>
              <a:rPr lang="en-US" b="1" smtClean="0"/>
              <a:t>CONCLUSIONS: </a:t>
            </a:r>
          </a:p>
          <a:p>
            <a:pPr eaLnBrk="1" hangingPunct="1">
              <a:spcBef>
                <a:spcPct val="0"/>
              </a:spcBef>
            </a:pPr>
            <a:r>
              <a:rPr lang="en-US" smtClean="0"/>
              <a:t>The addition of co-trimoxazole therapy to standard treatment for fibrotic idiopathic interstitial pneumonia had no effect on lung function but resulted in improved quality of life and a reduction in mortality in those adhering to treatment. ISRCTN22201583.</a:t>
            </a:r>
          </a:p>
          <a:p>
            <a:pPr eaLnBrk="1" hangingPunct="1">
              <a:spcBef>
                <a:spcPct val="0"/>
              </a:spcBef>
            </a:pPr>
            <a:endParaRPr lang="en-US" smtClean="0"/>
          </a:p>
        </p:txBody>
      </p:sp>
      <p:sp>
        <p:nvSpPr>
          <p:cNvPr id="32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C76D71A-13AD-4A57-86C2-911C2C08C4D6}"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Comment from Borie et al 2016:</a:t>
            </a:r>
          </a:p>
          <a:p>
            <a:pPr eaLnBrk="1" hangingPunct="1">
              <a:spcBef>
                <a:spcPct val="0"/>
              </a:spcBef>
            </a:pPr>
            <a:endParaRPr lang="en-US" smtClean="0"/>
          </a:p>
          <a:p>
            <a:pPr eaLnBrk="1" hangingPunct="1">
              <a:spcBef>
                <a:spcPct val="0"/>
              </a:spcBef>
            </a:pPr>
            <a:r>
              <a:rPr lang="en-US" smtClean="0"/>
              <a:t>In a double-blind multicenter study, 181 patients with fibrotic idiopathic interstitial</a:t>
            </a:r>
          </a:p>
          <a:p>
            <a:pPr eaLnBrk="1" hangingPunct="1">
              <a:spcBef>
                <a:spcPct val="0"/>
              </a:spcBef>
            </a:pPr>
            <a:r>
              <a:rPr lang="en-US" smtClean="0"/>
              <a:t>pneumonia (89% diagnosed as definite/probable IPF) were randomized to receive co-trimoxazole 960mg</a:t>
            </a:r>
          </a:p>
          <a:p>
            <a:pPr eaLnBrk="1" hangingPunct="1">
              <a:spcBef>
                <a:spcPct val="0"/>
              </a:spcBef>
            </a:pPr>
            <a:r>
              <a:rPr lang="en-US" smtClean="0"/>
              <a:t>twice daily or placebo for 12 months in addition to usual care. After 12months, co-trimoxazole had no effect on</a:t>
            </a:r>
          </a:p>
          <a:p>
            <a:pPr eaLnBrk="1" hangingPunct="1">
              <a:spcBef>
                <a:spcPct val="0"/>
              </a:spcBef>
            </a:pPr>
            <a:r>
              <a:rPr lang="en-US" smtClean="0"/>
              <a:t>FVC decline, the primary outcome.However, inpatients adhering to treatment, co-trimoxazole reduced</a:t>
            </a:r>
          </a:p>
          <a:p>
            <a:pPr eaLnBrk="1" hangingPunct="1">
              <a:spcBef>
                <a:spcPct val="0"/>
              </a:spcBef>
            </a:pPr>
            <a:r>
              <a:rPr lang="en-US" smtClean="0"/>
              <a:t>mortality (a tertiary endpoint), a finding possibly related to reduced respiratory infection. Indeed, many patients</a:t>
            </a:r>
          </a:p>
          <a:p>
            <a:pPr eaLnBrk="1" hangingPunct="1">
              <a:spcBef>
                <a:spcPct val="0"/>
              </a:spcBef>
            </a:pPr>
            <a:r>
              <a:rPr lang="en-US" smtClean="0"/>
              <a:t>included in that study were receiving corticosteroids (60%) or immunosuppressants (30% were receiving</a:t>
            </a:r>
          </a:p>
          <a:p>
            <a:pPr eaLnBrk="1" hangingPunct="1">
              <a:spcBef>
                <a:spcPct val="0"/>
              </a:spcBef>
            </a:pPr>
            <a:r>
              <a:rPr lang="en-US" smtClean="0"/>
              <a:t>azathioprine), and this could at least partly explain the benefit associated with the antibiotic treatment. New</a:t>
            </a:r>
          </a:p>
          <a:p>
            <a:pPr eaLnBrk="1" hangingPunct="1">
              <a:spcBef>
                <a:spcPct val="0"/>
              </a:spcBef>
            </a:pPr>
            <a:r>
              <a:rPr lang="en-US" smtClean="0"/>
              <a:t>trials are currently ongoing in UK (ISRCTN17464641) and Spain (NCT01777737) to further evaluate this</a:t>
            </a:r>
          </a:p>
          <a:p>
            <a:pPr eaLnBrk="1" hangingPunct="1">
              <a:spcBef>
                <a:spcPct val="0"/>
              </a:spcBef>
            </a:pPr>
            <a:r>
              <a:rPr lang="en-US" smtClean="0"/>
              <a:t>therapeutic option in IPF patients.</a:t>
            </a:r>
          </a:p>
          <a:p>
            <a:pPr eaLnBrk="1" hangingPunct="1">
              <a:spcBef>
                <a:spcPct val="0"/>
              </a:spcBef>
            </a:pPr>
            <a:endParaRPr lang="en-US" smtClean="0"/>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5BA83A9-30EE-4A25-99FC-CB7F3B3A3D1A}"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F2BB5F-956C-4AC8-A9D0-73AD45F51C51}"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hlinkClick r:id="rId3"/>
            </a:endParaRPr>
          </a:p>
          <a:p>
            <a:pPr eaLnBrk="1" hangingPunct="1">
              <a:spcBef>
                <a:spcPct val="0"/>
              </a:spcBef>
            </a:pPr>
            <a:endParaRPr lang="en-US" dirty="0" smtClean="0">
              <a:hlinkClick r:id="rId3"/>
            </a:endParaRPr>
          </a:p>
          <a:p>
            <a:pPr eaLnBrk="1" hangingPunct="1">
              <a:spcBef>
                <a:spcPct val="0"/>
              </a:spcBef>
            </a:pPr>
            <a:endParaRPr lang="en-US" dirty="0" smtClean="0">
              <a:hlinkClick r:id="rId3"/>
            </a:endParaRPr>
          </a:p>
          <a:p>
            <a:pPr eaLnBrk="1" hangingPunct="1">
              <a:spcBef>
                <a:spcPct val="0"/>
              </a:spcBef>
            </a:pPr>
            <a:endParaRPr lang="en-US" dirty="0" smtClean="0"/>
          </a:p>
          <a:p>
            <a:pPr eaLnBrk="1" hangingPunct="1">
              <a:spcBef>
                <a:spcPct val="0"/>
              </a:spcBef>
            </a:pPr>
            <a:r>
              <a:rPr lang="en-US" dirty="0" err="1" smtClean="0"/>
              <a:t>Exp</a:t>
            </a:r>
            <a:r>
              <a:rPr lang="en-US" dirty="0" smtClean="0"/>
              <a:t> Eye Res. 2015 Apr;133:37-48. </a:t>
            </a:r>
            <a:r>
              <a:rPr lang="en-US" dirty="0" err="1" smtClean="0"/>
              <a:t>doi</a:t>
            </a:r>
            <a:r>
              <a:rPr lang="en-US" dirty="0" smtClean="0"/>
              <a:t>: 10.1016/j.exer.2014.10.016.</a:t>
            </a:r>
          </a:p>
          <a:p>
            <a:pPr eaLnBrk="1" hangingPunct="1">
              <a:spcBef>
                <a:spcPct val="0"/>
              </a:spcBef>
            </a:pPr>
            <a:r>
              <a:rPr lang="en-US" dirty="0" smtClean="0"/>
              <a:t>The role of CTGF in diabetic retinopathy.</a:t>
            </a:r>
          </a:p>
          <a:p>
            <a:pPr eaLnBrk="1" hangingPunct="1">
              <a:spcBef>
                <a:spcPct val="0"/>
              </a:spcBef>
            </a:pPr>
            <a:r>
              <a:rPr lang="en-US" dirty="0" err="1" smtClean="0"/>
              <a:t>Klaassen</a:t>
            </a:r>
            <a:r>
              <a:rPr lang="en-US" dirty="0" smtClean="0"/>
              <a:t> I1, van </a:t>
            </a:r>
            <a:r>
              <a:rPr lang="en-US" dirty="0" err="1" smtClean="0"/>
              <a:t>Geest</a:t>
            </a:r>
            <a:r>
              <a:rPr lang="en-US" dirty="0" smtClean="0"/>
              <a:t> RJ2, Kuiper EJ2, van </a:t>
            </a:r>
            <a:r>
              <a:rPr lang="en-US" dirty="0" err="1" smtClean="0"/>
              <a:t>Noorden</a:t>
            </a:r>
            <a:r>
              <a:rPr lang="en-US" dirty="0" smtClean="0"/>
              <a:t> CJ2, </a:t>
            </a:r>
            <a:r>
              <a:rPr lang="en-US" dirty="0" err="1" smtClean="0"/>
              <a:t>Schlingemann</a:t>
            </a:r>
            <a:r>
              <a:rPr lang="en-US" dirty="0" smtClean="0"/>
              <a:t> RO3.</a:t>
            </a:r>
          </a:p>
          <a:p>
            <a:pPr eaLnBrk="1" hangingPunct="1">
              <a:spcBef>
                <a:spcPct val="0"/>
              </a:spcBef>
            </a:pPr>
            <a:r>
              <a:rPr lang="en-US" dirty="0" smtClean="0"/>
              <a:t>Author information</a:t>
            </a:r>
          </a:p>
          <a:p>
            <a:pPr eaLnBrk="1" hangingPunct="1">
              <a:spcBef>
                <a:spcPct val="0"/>
              </a:spcBef>
            </a:pPr>
            <a:r>
              <a:rPr lang="en-US" dirty="0" smtClean="0"/>
              <a:t>Abstract</a:t>
            </a:r>
          </a:p>
          <a:p>
            <a:pPr eaLnBrk="1" hangingPunct="1">
              <a:spcBef>
                <a:spcPct val="0"/>
              </a:spcBef>
            </a:pPr>
            <a:endParaRPr lang="en-US" dirty="0" smtClean="0"/>
          </a:p>
          <a:p>
            <a:pPr eaLnBrk="1" hangingPunct="1">
              <a:spcBef>
                <a:spcPct val="0"/>
              </a:spcBef>
            </a:pPr>
            <a:r>
              <a:rPr lang="en-US" dirty="0" smtClean="0"/>
              <a:t>Connective tissue growth factor (CTGF, CCN2) contributes to fibrotic responses in diabetic retinopathy, both before clinical manifestations occur in the pre-clinical stage of diabetic retinopathy (PCDR) and in proliferative diabetic retinopathy (PDR), the late clinical stage of the disease. CTGF is a secreted protein that modulates the actions of many growth factors and extracellular matrix (ECM) proteins, leading to tissue reorganization, such as ECM formation and remodeling, basal lamina (BL) thickening, </a:t>
            </a:r>
            <a:r>
              <a:rPr lang="en-US" dirty="0" err="1" smtClean="0"/>
              <a:t>pericyte</a:t>
            </a:r>
            <a:r>
              <a:rPr lang="en-US" dirty="0" smtClean="0"/>
              <a:t> apoptosis, angiogenesis, wound healing and fibrosis. In PCDR, CTGF contributes to thickening of the retinal capillary BL and is involved in loss of </a:t>
            </a:r>
            <a:r>
              <a:rPr lang="en-US" dirty="0" err="1" smtClean="0"/>
              <a:t>pericytes</a:t>
            </a:r>
            <a:r>
              <a:rPr lang="en-US" dirty="0" smtClean="0"/>
              <a:t>. In this stage, CTGF expression is induced by advanced </a:t>
            </a:r>
            <a:r>
              <a:rPr lang="en-US" dirty="0" err="1" smtClean="0"/>
              <a:t>glycation</a:t>
            </a:r>
            <a:r>
              <a:rPr lang="en-US" dirty="0" smtClean="0"/>
              <a:t> end products, and by growth factors such as vascular endothelial growth factor (VEGF) and transforming growth factor (TGF)-β. In PDR, the switch from neovascularization to a fibrotic phase - the </a:t>
            </a:r>
            <a:r>
              <a:rPr lang="en-US" dirty="0" err="1" smtClean="0"/>
              <a:t>angio</a:t>
            </a:r>
            <a:r>
              <a:rPr lang="en-US" dirty="0" smtClean="0"/>
              <a:t>-fibrotic switch - in PDR is driven by CTGF, in a critical balance with vascular endothelial growth factor (VEGF). We discuss here the roles of CTGF in the pathogenesis of DR in relation to ECM remodeling and wound healing mechanisms, and explore whether CTGF may be a potential novel therapeutic target in the clinical management of early as well as late stages of DR. </a:t>
            </a:r>
          </a:p>
          <a:p>
            <a:pPr eaLnBrk="1" hangingPunct="1">
              <a:spcBef>
                <a:spcPct val="0"/>
              </a:spcBef>
            </a:pPr>
            <a:endParaRPr lang="en-US" dirty="0" smtClean="0"/>
          </a:p>
          <a:p>
            <a:pPr eaLnBrk="1" hangingPunct="1">
              <a:spcBef>
                <a:spcPct val="0"/>
              </a:spcBef>
            </a:pPr>
            <a:r>
              <a:rPr lang="en-US" dirty="0" smtClean="0">
                <a:hlinkClick r:id="rId3"/>
              </a:rPr>
              <a:t>CTGF</a:t>
            </a:r>
            <a:r>
              <a:rPr lang="en-US" dirty="0" smtClean="0"/>
              <a:t> domain structure, activating factors, binding partners and cellular effects. CTGF consists of a secretory signal </a:t>
            </a:r>
            <a:r>
              <a:rPr lang="en-US" dirty="0" smtClean="0">
                <a:hlinkClick r:id="rId4"/>
              </a:rPr>
              <a:t>peptide</a:t>
            </a:r>
            <a:r>
              <a:rPr lang="en-US" dirty="0" smtClean="0"/>
              <a:t> (S), an </a:t>
            </a:r>
            <a:r>
              <a:rPr lang="en-US" dirty="0" smtClean="0">
                <a:hlinkClick r:id="rId5"/>
              </a:rPr>
              <a:t>insulin-like growth factor-binding protein</a:t>
            </a:r>
            <a:r>
              <a:rPr lang="en-US" dirty="0" smtClean="0"/>
              <a:t> domain (IGFBP), a von </a:t>
            </a:r>
            <a:r>
              <a:rPr lang="en-US" dirty="0" err="1" smtClean="0"/>
              <a:t>Willebrand</a:t>
            </a:r>
            <a:r>
              <a:rPr lang="en-US" dirty="0" smtClean="0"/>
              <a:t> type </a:t>
            </a:r>
            <a:r>
              <a:rPr lang="en-US" dirty="0" smtClean="0">
                <a:hlinkClick r:id="rId6"/>
              </a:rPr>
              <a:t>C</a:t>
            </a:r>
            <a:r>
              <a:rPr lang="en-US" dirty="0" smtClean="0"/>
              <a:t> domain (VWC), a </a:t>
            </a:r>
            <a:r>
              <a:rPr lang="en-US" dirty="0" smtClean="0">
                <a:hlinkClick r:id="rId7"/>
              </a:rPr>
              <a:t>thrombospondin</a:t>
            </a:r>
            <a:r>
              <a:rPr lang="en-US" dirty="0" smtClean="0"/>
              <a:t>-1 domain (TSP-1) and a </a:t>
            </a:r>
            <a:r>
              <a:rPr lang="en-US" dirty="0" smtClean="0">
                <a:hlinkClick r:id="rId8"/>
              </a:rPr>
              <a:t>cysteine</a:t>
            </a:r>
            <a:r>
              <a:rPr lang="en-US" dirty="0" smtClean="0"/>
              <a:t> knot (</a:t>
            </a:r>
            <a:r>
              <a:rPr lang="en-US" dirty="0" smtClean="0">
                <a:hlinkClick r:id="rId6"/>
              </a:rPr>
              <a:t>CT</a:t>
            </a:r>
            <a:r>
              <a:rPr lang="en-US" dirty="0" smtClean="0"/>
              <a:t>) domain. Domains are linked by hinge regions, susceptible to protease cleavage by </a:t>
            </a:r>
            <a:r>
              <a:rPr lang="en-US" dirty="0" smtClean="0">
                <a:hlinkClick r:id="rId9"/>
              </a:rPr>
              <a:t>matrix </a:t>
            </a:r>
            <a:r>
              <a:rPr lang="en-US" dirty="0" err="1" smtClean="0">
                <a:hlinkClick r:id="rId9"/>
              </a:rPr>
              <a:t>metalloproteinases</a:t>
            </a:r>
            <a:r>
              <a:rPr lang="en-US" dirty="0" smtClean="0"/>
              <a:t> (</a:t>
            </a:r>
            <a:r>
              <a:rPr lang="en-US" dirty="0" smtClean="0">
                <a:hlinkClick r:id="rId9"/>
              </a:rPr>
              <a:t>MMPs</a:t>
            </a:r>
            <a:r>
              <a:rPr lang="en-US" dirty="0" smtClean="0"/>
              <a:t>). CTGF is activated by multiple </a:t>
            </a:r>
            <a:r>
              <a:rPr lang="en-US" dirty="0" smtClean="0">
                <a:hlinkClick r:id="rId10"/>
              </a:rPr>
              <a:t>growth factors</a:t>
            </a:r>
            <a:r>
              <a:rPr lang="en-US" dirty="0" smtClean="0"/>
              <a:t> and environmental stimuli, has numerous binding partners and modulates a wide range of biological functions. AGEs, advanced </a:t>
            </a:r>
            <a:r>
              <a:rPr lang="en-US" dirty="0" err="1" smtClean="0"/>
              <a:t>glycation</a:t>
            </a:r>
            <a:r>
              <a:rPr lang="en-US" dirty="0" smtClean="0"/>
              <a:t> end products; </a:t>
            </a:r>
            <a:r>
              <a:rPr lang="en-US" dirty="0" smtClean="0">
                <a:hlinkClick r:id="rId11"/>
              </a:rPr>
              <a:t>BMP</a:t>
            </a:r>
            <a:r>
              <a:rPr lang="en-US" dirty="0" smtClean="0"/>
              <a:t>, </a:t>
            </a:r>
            <a:r>
              <a:rPr lang="en-US" dirty="0" smtClean="0">
                <a:hlinkClick r:id="rId11"/>
              </a:rPr>
              <a:t>bone morphogenetic protein</a:t>
            </a:r>
            <a:r>
              <a:rPr lang="en-US" dirty="0" smtClean="0"/>
              <a:t>; C, </a:t>
            </a:r>
            <a:r>
              <a:rPr lang="en-US" dirty="0" smtClean="0">
                <a:hlinkClick r:id="rId6"/>
              </a:rPr>
              <a:t>C-terminus</a:t>
            </a:r>
            <a:r>
              <a:rPr lang="en-US" dirty="0" smtClean="0"/>
              <a:t>; </a:t>
            </a:r>
            <a:r>
              <a:rPr lang="en-US" dirty="0" smtClean="0">
                <a:hlinkClick r:id="rId5"/>
              </a:rPr>
              <a:t>IGF</a:t>
            </a:r>
            <a:r>
              <a:rPr lang="en-US" dirty="0" smtClean="0"/>
              <a:t>, </a:t>
            </a:r>
            <a:r>
              <a:rPr lang="en-US" dirty="0" smtClean="0">
                <a:hlinkClick r:id="rId5"/>
              </a:rPr>
              <a:t>insulin-like growth factor</a:t>
            </a:r>
            <a:r>
              <a:rPr lang="en-US" dirty="0" smtClean="0"/>
              <a:t>; FN, </a:t>
            </a:r>
            <a:r>
              <a:rPr lang="en-US" dirty="0" err="1" smtClean="0"/>
              <a:t>fibronectin</a:t>
            </a:r>
            <a:r>
              <a:rPr lang="en-US" dirty="0" smtClean="0"/>
              <a:t>; </a:t>
            </a:r>
            <a:r>
              <a:rPr lang="en-US" dirty="0" err="1" smtClean="0"/>
              <a:t>FoxO</a:t>
            </a:r>
            <a:r>
              <a:rPr lang="en-US" dirty="0" smtClean="0"/>
              <a:t>, </a:t>
            </a:r>
            <a:r>
              <a:rPr lang="en-US" dirty="0" err="1" smtClean="0">
                <a:hlinkClick r:id="rId12"/>
              </a:rPr>
              <a:t>forkhead</a:t>
            </a:r>
            <a:r>
              <a:rPr lang="en-US" dirty="0" smtClean="0">
                <a:hlinkClick r:id="rId12"/>
              </a:rPr>
              <a:t> box</a:t>
            </a:r>
            <a:r>
              <a:rPr lang="en-US" dirty="0" smtClean="0"/>
              <a:t> O </a:t>
            </a:r>
            <a:r>
              <a:rPr lang="en-US" dirty="0" smtClean="0">
                <a:hlinkClick r:id="rId13"/>
              </a:rPr>
              <a:t>transcription factors</a:t>
            </a:r>
            <a:r>
              <a:rPr lang="en-US" dirty="0" smtClean="0"/>
              <a:t>; </a:t>
            </a:r>
            <a:r>
              <a:rPr lang="en-US" dirty="0" smtClean="0">
                <a:hlinkClick r:id="rId14"/>
              </a:rPr>
              <a:t>HIF-1</a:t>
            </a:r>
            <a:r>
              <a:rPr lang="en-US" dirty="0" smtClean="0"/>
              <a:t>, </a:t>
            </a:r>
            <a:r>
              <a:rPr lang="en-US" dirty="0" smtClean="0">
                <a:hlinkClick r:id="rId14"/>
              </a:rPr>
              <a:t>hypoxia-inducible factor-1</a:t>
            </a:r>
            <a:r>
              <a:rPr lang="en-US" dirty="0" smtClean="0"/>
              <a:t>; HSPG, </a:t>
            </a:r>
            <a:r>
              <a:rPr lang="en-US" dirty="0" err="1" smtClean="0"/>
              <a:t>heparan</a:t>
            </a:r>
            <a:r>
              <a:rPr lang="en-US" dirty="0" smtClean="0"/>
              <a:t> sulfate </a:t>
            </a:r>
            <a:r>
              <a:rPr lang="en-US" dirty="0" smtClean="0">
                <a:hlinkClick r:id="rId15"/>
              </a:rPr>
              <a:t>proteoglycan</a:t>
            </a:r>
            <a:r>
              <a:rPr lang="en-US" dirty="0" smtClean="0"/>
              <a:t>; </a:t>
            </a:r>
            <a:r>
              <a:rPr lang="en-US" dirty="0" smtClean="0">
                <a:hlinkClick r:id="rId16"/>
              </a:rPr>
              <a:t>JNK</a:t>
            </a:r>
            <a:r>
              <a:rPr lang="en-US" dirty="0" smtClean="0"/>
              <a:t>, </a:t>
            </a:r>
            <a:r>
              <a:rPr lang="en-US" dirty="0" smtClean="0">
                <a:hlinkClick r:id="rId16"/>
              </a:rPr>
              <a:t>c-Jun N-terminal kinase</a:t>
            </a:r>
            <a:r>
              <a:rPr lang="en-US" dirty="0" smtClean="0"/>
              <a:t>; </a:t>
            </a:r>
            <a:r>
              <a:rPr lang="en-US" dirty="0" smtClean="0">
                <a:hlinkClick r:id="rId17"/>
              </a:rPr>
              <a:t>LRP</a:t>
            </a:r>
            <a:r>
              <a:rPr lang="en-US" dirty="0" smtClean="0"/>
              <a:t>, </a:t>
            </a:r>
            <a:r>
              <a:rPr lang="en-US" dirty="0" smtClean="0">
                <a:hlinkClick r:id="rId17"/>
              </a:rPr>
              <a:t>lipoprotein receptor-related protein</a:t>
            </a:r>
            <a:r>
              <a:rPr lang="en-US" dirty="0" smtClean="0"/>
              <a:t>; </a:t>
            </a:r>
            <a:r>
              <a:rPr lang="en-US" dirty="0" smtClean="0">
                <a:hlinkClick r:id="rId18"/>
              </a:rPr>
              <a:t>MAPK</a:t>
            </a:r>
            <a:r>
              <a:rPr lang="en-US" dirty="0" smtClean="0"/>
              <a:t>, </a:t>
            </a:r>
            <a:r>
              <a:rPr lang="en-US" dirty="0" smtClean="0">
                <a:hlinkClick r:id="rId18"/>
              </a:rPr>
              <a:t>mitogen-activated protein kinase</a:t>
            </a:r>
            <a:r>
              <a:rPr lang="en-US" dirty="0" smtClean="0"/>
              <a:t>; N, N-terminus; </a:t>
            </a:r>
            <a:r>
              <a:rPr lang="en-US" dirty="0" err="1" smtClean="0"/>
              <a:t>RhoA</a:t>
            </a:r>
            <a:r>
              <a:rPr lang="en-US" dirty="0" smtClean="0"/>
              <a:t>, </a:t>
            </a:r>
            <a:r>
              <a:rPr lang="en-US" dirty="0" err="1" smtClean="0"/>
              <a:t>Ras</a:t>
            </a:r>
            <a:r>
              <a:rPr lang="en-US" dirty="0" smtClean="0"/>
              <a:t> homolog gene family, member A; TGF-</a:t>
            </a:r>
            <a:r>
              <a:rPr lang="el-GR" dirty="0" smtClean="0"/>
              <a:t>β, </a:t>
            </a:r>
            <a:r>
              <a:rPr lang="en-US" dirty="0" smtClean="0"/>
              <a:t>transforming </a:t>
            </a:r>
            <a:r>
              <a:rPr lang="en-US" dirty="0" smtClean="0">
                <a:hlinkClick r:id="rId19"/>
              </a:rPr>
              <a:t>growth factor</a:t>
            </a:r>
            <a:r>
              <a:rPr lang="en-US" dirty="0" smtClean="0"/>
              <a:t>-</a:t>
            </a:r>
            <a:r>
              <a:rPr lang="el-GR" dirty="0" smtClean="0"/>
              <a:t>β; </a:t>
            </a:r>
            <a:r>
              <a:rPr lang="en-US" dirty="0" smtClean="0">
                <a:hlinkClick r:id="rId20"/>
              </a:rPr>
              <a:t>VEGF</a:t>
            </a:r>
            <a:r>
              <a:rPr lang="en-US" dirty="0" smtClean="0"/>
              <a:t>, </a:t>
            </a:r>
            <a:r>
              <a:rPr lang="en-US" dirty="0" smtClean="0">
                <a:hlinkClick r:id="rId20"/>
              </a:rPr>
              <a:t>vascular endothelial growth factor</a:t>
            </a:r>
            <a:r>
              <a:rPr lang="en-US" dirty="0" smtClean="0"/>
              <a:t>.</a:t>
            </a:r>
          </a:p>
        </p:txBody>
      </p:sp>
      <p:sp>
        <p:nvSpPr>
          <p:cNvPr id="35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995317-8502-4875-BF59-ABB324755711}"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Normalization of the inappropriate relation between epithelium and mesenchyme is achieved by</a:t>
            </a:r>
          </a:p>
          <a:p>
            <a:pPr eaLnBrk="1" hangingPunct="1">
              <a:spcBef>
                <a:spcPct val="0"/>
              </a:spcBef>
            </a:pPr>
            <a:r>
              <a:rPr lang="en-US" dirty="0" smtClean="0"/>
              <a:t>Stanniocalcin-1 (STC1) secretion from </a:t>
            </a:r>
            <a:r>
              <a:rPr lang="en-US" dirty="0" err="1" smtClean="0"/>
              <a:t>mesenchymal</a:t>
            </a:r>
            <a:r>
              <a:rPr lang="en-US" dirty="0" smtClean="0"/>
              <a:t> stem cells (MSCs) stimulated by TGF-</a:t>
            </a:r>
            <a:r>
              <a:rPr lang="el-GR" dirty="0" smtClean="0"/>
              <a:t>β1 </a:t>
            </a:r>
            <a:r>
              <a:rPr lang="en-US" dirty="0" smtClean="0"/>
              <a:t>in the microenvironment of pulmonary fibrosis. ER stress</a:t>
            </a:r>
          </a:p>
          <a:p>
            <a:pPr eaLnBrk="1" hangingPunct="1">
              <a:spcBef>
                <a:spcPct val="0"/>
              </a:spcBef>
            </a:pPr>
            <a:r>
              <a:rPr lang="en-US" dirty="0" smtClean="0"/>
              <a:t>and oxidative stress generated by various types of stress led to excessive TGF-β1 synthesis in AECs. TGF-β1 promoted the secretion of large amounts</a:t>
            </a:r>
          </a:p>
          <a:p>
            <a:pPr eaLnBrk="1" hangingPunct="1">
              <a:spcBef>
                <a:spcPct val="0"/>
              </a:spcBef>
            </a:pPr>
            <a:r>
              <a:rPr lang="en-US" dirty="0" smtClean="0"/>
              <a:t>of STC1 by MSCs via PI3/AKT/</a:t>
            </a:r>
            <a:r>
              <a:rPr lang="en-US" dirty="0" err="1" smtClean="0"/>
              <a:t>mTOR</a:t>
            </a:r>
            <a:r>
              <a:rPr lang="en-US" dirty="0" smtClean="0"/>
              <a:t> pathway. STC1 derived from MSCs reduced oxidative stress, ER stress and TGF-β1 synthesis in AECs under the</a:t>
            </a:r>
          </a:p>
          <a:p>
            <a:pPr eaLnBrk="1" hangingPunct="1">
              <a:spcBef>
                <a:spcPct val="0"/>
              </a:spcBef>
            </a:pPr>
            <a:r>
              <a:rPr lang="en-US" dirty="0" smtClean="0"/>
              <a:t>function of UCP2, which shifts mitochondrial respiration into aerobic glycolysis. This is one of the negative feedback pathways for the protection</a:t>
            </a:r>
          </a:p>
          <a:p>
            <a:pPr eaLnBrk="1" hangingPunct="1">
              <a:spcBef>
                <a:spcPct val="0"/>
              </a:spcBef>
            </a:pPr>
            <a:r>
              <a:rPr lang="en-US" dirty="0" smtClean="0"/>
              <a:t>against fibrosis in cooperation with AECs and MSCs.</a:t>
            </a:r>
          </a:p>
          <a:p>
            <a:pPr eaLnBrk="1" hangingPunct="1">
              <a:spcBef>
                <a:spcPct val="0"/>
              </a:spcBef>
            </a:pPr>
            <a:endParaRPr lang="en-US" dirty="0" smtClean="0"/>
          </a:p>
          <a:p>
            <a:pPr eaLnBrk="1" hangingPunct="1">
              <a:spcBef>
                <a:spcPct val="0"/>
              </a:spcBef>
            </a:pPr>
            <a:r>
              <a:rPr lang="en-US" dirty="0" err="1" smtClean="0"/>
              <a:t>Mol</a:t>
            </a:r>
            <a:r>
              <a:rPr lang="en-US" dirty="0" smtClean="0"/>
              <a:t> </a:t>
            </a:r>
            <a:r>
              <a:rPr lang="en-US" dirty="0" err="1" smtClean="0"/>
              <a:t>Ther</a:t>
            </a:r>
            <a:r>
              <a:rPr lang="en-US" dirty="0" smtClean="0"/>
              <a:t>. 2015 Mar;23(3):549-60. </a:t>
            </a:r>
            <a:r>
              <a:rPr lang="en-US" dirty="0" err="1" smtClean="0"/>
              <a:t>doi</a:t>
            </a:r>
            <a:r>
              <a:rPr lang="en-US" dirty="0" smtClean="0"/>
              <a:t>: 10.1038/mt.2014.217. </a:t>
            </a:r>
            <a:r>
              <a:rPr lang="en-US" dirty="0" err="1" smtClean="0"/>
              <a:t>Epub</a:t>
            </a:r>
            <a:r>
              <a:rPr lang="en-US" dirty="0" smtClean="0"/>
              <a:t> 2014 Nov 6.</a:t>
            </a:r>
          </a:p>
          <a:p>
            <a:pPr eaLnBrk="1" hangingPunct="1">
              <a:spcBef>
                <a:spcPct val="0"/>
              </a:spcBef>
            </a:pPr>
            <a:r>
              <a:rPr lang="en-US" dirty="0" err="1" smtClean="0"/>
              <a:t>Mesenchymal</a:t>
            </a:r>
            <a:r>
              <a:rPr lang="en-US" dirty="0" smtClean="0"/>
              <a:t> stem cells correct inappropriate epithelial-mesenchyme relation in pulmonary fibrosis using stanniocalcin-1.</a:t>
            </a:r>
          </a:p>
          <a:p>
            <a:pPr eaLnBrk="1" hangingPunct="1">
              <a:spcBef>
                <a:spcPct val="0"/>
              </a:spcBef>
            </a:pPr>
            <a:r>
              <a:rPr lang="en-US" dirty="0" smtClean="0"/>
              <a:t>Ono M1, </a:t>
            </a:r>
            <a:r>
              <a:rPr lang="en-US" dirty="0" err="1" smtClean="0"/>
              <a:t>Ohkouchi</a:t>
            </a:r>
            <a:r>
              <a:rPr lang="en-US" dirty="0" smtClean="0"/>
              <a:t> S2, </a:t>
            </a:r>
            <a:r>
              <a:rPr lang="en-US" dirty="0" err="1" smtClean="0"/>
              <a:t>Kanehira</a:t>
            </a:r>
            <a:r>
              <a:rPr lang="en-US" dirty="0" smtClean="0"/>
              <a:t> M3, </a:t>
            </a:r>
            <a:r>
              <a:rPr lang="en-US" dirty="0" err="1" smtClean="0"/>
              <a:t>Tode</a:t>
            </a:r>
            <a:r>
              <a:rPr lang="en-US" dirty="0" smtClean="0"/>
              <a:t> N1, Kobayashi M1, </a:t>
            </a:r>
            <a:r>
              <a:rPr lang="en-US" dirty="0" err="1" smtClean="0"/>
              <a:t>Ebina</a:t>
            </a:r>
            <a:r>
              <a:rPr lang="en-US" dirty="0" smtClean="0"/>
              <a:t> M4, </a:t>
            </a:r>
            <a:r>
              <a:rPr lang="en-US" dirty="0" err="1" smtClean="0"/>
              <a:t>Nukiwa</a:t>
            </a:r>
            <a:r>
              <a:rPr lang="en-US" dirty="0" smtClean="0"/>
              <a:t> T5, </a:t>
            </a:r>
            <a:r>
              <a:rPr lang="en-US" dirty="0" err="1" smtClean="0"/>
              <a:t>Irokawa</a:t>
            </a:r>
            <a:r>
              <a:rPr lang="en-US" dirty="0" smtClean="0"/>
              <a:t> T6, Ogawa H6, </a:t>
            </a:r>
            <a:r>
              <a:rPr lang="en-US" dirty="0" err="1" smtClean="0"/>
              <a:t>Akaike</a:t>
            </a:r>
            <a:r>
              <a:rPr lang="en-US" dirty="0" smtClean="0"/>
              <a:t> T7, Okada Y8, Kurosawa H6, Kikuchi T1, Ichinose M1.</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Current hypotheses suggest that aberrant wound healing has a critical role in the pathogenesis of idiopathic pulmonary fibrosis (IPF). In these hypotheses, continuous TGF-</a:t>
            </a:r>
            <a:r>
              <a:rPr lang="el-GR" dirty="0" smtClean="0"/>
              <a:t>β1 </a:t>
            </a:r>
            <a:r>
              <a:rPr lang="en-US" dirty="0" smtClean="0"/>
              <a:t>secretion by alveolar epithelial cells (AECs) in abnormal wound healing has a critical role in promoting fibroblast differentiation into </a:t>
            </a:r>
            <a:r>
              <a:rPr lang="en-US" dirty="0" err="1" smtClean="0"/>
              <a:t>myofibroblasts</a:t>
            </a:r>
            <a:r>
              <a:rPr lang="en-US" dirty="0" smtClean="0"/>
              <a:t>. </a:t>
            </a:r>
            <a:r>
              <a:rPr lang="en-US" dirty="0" err="1" smtClean="0"/>
              <a:t>Mesenchymal</a:t>
            </a:r>
            <a:r>
              <a:rPr lang="en-US" dirty="0" smtClean="0"/>
              <a:t> stem cells (MSCs) home to the injury site and reduce fibrosis by secreting multifunctional </a:t>
            </a:r>
            <a:r>
              <a:rPr lang="en-US" dirty="0" err="1" smtClean="0"/>
              <a:t>antifibrotic</a:t>
            </a:r>
            <a:r>
              <a:rPr lang="en-US" dirty="0" smtClean="0"/>
              <a:t> </a:t>
            </a:r>
            <a:r>
              <a:rPr lang="en-US" dirty="0" err="1" smtClean="0"/>
              <a:t>humoral</a:t>
            </a:r>
            <a:r>
              <a:rPr lang="en-US" dirty="0" smtClean="0"/>
              <a:t> factors in IPF. In this study, we show that MSCs can correct the inadequate-communication between epithelial and </a:t>
            </a:r>
            <a:r>
              <a:rPr lang="en-US" dirty="0" err="1" smtClean="0"/>
              <a:t>mesenchymal</a:t>
            </a:r>
            <a:r>
              <a:rPr lang="en-US" dirty="0" smtClean="0"/>
              <a:t> cells through STC1 (Stanniocalcin-1) secretion in a </a:t>
            </a:r>
            <a:r>
              <a:rPr lang="en-US" dirty="0" err="1" smtClean="0"/>
              <a:t>bleomycin</a:t>
            </a:r>
            <a:r>
              <a:rPr lang="en-US" dirty="0" smtClean="0"/>
              <a:t>-induced IPF model. Inhalation of recombinant STC1 shows the same effects as the injection of MSCs. Using STC1 plasmid, it was possible to enhance the ability of MSCs to ameliorate the fibrosis. MSCs secrete large amounts of STC1 in response to TGF-</a:t>
            </a:r>
            <a:r>
              <a:rPr lang="el-GR" dirty="0" smtClean="0"/>
              <a:t>β1 </a:t>
            </a:r>
            <a:r>
              <a:rPr lang="en-US" dirty="0" smtClean="0"/>
              <a:t>in comparison to AECs and fibroblasts. The </a:t>
            </a:r>
            <a:r>
              <a:rPr lang="en-US" dirty="0" err="1" smtClean="0"/>
              <a:t>antifibrotic</a:t>
            </a:r>
            <a:r>
              <a:rPr lang="en-US" dirty="0" smtClean="0"/>
              <a:t> effects of STC1 include reducing oxidative stress, endoplasmic reticulum (ER) stress, and TGF-</a:t>
            </a:r>
            <a:r>
              <a:rPr lang="el-GR" dirty="0" smtClean="0"/>
              <a:t>β1 </a:t>
            </a:r>
            <a:r>
              <a:rPr lang="en-US" dirty="0" smtClean="0"/>
              <a:t>production in AECs. The STC1 effects can be controlled by blocking uncoupling protein 2 (UCP2) and the secretion is affected by the PI3/AKT/mTORC1 inhibitors. Our findings suggest that STC1 tends to correct the inappropriate epithelial-</a:t>
            </a:r>
            <a:r>
              <a:rPr lang="en-US" dirty="0" err="1" smtClean="0"/>
              <a:t>mesenchymal</a:t>
            </a:r>
            <a:r>
              <a:rPr lang="en-US" dirty="0" smtClean="0"/>
              <a:t> relationships and that STC1 plasmid transfected to MSCs or STC1 inhalation could become promising treatments for IPF. </a:t>
            </a:r>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5552057-DF41-4CCF-AECB-042498C60D97}" type="slidenum">
              <a:rPr lang="en-US" smtClean="0"/>
              <a:pPr fontAlgn="base">
                <a:spcBef>
                  <a:spcPct val="0"/>
                </a:spcBef>
                <a:spcAft>
                  <a:spcPct val="0"/>
                </a:spcAft>
                <a:defRPr/>
              </a:pPr>
              <a:t>18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06393"/>
            <a:ext cx="77724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371600" y="4031150"/>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1080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fld id="{56383BAC-6114-4B2A-93F6-6F6E61CB899B}" type="datetimeFigureOut">
              <a:rPr lang="en-US"/>
              <a:pPr>
                <a:defRPr/>
              </a:pPr>
              <a:t>9/8/2016</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B440FFAE-9CA1-401D-A3D9-B2F3360258C3}" type="slidenum">
              <a:rPr/>
              <a:pPr>
                <a:defRPr/>
              </a:pPr>
              <a:t>‹#›</a:t>
            </a:fld>
            <a:endParaRPr lang="en-US" dirty="0"/>
          </a:p>
        </p:txBody>
      </p:sp>
    </p:spTree>
    <p:extLst>
      <p:ext uri="{BB962C8B-B14F-4D97-AF65-F5344CB8AC3E}">
        <p14:creationId xmlns:p14="http://schemas.microsoft.com/office/powerpoint/2010/main" val="1900418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fld id="{2E10EA6C-BE20-4173-A781-2B41BB426100}" type="datetimeFigureOut">
              <a:rPr lang="en-US"/>
              <a:pPr>
                <a:defRPr/>
              </a:pPr>
              <a:t>9/8/2016</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9EACBF29-FDA7-470B-8A6D-0140EFE4B553}" type="slidenum">
              <a:rPr/>
              <a:pPr>
                <a:defRPr/>
              </a:pPr>
              <a:t>‹#›</a:t>
            </a:fld>
            <a:endParaRPr lang="en-US" dirty="0"/>
          </a:p>
        </p:txBody>
      </p:sp>
    </p:spTree>
    <p:extLst>
      <p:ext uri="{BB962C8B-B14F-4D97-AF65-F5344CB8AC3E}">
        <p14:creationId xmlns:p14="http://schemas.microsoft.com/office/powerpoint/2010/main" val="429917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092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lvl1pPr algn="ctr">
              <a:defRPr/>
            </a:lvl1pPr>
          </a:lstStyle>
          <a:p>
            <a:pPr lvl="0"/>
            <a:r>
              <a:rPr lang="en-US" noProof="0"/>
              <a:t>Click to edit Master title style</a:t>
            </a:r>
          </a:p>
        </p:txBody>
      </p:sp>
      <p:sp>
        <p:nvSpPr>
          <p:cNvPr id="3" name="Rectangle 5"/>
          <p:cNvSpPr>
            <a:spLocks noGrp="1" noChangeArrowheads="1"/>
          </p:cNvSpPr>
          <p:nvPr>
            <p:ph type="ftr" sz="quarter" idx="10"/>
          </p:nvPr>
        </p:nvSpPr>
        <p:spPr/>
        <p:txBody>
          <a:bodyPr/>
          <a:lstStyle>
            <a:lvl1pPr defTabSz="914400">
              <a:defRPr sz="1000">
                <a:solidFill>
                  <a:srgbClr val="FFFFFF"/>
                </a:solidFill>
              </a:defRPr>
            </a:lvl1pPr>
          </a:lstStyle>
          <a:p>
            <a:pPr>
              <a:defRPr/>
            </a:pPr>
            <a:r>
              <a:rPr lang="en-US"/>
              <a:t>Copyright © 1972-2004 American College of Rheumatology Slide Collection. All rights reserved.</a:t>
            </a:r>
          </a:p>
        </p:txBody>
      </p:sp>
    </p:spTree>
    <p:extLst>
      <p:ext uri="{BB962C8B-B14F-4D97-AF65-F5344CB8AC3E}">
        <p14:creationId xmlns:p14="http://schemas.microsoft.com/office/powerpoint/2010/main" val="3852456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srcRect/>
          <a:stretch>
            <a:fillRect/>
          </a:stretch>
        </p:blipFill>
        <p:spPr bwMode="auto">
          <a:xfrm>
            <a:off x="7086600" y="6400800"/>
            <a:ext cx="19177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3" name="Picture 7" descr="EM_slide_banne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893651"/>
      </p:ext>
    </p:extLst>
  </p:cSld>
  <p:clrMapOvr>
    <a:masterClrMapping/>
  </p:clrMapOvr>
  <p:transition spd="med" advTm="7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defTabSz="914400">
              <a:defRPr/>
            </a:lvl1pPr>
          </a:lstStyle>
          <a:p>
            <a:pPr>
              <a:defRPr/>
            </a:pPr>
            <a:fld id="{FCEA194A-28D4-4F22-8E0B-E7378CB45D18}" type="datetimeFigureOut">
              <a:rPr lang="en-US"/>
              <a:pPr>
                <a:defRPr/>
              </a:pPr>
              <a:t>9/8/2016</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3C33DC9A-E3A6-404F-9E05-B47BCF4620A2}" type="slidenum">
              <a:rPr/>
              <a:pPr>
                <a:defRPr/>
              </a:pPr>
              <a:t>‹#›</a:t>
            </a:fld>
            <a:endParaRPr lang="en-US" dirty="0"/>
          </a:p>
        </p:txBody>
      </p:sp>
    </p:spTree>
    <p:extLst>
      <p:ext uri="{BB962C8B-B14F-4D97-AF65-F5344CB8AC3E}">
        <p14:creationId xmlns:p14="http://schemas.microsoft.com/office/powerpoint/2010/main" val="138369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fld id="{91486FEC-6CFC-4622-B092-B42DF1B60F54}" type="datetimeFigureOut">
              <a:rPr lang="en-US"/>
              <a:pPr>
                <a:defRPr/>
              </a:pPr>
              <a:t>9/8/2016</a:t>
            </a:fld>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25685D30-8AB0-45EE-95EE-CD1F18822AE0}" type="slidenum">
              <a:rPr/>
              <a:pPr>
                <a:defRPr/>
              </a:pPr>
              <a:t>‹#›</a:t>
            </a:fld>
            <a:endParaRPr lang="en-US" dirty="0"/>
          </a:p>
        </p:txBody>
      </p:sp>
    </p:spTree>
    <p:extLst>
      <p:ext uri="{BB962C8B-B14F-4D97-AF65-F5344CB8AC3E}">
        <p14:creationId xmlns:p14="http://schemas.microsoft.com/office/powerpoint/2010/main" val="280923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a:defRPr/>
            </a:lvl1pPr>
          </a:lstStyle>
          <a:p>
            <a:pPr>
              <a:defRPr/>
            </a:pPr>
            <a:fld id="{A6E22E7D-7C27-4EA9-AA61-1A335014ABDA}" type="datetimeFigureOut">
              <a:rPr lang="en-US"/>
              <a:pPr>
                <a:defRPr/>
              </a:pPr>
              <a:t>9/8/2016</a:t>
            </a:fld>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D8C7B4A3-FE8E-46CD-8E42-DABC1493308F}" type="slidenum">
              <a:rPr/>
              <a:pPr>
                <a:defRPr/>
              </a:pPr>
              <a:t>‹#›</a:t>
            </a:fld>
            <a:endParaRPr lang="en-US" dirty="0"/>
          </a:p>
        </p:txBody>
      </p:sp>
    </p:spTree>
    <p:extLst>
      <p:ext uri="{BB962C8B-B14F-4D97-AF65-F5344CB8AC3E}">
        <p14:creationId xmlns:p14="http://schemas.microsoft.com/office/powerpoint/2010/main" val="3752714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a:defRPr/>
            </a:lvl1pPr>
          </a:lstStyle>
          <a:p>
            <a:pPr>
              <a:defRPr/>
            </a:pPr>
            <a:fld id="{35AF3066-E7D5-42E1-8B27-810AC86179E6}" type="datetimeFigureOut">
              <a:rPr lang="en-US"/>
              <a:pPr>
                <a:defRPr/>
              </a:pPr>
              <a:t>9/8/2016</a:t>
            </a:fld>
            <a:endParaRPr lang="en-US" dirty="0"/>
          </a:p>
        </p:txBody>
      </p:sp>
      <p:sp>
        <p:nvSpPr>
          <p:cNvPr id="8" name="Footer Placeholder 7"/>
          <p:cNvSpPr>
            <a:spLocks noGrp="1"/>
          </p:cNvSpPr>
          <p:nvPr>
            <p:ph type="ftr" sz="quarter" idx="11"/>
          </p:nvPr>
        </p:nvSpPr>
        <p:spPr/>
        <p:txBody>
          <a:bodyPr/>
          <a:lstStyle>
            <a:lvl1pPr defTabSz="91440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vl1pPr>
          </a:lstStyle>
          <a:p>
            <a:pPr>
              <a:defRPr/>
            </a:pPr>
            <a:fld id="{B929A1C6-8A9F-4480-9351-B5FB5487F52A}" type="slidenum">
              <a:rPr/>
              <a:pPr>
                <a:defRPr/>
              </a:pPr>
              <a:t>‹#›</a:t>
            </a:fld>
            <a:endParaRPr lang="en-US" dirty="0"/>
          </a:p>
        </p:txBody>
      </p:sp>
    </p:spTree>
    <p:extLst>
      <p:ext uri="{BB962C8B-B14F-4D97-AF65-F5344CB8AC3E}">
        <p14:creationId xmlns:p14="http://schemas.microsoft.com/office/powerpoint/2010/main" val="2343585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914400">
              <a:defRPr/>
            </a:lvl1pPr>
          </a:lstStyle>
          <a:p>
            <a:pPr>
              <a:defRPr/>
            </a:pPr>
            <a:fld id="{BEAA1DAB-8400-462E-A1EB-EC3FC83FDE41}" type="datetimeFigureOut">
              <a:rPr lang="en-US"/>
              <a:pPr>
                <a:defRPr/>
              </a:pPr>
              <a:t>9/8/2016</a:t>
            </a:fld>
            <a:endParaRPr lang="en-US" dirty="0"/>
          </a:p>
        </p:txBody>
      </p:sp>
      <p:sp>
        <p:nvSpPr>
          <p:cNvPr id="4" name="Footer Placeholder 3"/>
          <p:cNvSpPr>
            <a:spLocks noGrp="1"/>
          </p:cNvSpPr>
          <p:nvPr>
            <p:ph type="ftr" sz="quarter" idx="11"/>
          </p:nvPr>
        </p:nvSpPr>
        <p:spPr/>
        <p:txBody>
          <a:bodyPr/>
          <a:lstStyle>
            <a:lvl1pPr defTabSz="91440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lvl1pPr>
          </a:lstStyle>
          <a:p>
            <a:pPr>
              <a:defRPr/>
            </a:pPr>
            <a:fld id="{E71F97E0-4C98-49D9-AE15-9CDD851F348A}" type="slidenum">
              <a:rPr/>
              <a:pPr>
                <a:defRPr/>
              </a:pPr>
              <a:t>‹#›</a:t>
            </a:fld>
            <a:endParaRPr lang="en-US" dirty="0"/>
          </a:p>
        </p:txBody>
      </p:sp>
    </p:spTree>
    <p:extLst>
      <p:ext uri="{BB962C8B-B14F-4D97-AF65-F5344CB8AC3E}">
        <p14:creationId xmlns:p14="http://schemas.microsoft.com/office/powerpoint/2010/main" val="3247146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a:defRPr/>
            </a:lvl1pPr>
          </a:lstStyle>
          <a:p>
            <a:pPr>
              <a:defRPr/>
            </a:pPr>
            <a:fld id="{8967D778-021C-4D75-965A-1B6AFE58EAB4}" type="datetimeFigureOut">
              <a:rPr lang="en-US"/>
              <a:pPr>
                <a:defRPr/>
              </a:pPr>
              <a:t>9/8/2016</a:t>
            </a:fld>
            <a:endParaRPr lang="en-US" dirty="0"/>
          </a:p>
        </p:txBody>
      </p:sp>
      <p:sp>
        <p:nvSpPr>
          <p:cNvPr id="3" name="Footer Placeholder 2"/>
          <p:cNvSpPr>
            <a:spLocks noGrp="1"/>
          </p:cNvSpPr>
          <p:nvPr>
            <p:ph type="ftr" sz="quarter" idx="11"/>
          </p:nvPr>
        </p:nvSpPr>
        <p:spPr/>
        <p:txBody>
          <a:bodyPr/>
          <a:lstStyle>
            <a:lvl1pPr defTabSz="91440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vl1pPr>
          </a:lstStyle>
          <a:p>
            <a:pPr>
              <a:defRPr/>
            </a:pPr>
            <a:fld id="{C6E4F0FD-BC61-4DE6-8C3D-6C5980183157}" type="slidenum">
              <a:rPr/>
              <a:pPr>
                <a:defRPr/>
              </a:pPr>
              <a:t>‹#›</a:t>
            </a:fld>
            <a:endParaRPr lang="en-US" dirty="0"/>
          </a:p>
        </p:txBody>
      </p:sp>
    </p:spTree>
    <p:extLst>
      <p:ext uri="{BB962C8B-B14F-4D97-AF65-F5344CB8AC3E}">
        <p14:creationId xmlns:p14="http://schemas.microsoft.com/office/powerpoint/2010/main" val="1241829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fld id="{81FB4C6D-3DAB-49FA-9529-E60A5AE06587}" type="datetimeFigureOut">
              <a:rPr lang="en-US"/>
              <a:pPr>
                <a:defRPr/>
              </a:pPr>
              <a:t>9/8/2016</a:t>
            </a:fld>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A3788753-97C0-4D9C-9456-95ECDD6BC4BE}" type="slidenum">
              <a:rPr/>
              <a:pPr>
                <a:defRPr/>
              </a:pPr>
              <a:t>‹#›</a:t>
            </a:fld>
            <a:endParaRPr lang="en-US" dirty="0"/>
          </a:p>
        </p:txBody>
      </p:sp>
    </p:spTree>
    <p:extLst>
      <p:ext uri="{BB962C8B-B14F-4D97-AF65-F5344CB8AC3E}">
        <p14:creationId xmlns:p14="http://schemas.microsoft.com/office/powerpoint/2010/main" val="3453471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fld id="{64F28702-70D2-4BDE-8909-C9E99794D109}" type="datetimeFigureOut">
              <a:rPr lang="en-US"/>
              <a:pPr>
                <a:defRPr/>
              </a:pPr>
              <a:t>9/8/2016</a:t>
            </a:fld>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669BA8D1-13A1-4F25-BE0E-22DEF760549E}" type="slidenum">
              <a:rPr/>
              <a:pPr>
                <a:defRPr/>
              </a:pPr>
              <a:t>‹#›</a:t>
            </a:fld>
            <a:endParaRPr lang="en-US" dirty="0"/>
          </a:p>
        </p:txBody>
      </p:sp>
    </p:spTree>
    <p:extLst>
      <p:ext uri="{BB962C8B-B14F-4D97-AF65-F5344CB8AC3E}">
        <p14:creationId xmlns:p14="http://schemas.microsoft.com/office/powerpoint/2010/main" val="413153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cs typeface="+mn-cs"/>
              </a:defRPr>
            </a:lvl1pPr>
          </a:lstStyle>
          <a:p>
            <a:pPr>
              <a:defRPr/>
            </a:pPr>
            <a:fld id="{1BA2F4CE-7807-40F3-9502-556F0535927B}" type="datetimeFigureOut">
              <a:rPr lang="en-US"/>
              <a:pPr>
                <a:defRPr/>
              </a:pPr>
              <a:t>9/8/2016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cs typeface="+mn-cs"/>
              </a:defRPr>
            </a:lvl1pPr>
          </a:lstStyle>
          <a:p>
            <a:pPr>
              <a:defRPr/>
            </a:pPr>
            <a:fld id="{B8E0834C-5A1E-4652-A829-28104031D80A}" type="slidenum">
              <a:rPr/>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Lst>
  <p:txStyles>
    <p:titleStyle>
      <a:lvl1pPr algn="l" defTabSz="457200" rtl="0" eaLnBrk="0" fontAlgn="base" hangingPunct="0">
        <a:spcBef>
          <a:spcPct val="0"/>
        </a:spcBef>
        <a:spcAft>
          <a:spcPct val="0"/>
        </a:spcAft>
        <a:defRPr sz="4400" kern="1200">
          <a:solidFill>
            <a:srgbClr val="26528E"/>
          </a:solidFill>
          <a:latin typeface="+mj-lt"/>
          <a:ea typeface="+mj-ea"/>
          <a:cs typeface="+mj-cs"/>
        </a:defRPr>
      </a:lvl1pPr>
      <a:lvl2pPr algn="l" defTabSz="457200" rtl="0" eaLnBrk="0" fontAlgn="base" hangingPunct="0">
        <a:spcBef>
          <a:spcPct val="0"/>
        </a:spcBef>
        <a:spcAft>
          <a:spcPct val="0"/>
        </a:spcAft>
        <a:defRPr sz="4400">
          <a:solidFill>
            <a:srgbClr val="26528E"/>
          </a:solidFill>
          <a:latin typeface="Calibri" pitchFamily="34" charset="0"/>
        </a:defRPr>
      </a:lvl2pPr>
      <a:lvl3pPr algn="l" defTabSz="457200" rtl="0" eaLnBrk="0" fontAlgn="base" hangingPunct="0">
        <a:spcBef>
          <a:spcPct val="0"/>
        </a:spcBef>
        <a:spcAft>
          <a:spcPct val="0"/>
        </a:spcAft>
        <a:defRPr sz="4400">
          <a:solidFill>
            <a:srgbClr val="26528E"/>
          </a:solidFill>
          <a:latin typeface="Calibri" pitchFamily="34" charset="0"/>
        </a:defRPr>
      </a:lvl3pPr>
      <a:lvl4pPr algn="l" defTabSz="457200" rtl="0" eaLnBrk="0" fontAlgn="base" hangingPunct="0">
        <a:spcBef>
          <a:spcPct val="0"/>
        </a:spcBef>
        <a:spcAft>
          <a:spcPct val="0"/>
        </a:spcAft>
        <a:defRPr sz="4400">
          <a:solidFill>
            <a:srgbClr val="26528E"/>
          </a:solidFill>
          <a:latin typeface="Calibri" pitchFamily="34" charset="0"/>
        </a:defRPr>
      </a:lvl4pPr>
      <a:lvl5pPr algn="l" defTabSz="457200" rtl="0" eaLnBrk="0" fontAlgn="base" hangingPunct="0">
        <a:spcBef>
          <a:spcPct val="0"/>
        </a:spcBef>
        <a:spcAft>
          <a:spcPct val="0"/>
        </a:spcAft>
        <a:defRPr sz="4400">
          <a:solidFill>
            <a:srgbClr val="26528E"/>
          </a:solidFill>
          <a:latin typeface="Calibri" pitchFamily="34" charset="0"/>
        </a:defRPr>
      </a:lvl5pPr>
      <a:lvl6pPr marL="457200" algn="l" defTabSz="457200" rtl="0" fontAlgn="base">
        <a:spcBef>
          <a:spcPct val="0"/>
        </a:spcBef>
        <a:spcAft>
          <a:spcPct val="0"/>
        </a:spcAft>
        <a:defRPr sz="4400">
          <a:solidFill>
            <a:srgbClr val="26528E"/>
          </a:solidFill>
          <a:latin typeface="Calibri" pitchFamily="34" charset="0"/>
        </a:defRPr>
      </a:lvl6pPr>
      <a:lvl7pPr marL="914400" algn="l" defTabSz="457200" rtl="0" fontAlgn="base">
        <a:spcBef>
          <a:spcPct val="0"/>
        </a:spcBef>
        <a:spcAft>
          <a:spcPct val="0"/>
        </a:spcAft>
        <a:defRPr sz="4400">
          <a:solidFill>
            <a:srgbClr val="26528E"/>
          </a:solidFill>
          <a:latin typeface="Calibri" pitchFamily="34" charset="0"/>
        </a:defRPr>
      </a:lvl7pPr>
      <a:lvl8pPr marL="1371600" algn="l" defTabSz="457200" rtl="0" fontAlgn="base">
        <a:spcBef>
          <a:spcPct val="0"/>
        </a:spcBef>
        <a:spcAft>
          <a:spcPct val="0"/>
        </a:spcAft>
        <a:defRPr sz="4400">
          <a:solidFill>
            <a:srgbClr val="26528E"/>
          </a:solidFill>
          <a:latin typeface="Calibri" pitchFamily="34" charset="0"/>
        </a:defRPr>
      </a:lvl8pPr>
      <a:lvl9pPr marL="1828800" algn="l" defTabSz="457200" rtl="0" fontAlgn="base">
        <a:spcBef>
          <a:spcPct val="0"/>
        </a:spcBef>
        <a:spcAft>
          <a:spcPct val="0"/>
        </a:spcAft>
        <a:defRPr sz="4400">
          <a:solidFill>
            <a:srgbClr val="26528E"/>
          </a:solidFill>
          <a:latin typeface="Calibri" pitchFamily="34" charset="0"/>
        </a:defRPr>
      </a:lvl9pPr>
    </p:titleStyle>
    <p:bodyStyle>
      <a:lvl1pPr marL="342900" indent="-342900" algn="l" defTabSz="457200" rtl="0" eaLnBrk="0" fontAlgn="base" hangingPunct="0">
        <a:spcBef>
          <a:spcPct val="20000"/>
        </a:spcBef>
        <a:spcAft>
          <a:spcPct val="0"/>
        </a:spcAft>
        <a:buClr>
          <a:srgbClr val="C54125"/>
        </a:buClr>
        <a:buSzPct val="120000"/>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rgbClr val="C54125"/>
        </a:buClr>
        <a:buSzPct val="120000"/>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Clr>
          <a:srgbClr val="C54125"/>
        </a:buClr>
        <a:buSzPct val="120000"/>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Clr>
          <a:srgbClr val="C54125"/>
        </a:buClr>
        <a:buSzPct val="120000"/>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Clr>
          <a:srgbClr val="C54125"/>
        </a:buClr>
        <a:buSzPct val="120000"/>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hyperlink" Target="http://www.clinicaltrials.gov/" TargetMode="Externa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968897" cy="50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63344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229600" cy="1143000"/>
          </a:xfrm>
        </p:spPr>
        <p:txBody>
          <a:bodyPr/>
          <a:lstStyle/>
          <a:p>
            <a:pPr eaLnBrk="1" hangingPunct="1"/>
            <a:r>
              <a:rPr lang="en-US" sz="3600" b="1" dirty="0" smtClean="0"/>
              <a:t>Recent </a:t>
            </a:r>
            <a:r>
              <a:rPr lang="en-US" sz="3600" b="1" dirty="0" err="1" smtClean="0"/>
              <a:t>Cotrimoxazole</a:t>
            </a:r>
            <a:r>
              <a:rPr lang="en-US" sz="3600" b="1" dirty="0" smtClean="0"/>
              <a:t> History</a:t>
            </a:r>
          </a:p>
        </p:txBody>
      </p:sp>
      <p:sp>
        <p:nvSpPr>
          <p:cNvPr id="5" name="Content Placeholder 4"/>
          <p:cNvSpPr>
            <a:spLocks noGrp="1"/>
          </p:cNvSpPr>
          <p:nvPr>
            <p:ph sz="half" idx="2"/>
          </p:nvPr>
        </p:nvSpPr>
        <p:spPr>
          <a:xfrm>
            <a:off x="363538" y="1206500"/>
            <a:ext cx="8686800" cy="5029200"/>
          </a:xfrm>
        </p:spPr>
        <p:txBody>
          <a:bodyPr rtlCol="0">
            <a:normAutofit fontScale="92500" lnSpcReduction="10000"/>
          </a:bodyPr>
          <a:lstStyle/>
          <a:p>
            <a:pPr eaLnBrk="1" fontAlgn="auto" hangingPunct="1">
              <a:spcAft>
                <a:spcPts val="0"/>
              </a:spcAft>
              <a:buFont typeface="Arial"/>
              <a:buChar char="•"/>
              <a:defRPr/>
            </a:pPr>
            <a:r>
              <a:rPr lang="en-US" dirty="0"/>
              <a:t>Antibiotic (</a:t>
            </a:r>
            <a:r>
              <a:rPr lang="en-US" dirty="0" err="1" smtClean="0"/>
              <a:t>sulfamethoxazole</a:t>
            </a:r>
            <a:r>
              <a:rPr lang="en-US" dirty="0" smtClean="0"/>
              <a:t> + trimethoprim)</a:t>
            </a:r>
          </a:p>
          <a:p>
            <a:pPr eaLnBrk="1" fontAlgn="auto" hangingPunct="1">
              <a:spcAft>
                <a:spcPts val="0"/>
              </a:spcAft>
              <a:buFont typeface="Arial"/>
              <a:buChar char="•"/>
              <a:defRPr/>
            </a:pPr>
            <a:r>
              <a:rPr lang="en-US" dirty="0" smtClean="0"/>
              <a:t>N = 181 patients with fibrotic IIP (IPF or fibrotic NSIP)</a:t>
            </a:r>
          </a:p>
          <a:p>
            <a:pPr eaLnBrk="1" fontAlgn="auto" hangingPunct="1">
              <a:spcAft>
                <a:spcPts val="0"/>
              </a:spcAft>
              <a:buFont typeface="Arial"/>
              <a:buChar char="•"/>
              <a:defRPr/>
            </a:pPr>
            <a:r>
              <a:rPr lang="en-US" dirty="0" smtClean="0"/>
              <a:t>12 months duration</a:t>
            </a:r>
          </a:p>
          <a:p>
            <a:pPr eaLnBrk="1" fontAlgn="auto" hangingPunct="1">
              <a:spcAft>
                <a:spcPts val="0"/>
              </a:spcAft>
              <a:buFont typeface="Arial"/>
              <a:buChar char="•"/>
              <a:defRPr/>
            </a:pPr>
            <a:r>
              <a:rPr lang="en-US" dirty="0" smtClean="0"/>
              <a:t>Treatment regimens stable for 6 weeks</a:t>
            </a:r>
          </a:p>
          <a:p>
            <a:pPr eaLnBrk="1" fontAlgn="auto" hangingPunct="1">
              <a:spcAft>
                <a:spcPts val="0"/>
              </a:spcAft>
              <a:buFont typeface="Arial"/>
              <a:buChar char="•"/>
              <a:defRPr/>
            </a:pPr>
            <a:r>
              <a:rPr lang="en-US" dirty="0" smtClean="0"/>
              <a:t>Treatment with 960 mg twice daily or placebo</a:t>
            </a:r>
          </a:p>
          <a:p>
            <a:pPr eaLnBrk="1" fontAlgn="auto" hangingPunct="1">
              <a:spcAft>
                <a:spcPts val="0"/>
              </a:spcAft>
              <a:buFont typeface="Arial"/>
              <a:buChar char="•"/>
              <a:defRPr/>
            </a:pPr>
            <a:r>
              <a:rPr lang="en-US" dirty="0" smtClean="0"/>
              <a:t>Results</a:t>
            </a:r>
          </a:p>
          <a:p>
            <a:pPr lvl="1" eaLnBrk="1" fontAlgn="auto" hangingPunct="1">
              <a:spcAft>
                <a:spcPts val="0"/>
              </a:spcAft>
              <a:buFont typeface="Arial"/>
              <a:buChar char="–"/>
              <a:defRPr/>
            </a:pPr>
            <a:r>
              <a:rPr lang="en-US" dirty="0" smtClean="0"/>
              <a:t>No change in FVC (primary endpoint), 6MWT, MRC dyspnea score</a:t>
            </a:r>
          </a:p>
          <a:p>
            <a:pPr lvl="1" eaLnBrk="1" fontAlgn="auto" hangingPunct="1">
              <a:spcAft>
                <a:spcPts val="0"/>
              </a:spcAft>
              <a:buFont typeface="Arial"/>
              <a:buChar char="–"/>
              <a:defRPr/>
            </a:pPr>
            <a:r>
              <a:rPr lang="en-US" dirty="0" smtClean="0"/>
              <a:t>Per-protocol analysis showed significant improvements</a:t>
            </a:r>
          </a:p>
          <a:p>
            <a:pPr lvl="2" eaLnBrk="1" fontAlgn="auto" hangingPunct="1">
              <a:spcAft>
                <a:spcPts val="0"/>
              </a:spcAft>
              <a:buFont typeface="Arial"/>
              <a:buChar char="•"/>
              <a:defRPr/>
            </a:pPr>
            <a:r>
              <a:rPr lang="en-US" dirty="0" smtClean="0"/>
              <a:t>EQ5D-based utility</a:t>
            </a:r>
          </a:p>
          <a:p>
            <a:pPr lvl="2" eaLnBrk="1" fontAlgn="auto" hangingPunct="1">
              <a:spcAft>
                <a:spcPts val="0"/>
              </a:spcAft>
              <a:buFont typeface="Arial"/>
              <a:buChar char="•"/>
              <a:defRPr/>
            </a:pPr>
            <a:r>
              <a:rPr lang="en-US" dirty="0" smtClean="0"/>
              <a:t>% of patients requiring oxygen increase</a:t>
            </a:r>
          </a:p>
          <a:p>
            <a:pPr lvl="2" eaLnBrk="1" fontAlgn="auto" hangingPunct="1">
              <a:spcAft>
                <a:spcPts val="0"/>
              </a:spcAft>
              <a:buFont typeface="Arial"/>
              <a:buChar char="•"/>
              <a:defRPr/>
            </a:pPr>
            <a:r>
              <a:rPr lang="en-US" dirty="0" smtClean="0"/>
              <a:t>All-cause mortality</a:t>
            </a:r>
          </a:p>
          <a:p>
            <a:pPr lvl="1" eaLnBrk="1" fontAlgn="auto" hangingPunct="1">
              <a:spcAft>
                <a:spcPts val="0"/>
              </a:spcAft>
              <a:buFont typeface="Arial"/>
              <a:buChar char="–"/>
              <a:defRPr/>
            </a:pPr>
            <a:r>
              <a:rPr lang="en-US" dirty="0" smtClean="0"/>
              <a:t>Increased rate of nausea and rash </a:t>
            </a:r>
          </a:p>
          <a:p>
            <a:pPr eaLnBrk="1" fontAlgn="auto" hangingPunct="1">
              <a:spcAft>
                <a:spcPts val="0"/>
              </a:spcAft>
              <a:buFont typeface="Arial"/>
              <a:buChar char="•"/>
              <a:defRPr/>
            </a:pPr>
            <a:endParaRPr lang="en-US" dirty="0"/>
          </a:p>
        </p:txBody>
      </p:sp>
      <p:sp>
        <p:nvSpPr>
          <p:cNvPr id="19460" name="TextBox 6"/>
          <p:cNvSpPr txBox="1">
            <a:spLocks noChangeArrowheads="1"/>
          </p:cNvSpPr>
          <p:nvPr/>
        </p:nvSpPr>
        <p:spPr bwMode="auto">
          <a:xfrm>
            <a:off x="130175" y="6154738"/>
            <a:ext cx="3956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a:t>Shulgina L, et al. </a:t>
            </a:r>
            <a:r>
              <a:rPr lang="en-US" sz="1600" i="1"/>
              <a:t>Thorax</a:t>
            </a:r>
            <a:r>
              <a:rPr lang="en-US" sz="1600"/>
              <a:t>. 2013;68(2):155-162.</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76200"/>
            <a:ext cx="8605838" cy="1143000"/>
          </a:xfrm>
        </p:spPr>
        <p:txBody>
          <a:bodyPr/>
          <a:lstStyle/>
          <a:p>
            <a:pPr eaLnBrk="1" hangingPunct="1"/>
            <a:r>
              <a:rPr lang="en-US" sz="3200" b="1" dirty="0" err="1" smtClean="0"/>
              <a:t>Cotrimoxazole</a:t>
            </a:r>
            <a:r>
              <a:rPr lang="en-US" sz="3200" b="1" dirty="0" smtClean="0"/>
              <a:t> Improves 1 Measure of Mortality</a:t>
            </a:r>
          </a:p>
        </p:txBody>
      </p:sp>
      <p:sp>
        <p:nvSpPr>
          <p:cNvPr id="20483" name="Content Placeholder 4"/>
          <p:cNvSpPr>
            <a:spLocks noGrp="1"/>
          </p:cNvSpPr>
          <p:nvPr>
            <p:ph sz="half" idx="2"/>
          </p:nvPr>
        </p:nvSpPr>
        <p:spPr>
          <a:xfrm>
            <a:off x="2547938" y="4783138"/>
            <a:ext cx="4703762" cy="1196975"/>
          </a:xfrm>
          <a:solidFill>
            <a:schemeClr val="tx2"/>
          </a:solidFill>
          <a:ln>
            <a:solidFill>
              <a:schemeClr val="accent1"/>
            </a:solidFill>
            <a:miter lim="800000"/>
            <a:headEnd/>
            <a:tailEnd/>
          </a:ln>
        </p:spPr>
        <p:txBody>
          <a:bodyPr/>
          <a:lstStyle/>
          <a:p>
            <a:pPr eaLnBrk="1" hangingPunct="1">
              <a:buClr>
                <a:schemeClr val="bg1"/>
              </a:buClr>
            </a:pPr>
            <a:r>
              <a:rPr lang="en-US" sz="2400" dirty="0" smtClean="0">
                <a:solidFill>
                  <a:schemeClr val="bg1"/>
                </a:solidFill>
              </a:rPr>
              <a:t>New trials are currently ongoing </a:t>
            </a:r>
          </a:p>
          <a:p>
            <a:pPr lvl="1" eaLnBrk="1" hangingPunct="1">
              <a:buClr>
                <a:schemeClr val="bg1"/>
              </a:buClr>
              <a:buFont typeface="Symbol" pitchFamily="18" charset="2"/>
              <a:buChar char="-"/>
            </a:pPr>
            <a:r>
              <a:rPr lang="en-US" sz="1800" dirty="0" smtClean="0">
                <a:solidFill>
                  <a:schemeClr val="bg1"/>
                </a:solidFill>
              </a:rPr>
              <a:t>UK (ISRCTN17464641)</a:t>
            </a:r>
          </a:p>
          <a:p>
            <a:pPr lvl="1" eaLnBrk="1" hangingPunct="1">
              <a:buClr>
                <a:schemeClr val="bg1"/>
              </a:buClr>
              <a:buFont typeface="Symbol" pitchFamily="18" charset="2"/>
              <a:buChar char="-"/>
            </a:pPr>
            <a:r>
              <a:rPr lang="en-US" sz="1800" dirty="0" smtClean="0">
                <a:solidFill>
                  <a:schemeClr val="bg1"/>
                </a:solidFill>
              </a:rPr>
              <a:t>Spain (NCT01777737)</a:t>
            </a:r>
          </a:p>
        </p:txBody>
      </p:sp>
      <p:sp>
        <p:nvSpPr>
          <p:cNvPr id="20484" name="TextBox 6"/>
          <p:cNvSpPr txBox="1">
            <a:spLocks noChangeArrowheads="1"/>
          </p:cNvSpPr>
          <p:nvPr/>
        </p:nvSpPr>
        <p:spPr bwMode="auto">
          <a:xfrm>
            <a:off x="80963" y="6134100"/>
            <a:ext cx="395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a:t>Shulgina L, et al. </a:t>
            </a:r>
            <a:r>
              <a:rPr lang="en-US" sz="1600" i="1"/>
              <a:t>Thorax</a:t>
            </a:r>
            <a:r>
              <a:rPr lang="en-US" sz="1600"/>
              <a:t>. 2013;68(2):155-162.</a:t>
            </a:r>
          </a:p>
        </p:txBody>
      </p:sp>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7425" y="1484313"/>
            <a:ext cx="4225925" cy="303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763" y="1501775"/>
            <a:ext cx="4543425"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7" name="TextBox 7"/>
          <p:cNvSpPr txBox="1">
            <a:spLocks noChangeArrowheads="1"/>
          </p:cNvSpPr>
          <p:nvPr/>
        </p:nvSpPr>
        <p:spPr bwMode="auto">
          <a:xfrm>
            <a:off x="1671638" y="1143000"/>
            <a:ext cx="1895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a:t>Intention-to-Treat</a:t>
            </a:r>
          </a:p>
        </p:txBody>
      </p:sp>
      <p:sp>
        <p:nvSpPr>
          <p:cNvPr id="20488" name="TextBox 8"/>
          <p:cNvSpPr txBox="1">
            <a:spLocks noChangeArrowheads="1"/>
          </p:cNvSpPr>
          <p:nvPr/>
        </p:nvSpPr>
        <p:spPr bwMode="auto">
          <a:xfrm>
            <a:off x="6169025" y="1143000"/>
            <a:ext cx="1355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a:t>Per Protocol</a:t>
            </a:r>
          </a:p>
        </p:txBody>
      </p:sp>
      <p:sp>
        <p:nvSpPr>
          <p:cNvPr id="20489" name="TextBox 9"/>
          <p:cNvSpPr txBox="1">
            <a:spLocks noChangeArrowheads="1"/>
          </p:cNvSpPr>
          <p:nvPr/>
        </p:nvSpPr>
        <p:spPr bwMode="auto">
          <a:xfrm>
            <a:off x="5938838" y="2855913"/>
            <a:ext cx="2967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HR = </a:t>
            </a:r>
            <a:r>
              <a:rPr lang="pl-PL"/>
              <a:t>0.2 (95% CI 0.06 to 0.78)</a:t>
            </a:r>
            <a:endParaRPr lang="en-US"/>
          </a:p>
        </p:txBody>
      </p:sp>
      <p:sp>
        <p:nvSpPr>
          <p:cNvPr id="20490" name="TextBox 10"/>
          <p:cNvSpPr txBox="1">
            <a:spLocks noChangeArrowheads="1"/>
          </p:cNvSpPr>
          <p:nvPr/>
        </p:nvSpPr>
        <p:spPr bwMode="auto">
          <a:xfrm rot="-5400000">
            <a:off x="-1184274" y="2676525"/>
            <a:ext cx="2970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a:t>Fraction of Patients Surviving</a:t>
            </a:r>
          </a:p>
        </p:txBody>
      </p:sp>
      <p:pic>
        <p:nvPicPr>
          <p:cNvPr id="2049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3825" y="3541713"/>
            <a:ext cx="33147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558037" y="1592213"/>
            <a:ext cx="1252266" cy="369332"/>
          </a:xfrm>
          <a:prstGeom prst="rect">
            <a:avLst/>
          </a:prstGeom>
          <a:noFill/>
        </p:spPr>
        <p:txBody>
          <a:bodyPr wrap="none" rtlCol="0">
            <a:spAutoFit/>
          </a:bodyPr>
          <a:lstStyle/>
          <a:p>
            <a:r>
              <a:rPr lang="en-US" dirty="0" smtClean="0"/>
              <a:t>19/86, 19%</a:t>
            </a:r>
            <a:endParaRPr lang="en-US" dirty="0"/>
          </a:p>
        </p:txBody>
      </p:sp>
      <p:sp>
        <p:nvSpPr>
          <p:cNvPr id="13" name="TextBox 12"/>
          <p:cNvSpPr txBox="1"/>
          <p:nvPr/>
        </p:nvSpPr>
        <p:spPr>
          <a:xfrm>
            <a:off x="3558037" y="2352260"/>
            <a:ext cx="1252266" cy="369332"/>
          </a:xfrm>
          <a:prstGeom prst="rect">
            <a:avLst/>
          </a:prstGeom>
          <a:noFill/>
        </p:spPr>
        <p:txBody>
          <a:bodyPr wrap="none" rtlCol="0">
            <a:spAutoFit/>
          </a:bodyPr>
          <a:lstStyle/>
          <a:p>
            <a:r>
              <a:rPr lang="en-US" dirty="0" smtClean="0"/>
              <a:t>18/95, 22%</a:t>
            </a:r>
            <a:endParaRPr lang="en-US" dirty="0"/>
          </a:p>
        </p:txBody>
      </p:sp>
      <p:sp>
        <p:nvSpPr>
          <p:cNvPr id="14" name="TextBox 13"/>
          <p:cNvSpPr txBox="1"/>
          <p:nvPr/>
        </p:nvSpPr>
        <p:spPr>
          <a:xfrm>
            <a:off x="7586402" y="1337186"/>
            <a:ext cx="1018227" cy="369332"/>
          </a:xfrm>
          <a:prstGeom prst="rect">
            <a:avLst/>
          </a:prstGeom>
          <a:noFill/>
        </p:spPr>
        <p:txBody>
          <a:bodyPr wrap="none" rtlCol="0">
            <a:spAutoFit/>
          </a:bodyPr>
          <a:lstStyle/>
          <a:p>
            <a:r>
              <a:rPr lang="en-US" dirty="0" smtClean="0"/>
              <a:t>3/53, 6%</a:t>
            </a:r>
            <a:endParaRPr lang="en-US" dirty="0"/>
          </a:p>
        </p:txBody>
      </p:sp>
      <p:sp>
        <p:nvSpPr>
          <p:cNvPr id="15" name="TextBox 14"/>
          <p:cNvSpPr txBox="1"/>
          <p:nvPr/>
        </p:nvSpPr>
        <p:spPr>
          <a:xfrm>
            <a:off x="7586401" y="2352260"/>
            <a:ext cx="1252266" cy="369332"/>
          </a:xfrm>
          <a:prstGeom prst="rect">
            <a:avLst/>
          </a:prstGeom>
          <a:noFill/>
        </p:spPr>
        <p:txBody>
          <a:bodyPr wrap="none" rtlCol="0">
            <a:spAutoFit/>
          </a:bodyPr>
          <a:lstStyle/>
          <a:p>
            <a:r>
              <a:rPr lang="en-US" dirty="0" smtClean="0"/>
              <a:t>14/65, 22%</a:t>
            </a:r>
            <a:endParaRPr lang="en-US" dirty="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15900" y="68263"/>
            <a:ext cx="8229600" cy="1143000"/>
          </a:xfrm>
        </p:spPr>
        <p:txBody>
          <a:bodyPr/>
          <a:lstStyle/>
          <a:p>
            <a:pPr eaLnBrk="1" hangingPunct="1"/>
            <a:r>
              <a:rPr lang="en-US" dirty="0" smtClean="0"/>
              <a:t>Phase 2 Candidates for IPF</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0985589"/>
              </p:ext>
            </p:extLst>
          </p:nvPr>
        </p:nvGraphicFramePr>
        <p:xfrm>
          <a:off x="342900" y="1166813"/>
          <a:ext cx="8458201" cy="4524377"/>
        </p:xfrm>
        <a:graphic>
          <a:graphicData uri="http://schemas.openxmlformats.org/drawingml/2006/table">
            <a:tbl>
              <a:tblPr firstRow="1" bandRow="1">
                <a:tableStyleId>{5C22544A-7EE6-4342-B048-85BDC9FD1C3A}</a:tableStyleId>
              </a:tblPr>
              <a:tblGrid>
                <a:gridCol w="3334484"/>
                <a:gridCol w="2054113"/>
                <a:gridCol w="3069604"/>
              </a:tblGrid>
              <a:tr h="304845">
                <a:tc>
                  <a:txBody>
                    <a:bodyPr/>
                    <a:lstStyle/>
                    <a:p>
                      <a:pPr algn="l"/>
                      <a:r>
                        <a:rPr lang="en-US" sz="1400" b="1" i="0" u="none" strike="noStrike" kern="1200" baseline="0" dirty="0" smtClean="0">
                          <a:solidFill>
                            <a:schemeClr val="lt1"/>
                          </a:solidFill>
                          <a:latin typeface="+mn-lt"/>
                          <a:ea typeface="+mn-ea"/>
                          <a:cs typeface="+mn-cs"/>
                        </a:rPr>
                        <a:t>Mode of action</a:t>
                      </a:r>
                      <a:endParaRPr lang="en-US" sz="1400" b="1" dirty="0"/>
                    </a:p>
                  </a:txBody>
                  <a:tcPr marT="45727" marB="45727" anchor="ctr"/>
                </a:tc>
                <a:tc>
                  <a:txBody>
                    <a:bodyPr/>
                    <a:lstStyle/>
                    <a:p>
                      <a:pPr algn="l"/>
                      <a:r>
                        <a:rPr lang="en-US" sz="1400" b="1" i="0" u="none" strike="noStrike" kern="1200" baseline="0" dirty="0" smtClean="0">
                          <a:solidFill>
                            <a:schemeClr val="lt1"/>
                          </a:solidFill>
                          <a:latin typeface="+mn-lt"/>
                          <a:ea typeface="+mn-ea"/>
                          <a:cs typeface="+mn-cs"/>
                        </a:rPr>
                        <a:t>Compound</a:t>
                      </a:r>
                      <a:endParaRPr lang="en-US" sz="1400" b="1" dirty="0"/>
                    </a:p>
                  </a:txBody>
                  <a:tcPr marT="45727" marB="45727" anchor="ctr"/>
                </a:tc>
                <a:tc>
                  <a:txBody>
                    <a:bodyPr/>
                    <a:lstStyle/>
                    <a:p>
                      <a:pPr algn="l"/>
                      <a:r>
                        <a:rPr lang="en-US" sz="1400" b="1" i="0" u="none" strike="noStrike" kern="1200" baseline="0" dirty="0" smtClean="0">
                          <a:solidFill>
                            <a:schemeClr val="lt1"/>
                          </a:solidFill>
                          <a:latin typeface="+mn-lt"/>
                          <a:ea typeface="+mn-ea"/>
                          <a:cs typeface="+mn-cs"/>
                        </a:rPr>
                        <a:t>Trials</a:t>
                      </a:r>
                      <a:endParaRPr lang="en-US" sz="1400" b="1" dirty="0"/>
                    </a:p>
                  </a:txBody>
                  <a:tcPr marT="45727" marB="45727"/>
                </a:tc>
              </a:tr>
              <a:tr h="306427">
                <a:tc>
                  <a:txBody>
                    <a:bodyPr/>
                    <a:lstStyle/>
                    <a:p>
                      <a:r>
                        <a:rPr lang="en-US" sz="1400" b="0" i="0" u="none" strike="noStrike" kern="1200" baseline="0" dirty="0" smtClean="0">
                          <a:solidFill>
                            <a:schemeClr val="dk1"/>
                          </a:solidFill>
                          <a:latin typeface="+mn-lt"/>
                          <a:ea typeface="+mn-ea"/>
                          <a:cs typeface="+mn-cs"/>
                        </a:rPr>
                        <a:t>Anti-CTGF</a:t>
                      </a:r>
                      <a:endParaRPr lang="en-US" sz="1400" dirty="0"/>
                    </a:p>
                  </a:txBody>
                  <a:tcPr marT="45727" marB="45727" anchor="ctr"/>
                </a:tc>
                <a:tc>
                  <a:txBody>
                    <a:bodyPr/>
                    <a:lstStyle/>
                    <a:p>
                      <a:r>
                        <a:rPr lang="en-US" sz="1400" b="0" i="0" u="none" strike="noStrike" kern="1200" baseline="0" dirty="0" smtClean="0">
                          <a:solidFill>
                            <a:schemeClr val="dk1"/>
                          </a:solidFill>
                          <a:latin typeface="+mn-lt"/>
                          <a:ea typeface="+mn-ea"/>
                          <a:cs typeface="+mn-cs"/>
                        </a:rPr>
                        <a:t>FG-3019</a:t>
                      </a:r>
                      <a:endParaRPr lang="en-US" sz="1400" dirty="0"/>
                    </a:p>
                  </a:txBody>
                  <a:tcPr marT="45727" marB="45727" anchor="ctr"/>
                </a:tc>
                <a:tc>
                  <a:txBody>
                    <a:bodyPr/>
                    <a:lstStyle/>
                    <a:p>
                      <a:r>
                        <a:rPr lang="en-US" sz="1400" b="0" i="0" u="none" strike="noStrike" kern="1200" baseline="0" dirty="0" smtClean="0">
                          <a:solidFill>
                            <a:schemeClr val="dk1"/>
                          </a:solidFill>
                          <a:latin typeface="+mn-lt"/>
                          <a:ea typeface="+mn-ea"/>
                          <a:cs typeface="+mn-cs"/>
                        </a:rPr>
                        <a:t>Phase 2 ongoing (NCT01890265)</a:t>
                      </a:r>
                      <a:endParaRPr lang="en-US" sz="1400" dirty="0"/>
                    </a:p>
                  </a:txBody>
                  <a:tcPr marT="45727" marB="45727"/>
                </a:tc>
              </a:tr>
              <a:tr h="306427">
                <a:tc>
                  <a:txBody>
                    <a:bodyPr/>
                    <a:lstStyle/>
                    <a:p>
                      <a:r>
                        <a:rPr lang="en-US" sz="1400" b="0" i="0" u="none" strike="noStrike" kern="1200" baseline="0" dirty="0" smtClean="0">
                          <a:solidFill>
                            <a:schemeClr val="dk1"/>
                          </a:solidFill>
                          <a:latin typeface="+mn-lt"/>
                          <a:ea typeface="+mn-ea"/>
                          <a:cs typeface="+mn-cs"/>
                        </a:rPr>
                        <a:t>Anti-IL-13</a:t>
                      </a:r>
                      <a:endParaRPr lang="en-US" sz="1400" dirty="0"/>
                    </a:p>
                  </a:txBody>
                  <a:tcPr marT="45727" marB="45727" anchor="ctr"/>
                </a:tc>
                <a:tc>
                  <a:txBody>
                    <a:bodyPr/>
                    <a:lstStyle/>
                    <a:p>
                      <a:r>
                        <a:rPr lang="en-US" sz="1400" b="0" i="0" u="none" strike="noStrike" kern="1200" baseline="0" dirty="0" err="1" smtClean="0">
                          <a:solidFill>
                            <a:schemeClr val="dk1"/>
                          </a:solidFill>
                          <a:latin typeface="+mn-lt"/>
                          <a:ea typeface="+mn-ea"/>
                          <a:cs typeface="+mn-cs"/>
                        </a:rPr>
                        <a:t>Lebrikizumab</a:t>
                      </a:r>
                      <a:endParaRPr lang="en-US" sz="1400" dirty="0"/>
                    </a:p>
                  </a:txBody>
                  <a:tcPr marT="45727" marB="45727" anchor="ctr"/>
                </a:tc>
                <a:tc>
                  <a:txBody>
                    <a:bodyPr/>
                    <a:lstStyle/>
                    <a:p>
                      <a:r>
                        <a:rPr lang="en-US" sz="1400" b="0" i="0" u="none" strike="noStrike" kern="1200" baseline="0" dirty="0" smtClean="0">
                          <a:solidFill>
                            <a:schemeClr val="dk1"/>
                          </a:solidFill>
                          <a:latin typeface="+mn-lt"/>
                          <a:ea typeface="+mn-ea"/>
                          <a:cs typeface="+mn-cs"/>
                        </a:rPr>
                        <a:t>Phase 2 ongoing (NCT01872689)</a:t>
                      </a:r>
                      <a:endParaRPr lang="en-US" sz="1400" dirty="0"/>
                    </a:p>
                  </a:txBody>
                  <a:tcPr marT="45727" marB="45727"/>
                </a:tc>
              </a:tr>
              <a:tr h="306427">
                <a:tc>
                  <a:txBody>
                    <a:bodyPr/>
                    <a:lstStyle/>
                    <a:p>
                      <a:r>
                        <a:rPr lang="en-US" sz="1400" b="0" i="0" u="none" strike="noStrike" kern="1200" baseline="0" dirty="0" smtClean="0">
                          <a:solidFill>
                            <a:schemeClr val="dk1"/>
                          </a:solidFill>
                          <a:latin typeface="+mn-lt"/>
                          <a:ea typeface="+mn-ea"/>
                          <a:cs typeface="+mn-cs"/>
                        </a:rPr>
                        <a:t>Anti-IL-4, IL-13</a:t>
                      </a:r>
                      <a:endParaRPr lang="en-US" sz="1400" dirty="0"/>
                    </a:p>
                  </a:txBody>
                  <a:tcPr marT="45727" marB="45727" anchor="ctr"/>
                </a:tc>
                <a:tc>
                  <a:txBody>
                    <a:bodyPr/>
                    <a:lstStyle/>
                    <a:p>
                      <a:r>
                        <a:rPr lang="en-US" sz="1400" b="0" i="0" u="none" strike="noStrike" kern="1200" baseline="0" dirty="0" smtClean="0">
                          <a:solidFill>
                            <a:schemeClr val="dk1"/>
                          </a:solidFill>
                          <a:latin typeface="+mn-lt"/>
                          <a:ea typeface="+mn-ea"/>
                          <a:cs typeface="+mn-cs"/>
                        </a:rPr>
                        <a:t>SAR156597</a:t>
                      </a:r>
                      <a:endParaRPr lang="en-US" sz="1400" dirty="0"/>
                    </a:p>
                  </a:txBody>
                  <a:tcPr marT="45727" marB="45727" anchor="ctr"/>
                </a:tc>
                <a:tc>
                  <a:txBody>
                    <a:bodyPr/>
                    <a:lstStyle/>
                    <a:p>
                      <a:r>
                        <a:rPr lang="en-US" sz="1400" b="0" i="0" u="none" strike="noStrike" kern="1200" baseline="0" dirty="0" smtClean="0">
                          <a:solidFill>
                            <a:schemeClr val="dk1"/>
                          </a:solidFill>
                          <a:latin typeface="+mn-lt"/>
                          <a:ea typeface="+mn-ea"/>
                          <a:cs typeface="+mn-cs"/>
                        </a:rPr>
                        <a:t>Phase 2 ongoing (NCT01529853)</a:t>
                      </a:r>
                      <a:endParaRPr lang="en-US" sz="1400" dirty="0"/>
                    </a:p>
                  </a:txBody>
                  <a:tcPr marT="45727" marB="45727"/>
                </a:tc>
              </a:tr>
              <a:tr h="306427">
                <a:tc>
                  <a:txBody>
                    <a:bodyPr/>
                    <a:lstStyle/>
                    <a:p>
                      <a:r>
                        <a:rPr lang="en-US" sz="1400" b="0" i="0" u="none" strike="noStrike" kern="1200" baseline="0" dirty="0" smtClean="0">
                          <a:solidFill>
                            <a:schemeClr val="dk1"/>
                          </a:solidFill>
                          <a:latin typeface="+mn-lt"/>
                          <a:ea typeface="+mn-ea"/>
                          <a:cs typeface="+mn-cs"/>
                        </a:rPr>
                        <a:t>Anti-αvβ6 integrin</a:t>
                      </a:r>
                      <a:endParaRPr lang="en-US" sz="1400" dirty="0"/>
                    </a:p>
                  </a:txBody>
                  <a:tcPr marT="45727" marB="45727" anchor="ctr"/>
                </a:tc>
                <a:tc>
                  <a:txBody>
                    <a:bodyPr/>
                    <a:lstStyle/>
                    <a:p>
                      <a:r>
                        <a:rPr lang="en-US" sz="1400" b="0" i="0" u="none" strike="noStrike" kern="1200" baseline="0" dirty="0" smtClean="0">
                          <a:solidFill>
                            <a:schemeClr val="dk1"/>
                          </a:solidFill>
                          <a:latin typeface="+mn-lt"/>
                          <a:ea typeface="+mn-ea"/>
                          <a:cs typeface="+mn-cs"/>
                        </a:rPr>
                        <a:t>STX-100 </a:t>
                      </a:r>
                      <a:endParaRPr lang="en-US" sz="1400" dirty="0"/>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Phase 2 ongoing (NCT01371305)</a:t>
                      </a:r>
                      <a:endParaRPr lang="en-US" sz="1400" dirty="0"/>
                    </a:p>
                  </a:txBody>
                  <a:tcPr marT="45727" marB="45727"/>
                </a:tc>
              </a:tr>
              <a:tr h="327100">
                <a:tc>
                  <a:txBody>
                    <a:bodyPr/>
                    <a:lstStyle/>
                    <a:p>
                      <a:r>
                        <a:rPr lang="en-US" sz="1400" b="0" i="0" u="none" strike="noStrike" kern="1200" baseline="0" dirty="0" smtClean="0">
                          <a:solidFill>
                            <a:schemeClr val="dk1"/>
                          </a:solidFill>
                          <a:latin typeface="+mn-lt"/>
                          <a:ea typeface="+mn-ea"/>
                          <a:cs typeface="+mn-cs"/>
                        </a:rPr>
                        <a:t>Pentraxin-2 (monocyte differentiation) </a:t>
                      </a:r>
                      <a:endParaRPr lang="en-US" sz="1400" dirty="0"/>
                    </a:p>
                  </a:txBody>
                  <a:tcPr marT="45727" marB="45727" anchor="ctr"/>
                </a:tc>
                <a:tc>
                  <a:txBody>
                    <a:bodyPr/>
                    <a:lstStyle/>
                    <a:p>
                      <a:r>
                        <a:rPr lang="en-US" sz="1400" b="0" i="0" u="none" strike="noStrike" kern="1200" baseline="0" dirty="0" smtClean="0">
                          <a:solidFill>
                            <a:schemeClr val="dk1"/>
                          </a:solidFill>
                          <a:latin typeface="+mn-lt"/>
                          <a:ea typeface="+mn-ea"/>
                          <a:cs typeface="+mn-cs"/>
                        </a:rPr>
                        <a:t>PRM-151</a:t>
                      </a:r>
                      <a:endParaRPr lang="en-US" sz="1400" dirty="0"/>
                    </a:p>
                  </a:txBody>
                  <a:tcPr marT="45727" marB="45727" anchor="ctr"/>
                </a:tc>
                <a:tc>
                  <a:txBody>
                    <a:bodyPr/>
                    <a:lstStyle/>
                    <a:p>
                      <a:r>
                        <a:rPr lang="en-US" sz="1400" b="0" i="0" u="none" strike="noStrike" kern="1200" baseline="0" dirty="0" smtClean="0">
                          <a:solidFill>
                            <a:schemeClr val="dk1"/>
                          </a:solidFill>
                          <a:latin typeface="+mn-lt"/>
                          <a:ea typeface="+mn-ea"/>
                          <a:cs typeface="+mn-cs"/>
                        </a:rPr>
                        <a:t>Phase 2 recruiting (</a:t>
                      </a:r>
                      <a:r>
                        <a:rPr lang="en-US" sz="1400" dirty="0" smtClean="0"/>
                        <a:t>NCT02550873</a:t>
                      </a:r>
                      <a:r>
                        <a:rPr lang="en-US" sz="1400" b="0" i="0" u="none" strike="noStrike" kern="1200" baseline="0" dirty="0" smtClean="0">
                          <a:solidFill>
                            <a:schemeClr val="dk1"/>
                          </a:solidFill>
                          <a:latin typeface="+mn-lt"/>
                          <a:ea typeface="+mn-ea"/>
                          <a:cs typeface="+mn-cs"/>
                        </a:rPr>
                        <a:t>)</a:t>
                      </a:r>
                      <a:endParaRPr lang="en-US" sz="1400" dirty="0"/>
                    </a:p>
                  </a:txBody>
                  <a:tcPr marT="45727" marB="45727"/>
                </a:tc>
              </a:tr>
              <a:tr h="3115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mn-lt"/>
                          <a:ea typeface="+mn-ea"/>
                          <a:cs typeface="+mn-cs"/>
                        </a:rPr>
                        <a:t>Anti-CD20, </a:t>
                      </a:r>
                      <a:r>
                        <a:rPr lang="en-US" sz="1400" dirty="0" smtClean="0"/>
                        <a:t>Reduction of autoantibodies</a:t>
                      </a:r>
                    </a:p>
                  </a:txBody>
                  <a:tcPr marT="45727" marB="45727" anchor="ctr"/>
                </a:tc>
                <a:tc>
                  <a:txBody>
                    <a:bodyPr/>
                    <a:lstStyle/>
                    <a:p>
                      <a:r>
                        <a:rPr lang="en-US" sz="1400" b="0" i="0" u="none" strike="noStrike" kern="1200" baseline="0" dirty="0" smtClean="0">
                          <a:solidFill>
                            <a:schemeClr val="dk1"/>
                          </a:solidFill>
                          <a:latin typeface="+mn-lt"/>
                          <a:ea typeface="+mn-ea"/>
                          <a:cs typeface="+mn-cs"/>
                        </a:rPr>
                        <a:t>Rituximab </a:t>
                      </a:r>
                      <a:endParaRPr lang="en-US" sz="1400" dirty="0"/>
                    </a:p>
                  </a:txBody>
                  <a:tcPr marT="45727" marB="45727" anchor="ctr"/>
                </a:tc>
                <a:tc>
                  <a:txBody>
                    <a:bodyPr/>
                    <a:lstStyle/>
                    <a:p>
                      <a:r>
                        <a:rPr lang="en-US" sz="1400" b="0" i="0" u="none" strike="noStrike" kern="1200" baseline="0" dirty="0" smtClean="0">
                          <a:solidFill>
                            <a:schemeClr val="dk1"/>
                          </a:solidFill>
                          <a:latin typeface="+mn-lt"/>
                          <a:ea typeface="+mn-ea"/>
                          <a:cs typeface="+mn-cs"/>
                        </a:rPr>
                        <a:t>Phase 2 ongoing(NCT01969409)</a:t>
                      </a:r>
                      <a:endParaRPr lang="en-US" sz="1400" dirty="0"/>
                    </a:p>
                  </a:txBody>
                  <a:tcPr marT="45727" marB="45727"/>
                </a:tc>
              </a:tr>
              <a:tr h="306427">
                <a:tc>
                  <a:txBody>
                    <a:bodyPr/>
                    <a:lstStyle/>
                    <a:p>
                      <a:r>
                        <a:rPr lang="en-US" sz="1400" b="0" i="0" u="none" strike="noStrike" kern="1200" baseline="0" dirty="0" err="1" smtClean="0">
                          <a:solidFill>
                            <a:schemeClr val="dk1"/>
                          </a:solidFill>
                          <a:latin typeface="+mn-lt"/>
                          <a:ea typeface="+mn-ea"/>
                          <a:cs typeface="+mn-cs"/>
                        </a:rPr>
                        <a:t>mTOR</a:t>
                      </a:r>
                      <a:r>
                        <a:rPr lang="en-US" sz="1400" b="0" i="0" u="none" strike="noStrike" kern="1200" baseline="0" dirty="0" smtClean="0">
                          <a:solidFill>
                            <a:schemeClr val="dk1"/>
                          </a:solidFill>
                          <a:latin typeface="+mn-lt"/>
                          <a:ea typeface="+mn-ea"/>
                          <a:cs typeface="+mn-cs"/>
                        </a:rPr>
                        <a:t> inhibition </a:t>
                      </a:r>
                      <a:endParaRPr lang="en-US" sz="1400" dirty="0"/>
                    </a:p>
                  </a:txBody>
                  <a:tcPr marT="45727" marB="45727" anchor="ctr"/>
                </a:tc>
                <a:tc>
                  <a:txBody>
                    <a:bodyPr/>
                    <a:lstStyle/>
                    <a:p>
                      <a:r>
                        <a:rPr lang="en-US" sz="1400" b="0" i="0" u="none" strike="noStrike" kern="1200" baseline="0" dirty="0" err="1" smtClean="0">
                          <a:solidFill>
                            <a:schemeClr val="dk1"/>
                          </a:solidFill>
                          <a:latin typeface="+mn-lt"/>
                          <a:ea typeface="+mn-ea"/>
                          <a:cs typeface="+mn-cs"/>
                        </a:rPr>
                        <a:t>Sirolimus</a:t>
                      </a:r>
                      <a:r>
                        <a:rPr lang="en-US" sz="1400" b="0" i="0" u="none" strike="noStrike" kern="1200" baseline="0" dirty="0" smtClean="0">
                          <a:solidFill>
                            <a:schemeClr val="dk1"/>
                          </a:solidFill>
                          <a:latin typeface="+mn-lt"/>
                          <a:ea typeface="+mn-ea"/>
                          <a:cs typeface="+mn-cs"/>
                        </a:rPr>
                        <a:t> </a:t>
                      </a:r>
                      <a:endParaRPr lang="en-US" sz="1400" dirty="0"/>
                    </a:p>
                  </a:txBody>
                  <a:tcPr marT="45727" marB="45727" anchor="ctr"/>
                </a:tc>
                <a:tc>
                  <a:txBody>
                    <a:bodyPr/>
                    <a:lstStyle/>
                    <a:p>
                      <a:r>
                        <a:rPr lang="en-US" sz="1400" b="0" i="0" u="none" strike="noStrike" kern="1200" baseline="0" dirty="0" smtClean="0">
                          <a:solidFill>
                            <a:schemeClr val="dk1"/>
                          </a:solidFill>
                          <a:latin typeface="+mn-lt"/>
                          <a:ea typeface="+mn-ea"/>
                          <a:cs typeface="+mn-cs"/>
                        </a:rPr>
                        <a:t>Phase 2 ongoing (NCT01462006)</a:t>
                      </a:r>
                      <a:endParaRPr lang="en-US" sz="1400" dirty="0"/>
                    </a:p>
                  </a:txBody>
                  <a:tcPr marT="45727" marB="45727"/>
                </a:tc>
              </a:tr>
              <a:tr h="304845">
                <a:tc>
                  <a:txBody>
                    <a:bodyPr/>
                    <a:lstStyle/>
                    <a:p>
                      <a:r>
                        <a:rPr lang="en-US" sz="1400" b="0" i="0" u="none" strike="noStrike" kern="1200" baseline="0" dirty="0" err="1" smtClean="0">
                          <a:solidFill>
                            <a:schemeClr val="dk1"/>
                          </a:solidFill>
                          <a:latin typeface="+mn-lt"/>
                          <a:ea typeface="+mn-ea"/>
                          <a:cs typeface="+mn-cs"/>
                        </a:rPr>
                        <a:t>Lysophosphatidic</a:t>
                      </a:r>
                      <a:r>
                        <a:rPr lang="en-US" sz="1400" b="0" i="0" u="none" strike="noStrike" kern="1200" baseline="0" dirty="0" smtClean="0">
                          <a:solidFill>
                            <a:schemeClr val="dk1"/>
                          </a:solidFill>
                          <a:latin typeface="+mn-lt"/>
                          <a:ea typeface="+mn-ea"/>
                          <a:cs typeface="+mn-cs"/>
                        </a:rPr>
                        <a:t> acid receptor antagonist </a:t>
                      </a:r>
                      <a:endParaRPr lang="en-US" sz="1400" dirty="0"/>
                    </a:p>
                  </a:txBody>
                  <a:tcPr marT="45727" marB="45727" anchor="ctr"/>
                </a:tc>
                <a:tc>
                  <a:txBody>
                    <a:bodyPr/>
                    <a:lstStyle/>
                    <a:p>
                      <a:r>
                        <a:rPr lang="en-US" sz="1400" b="0" i="0" u="none" strike="noStrike" kern="1200" baseline="0" dirty="0" smtClean="0">
                          <a:solidFill>
                            <a:schemeClr val="dk1"/>
                          </a:solidFill>
                          <a:latin typeface="+mn-lt"/>
                          <a:ea typeface="+mn-ea"/>
                          <a:cs typeface="+mn-cs"/>
                        </a:rPr>
                        <a:t>BMS-986020</a:t>
                      </a:r>
                      <a:endParaRPr lang="en-US" sz="1400" dirty="0"/>
                    </a:p>
                  </a:txBody>
                  <a:tcPr marT="45727" marB="45727" anchor="ctr"/>
                </a:tc>
                <a:tc>
                  <a:txBody>
                    <a:bodyPr/>
                    <a:lstStyle/>
                    <a:p>
                      <a:r>
                        <a:rPr lang="en-US" sz="1400" b="0" i="0" u="none" strike="noStrike" kern="1200" baseline="0" dirty="0" smtClean="0">
                          <a:solidFill>
                            <a:schemeClr val="dk1"/>
                          </a:solidFill>
                          <a:latin typeface="+mn-lt"/>
                          <a:ea typeface="+mn-ea"/>
                          <a:cs typeface="+mn-cs"/>
                        </a:rPr>
                        <a:t>Phase 2 ongoing (NCT01766817)</a:t>
                      </a:r>
                      <a:endParaRPr lang="en-US" sz="1400" dirty="0"/>
                    </a:p>
                  </a:txBody>
                  <a:tcPr marT="45727" marB="45727"/>
                </a:tc>
              </a:tr>
              <a:tr h="306427">
                <a:tc>
                  <a:txBody>
                    <a:bodyPr/>
                    <a:lstStyle/>
                    <a:p>
                      <a:r>
                        <a:rPr lang="en-US" sz="1400" dirty="0" smtClean="0"/>
                        <a:t>Anti-inflammatory/anti-oxidation</a:t>
                      </a:r>
                      <a:endParaRPr lang="en-US" sz="1400" dirty="0"/>
                    </a:p>
                  </a:txBody>
                  <a:tcPr marT="45727" marB="45727" anchor="ctr"/>
                </a:tc>
                <a:tc>
                  <a:txBody>
                    <a:bodyPr/>
                    <a:lstStyle/>
                    <a:p>
                      <a:r>
                        <a:rPr lang="en-US" sz="1400" dirty="0" smtClean="0"/>
                        <a:t>Carbon monoxide</a:t>
                      </a:r>
                      <a:endParaRPr lang="en-US" sz="1400" dirty="0"/>
                    </a:p>
                  </a:txBody>
                  <a:tcPr marT="45727" marB="45727" anchor="ctr"/>
                </a:tc>
                <a:tc>
                  <a:txBody>
                    <a:bodyPr/>
                    <a:lstStyle/>
                    <a:p>
                      <a:r>
                        <a:rPr lang="en-US" sz="1400" dirty="0" smtClean="0"/>
                        <a:t>Phase 2</a:t>
                      </a:r>
                      <a:r>
                        <a:rPr lang="en-US" sz="1400" baseline="0" dirty="0" smtClean="0"/>
                        <a:t> ongoing (</a:t>
                      </a:r>
                      <a:r>
                        <a:rPr lang="en-US" sz="1400" dirty="0" smtClean="0"/>
                        <a:t>NCT01214187)</a:t>
                      </a:r>
                      <a:endParaRPr lang="en-US" sz="1400" dirty="0"/>
                    </a:p>
                  </a:txBody>
                  <a:tcPr marT="45727" marB="45727"/>
                </a:tc>
              </a:tr>
              <a:tr h="306427">
                <a:tc>
                  <a:txBody>
                    <a:bodyPr/>
                    <a:lstStyle/>
                    <a:p>
                      <a:r>
                        <a:rPr lang="en-US" sz="1400" dirty="0" err="1" smtClean="0"/>
                        <a:t>Galactose-galectin</a:t>
                      </a:r>
                      <a:r>
                        <a:rPr lang="en-US" sz="1400" baseline="0" dirty="0" smtClean="0"/>
                        <a:t> interaction</a:t>
                      </a:r>
                      <a:endParaRPr lang="en-US" sz="1400" dirty="0"/>
                    </a:p>
                  </a:txBody>
                  <a:tcPr marT="45727" marB="45727" anchor="ctr"/>
                </a:tc>
                <a:tc>
                  <a:txBody>
                    <a:bodyPr/>
                    <a:lstStyle/>
                    <a:p>
                      <a:r>
                        <a:rPr lang="en-US" sz="1400" dirty="0" smtClean="0"/>
                        <a:t>TD-139 (inhaled)</a:t>
                      </a:r>
                      <a:endParaRPr lang="en-US" sz="1400" dirty="0"/>
                    </a:p>
                  </a:txBody>
                  <a:tcPr marT="45727" marB="45727" anchor="ctr"/>
                </a:tc>
                <a:tc>
                  <a:txBody>
                    <a:bodyPr/>
                    <a:lstStyle/>
                    <a:p>
                      <a:r>
                        <a:rPr lang="en-US" sz="1400" dirty="0" smtClean="0"/>
                        <a:t>Phase 1/2 recruiting (NCT02257177)</a:t>
                      </a:r>
                      <a:endParaRPr lang="en-US" sz="1400" dirty="0"/>
                    </a:p>
                  </a:txBody>
                  <a:tcPr marT="45727" marB="45727"/>
                </a:tc>
              </a:tr>
              <a:tr h="306427">
                <a:tc>
                  <a:txBody>
                    <a:bodyPr/>
                    <a:lstStyle/>
                    <a:p>
                      <a:r>
                        <a:rPr lang="en-US" sz="1400" dirty="0" smtClean="0"/>
                        <a:t>Anti-inflammatory/anti-fibrotic</a:t>
                      </a:r>
                      <a:endParaRPr lang="en-US" sz="1400" dirty="0"/>
                    </a:p>
                  </a:txBody>
                  <a:tcPr marT="45727" marB="45727" anchor="ctr"/>
                </a:tc>
                <a:tc>
                  <a:txBody>
                    <a:bodyPr/>
                    <a:lstStyle/>
                    <a:p>
                      <a:r>
                        <a:rPr lang="en-US" sz="1400" dirty="0" smtClean="0"/>
                        <a:t>MN-001/</a:t>
                      </a:r>
                      <a:r>
                        <a:rPr lang="en-US" sz="1400" dirty="0" err="1" smtClean="0"/>
                        <a:t>tipulekast</a:t>
                      </a:r>
                      <a:endParaRPr lang="en-US" sz="1400" dirty="0"/>
                    </a:p>
                  </a:txBody>
                  <a:tcPr marT="45727" marB="45727" anchor="ctr"/>
                </a:tc>
                <a:tc>
                  <a:txBody>
                    <a:bodyPr/>
                    <a:lstStyle/>
                    <a:p>
                      <a:r>
                        <a:rPr lang="en-US" sz="1400" dirty="0" smtClean="0"/>
                        <a:t>Phase 2 recruiting (NCT02503657)</a:t>
                      </a:r>
                      <a:endParaRPr lang="en-US" sz="1400" dirty="0"/>
                    </a:p>
                  </a:txBody>
                  <a:tcPr marT="45727" marB="45727"/>
                </a:tc>
              </a:tr>
              <a:tr h="306427">
                <a:tc>
                  <a:txBody>
                    <a:bodyPr/>
                    <a:lstStyle/>
                    <a:p>
                      <a:r>
                        <a:rPr lang="en-US" sz="1400" dirty="0" err="1" smtClean="0"/>
                        <a:t>Autotaxin</a:t>
                      </a:r>
                      <a:r>
                        <a:rPr lang="en-US" sz="1400" dirty="0" smtClean="0"/>
                        <a:t> inhibition</a:t>
                      </a:r>
                      <a:endParaRPr lang="en-US" sz="1400" dirty="0"/>
                    </a:p>
                  </a:txBody>
                  <a:tcPr marT="45727" marB="45727" anchor="ctr"/>
                </a:tc>
                <a:tc>
                  <a:txBody>
                    <a:bodyPr/>
                    <a:lstStyle/>
                    <a:p>
                      <a:r>
                        <a:rPr lang="en-US" sz="1400" dirty="0" smtClean="0"/>
                        <a:t>GLPG1690</a:t>
                      </a:r>
                      <a:endParaRPr lang="en-US" sz="1400" dirty="0"/>
                    </a:p>
                  </a:txBody>
                  <a:tcPr marT="45727" marB="45727" anchor="ctr"/>
                </a:tc>
                <a:tc>
                  <a:txBody>
                    <a:bodyPr/>
                    <a:lstStyle/>
                    <a:p>
                      <a:r>
                        <a:rPr lang="en-US" sz="1400" dirty="0" smtClean="0"/>
                        <a:t>Phase 2 recruiting (NCT02738801)</a:t>
                      </a:r>
                      <a:endParaRPr lang="en-US" sz="1400" dirty="0"/>
                    </a:p>
                  </a:txBody>
                  <a:tcPr marT="45727" marB="45727"/>
                </a:tc>
              </a:tr>
              <a:tr h="518237">
                <a:tc>
                  <a:txBody>
                    <a:bodyPr/>
                    <a:lstStyle/>
                    <a:p>
                      <a:r>
                        <a:rPr lang="en-US" sz="1400" dirty="0" smtClean="0"/>
                        <a:t>Immunomodulation</a:t>
                      </a:r>
                      <a:endParaRPr lang="en-US" sz="1400" dirty="0"/>
                    </a:p>
                  </a:txBody>
                  <a:tcPr marT="45727" marB="45727" anchor="ctr"/>
                </a:tc>
                <a:tc>
                  <a:txBody>
                    <a:bodyPr/>
                    <a:lstStyle/>
                    <a:p>
                      <a:r>
                        <a:rPr lang="en-US" sz="1400" dirty="0" err="1" smtClean="0"/>
                        <a:t>Mesenchymal</a:t>
                      </a:r>
                      <a:r>
                        <a:rPr lang="en-US" sz="1400" dirty="0" smtClean="0"/>
                        <a:t> Stem Cells</a:t>
                      </a:r>
                      <a:endParaRPr lang="en-US" sz="1400" dirty="0"/>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Phase 1/2 recruiting (NCT02013700 in US.</a:t>
                      </a:r>
                      <a:r>
                        <a:rPr lang="en-US" sz="1400" baseline="0" dirty="0" smtClean="0"/>
                        <a:t> Also trials in </a:t>
                      </a:r>
                      <a:r>
                        <a:rPr lang="en-US" sz="1400" dirty="0" smtClean="0"/>
                        <a:t>Spain, India, Russia)</a:t>
                      </a:r>
                    </a:p>
                  </a:txBody>
                  <a:tcPr marT="45727" marB="45727"/>
                </a:tc>
              </a:tr>
            </a:tbl>
          </a:graphicData>
        </a:graphic>
      </p:graphicFrame>
      <p:sp>
        <p:nvSpPr>
          <p:cNvPr id="23617" name="Rectangle 4"/>
          <p:cNvSpPr>
            <a:spLocks noChangeArrowheads="1"/>
          </p:cNvSpPr>
          <p:nvPr/>
        </p:nvSpPr>
        <p:spPr bwMode="auto">
          <a:xfrm>
            <a:off x="0" y="6119813"/>
            <a:ext cx="6477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Adapted from: Borie R, et al. </a:t>
            </a:r>
            <a:r>
              <a:rPr lang="en-US" i="1"/>
              <a:t>Respirology</a:t>
            </a:r>
            <a:r>
              <a:rPr lang="en-US"/>
              <a:t>. 2016;21(4):615-625.</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6200"/>
            <a:ext cx="8229600" cy="1143000"/>
          </a:xfrm>
        </p:spPr>
        <p:txBody>
          <a:bodyPr/>
          <a:lstStyle/>
          <a:p>
            <a:pPr eaLnBrk="1" hangingPunct="1"/>
            <a:r>
              <a:rPr lang="en-US" dirty="0" smtClean="0"/>
              <a:t>Epithelial Injury and Fibrosis</a:t>
            </a:r>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95400"/>
            <a:ext cx="647700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TextBox 4"/>
          <p:cNvSpPr txBox="1">
            <a:spLocks noChangeArrowheads="1"/>
          </p:cNvSpPr>
          <p:nvPr/>
        </p:nvSpPr>
        <p:spPr bwMode="auto">
          <a:xfrm>
            <a:off x="119063" y="6115050"/>
            <a:ext cx="517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Noble PW, et al. </a:t>
            </a:r>
            <a:r>
              <a:rPr lang="en-US" i="1"/>
              <a:t>J Clin Invest</a:t>
            </a:r>
            <a:r>
              <a:rPr lang="en-US"/>
              <a:t>. 2012;122(8):2756-2762.</a:t>
            </a:r>
          </a:p>
        </p:txBody>
      </p:sp>
      <p:sp>
        <p:nvSpPr>
          <p:cNvPr id="5" name="TextBox 4"/>
          <p:cNvSpPr txBox="1"/>
          <p:nvPr/>
        </p:nvSpPr>
        <p:spPr>
          <a:xfrm>
            <a:off x="7772400" y="3374910"/>
            <a:ext cx="784746" cy="369332"/>
          </a:xfrm>
          <a:prstGeom prst="rect">
            <a:avLst/>
          </a:prstGeom>
          <a:noFill/>
        </p:spPr>
        <p:txBody>
          <a:bodyPr wrap="square" rtlCol="0">
            <a:spAutoFit/>
          </a:bodyPr>
          <a:lstStyle/>
          <a:p>
            <a:r>
              <a:rPr lang="en-US" b="1" dirty="0" smtClean="0">
                <a:solidFill>
                  <a:srgbClr val="C04125"/>
                </a:solidFill>
              </a:rPr>
              <a:t>LPA1</a:t>
            </a:r>
            <a:endParaRPr lang="en-US" b="1" dirty="0">
              <a:solidFill>
                <a:srgbClr val="C04125"/>
              </a:solidFill>
            </a:endParaRPr>
          </a:p>
        </p:txBody>
      </p:sp>
      <p:sp>
        <p:nvSpPr>
          <p:cNvPr id="6" name="TextBox 5"/>
          <p:cNvSpPr txBox="1"/>
          <p:nvPr/>
        </p:nvSpPr>
        <p:spPr>
          <a:xfrm>
            <a:off x="206991" y="5515127"/>
            <a:ext cx="3518847" cy="369332"/>
          </a:xfrm>
          <a:prstGeom prst="rect">
            <a:avLst/>
          </a:prstGeom>
          <a:noFill/>
        </p:spPr>
        <p:txBody>
          <a:bodyPr wrap="square" rtlCol="0">
            <a:spAutoFit/>
          </a:bodyPr>
          <a:lstStyle/>
          <a:p>
            <a:r>
              <a:rPr lang="en-US" dirty="0" smtClean="0"/>
              <a:t>LPA = </a:t>
            </a:r>
            <a:r>
              <a:rPr lang="en-US" dirty="0" err="1" smtClean="0"/>
              <a:t>Lysophosphatidic</a:t>
            </a:r>
            <a:r>
              <a:rPr lang="en-US" dirty="0" smtClean="0"/>
              <a:t>  acid</a:t>
            </a:r>
            <a:endParaRPr lang="en-US" dirty="0"/>
          </a:p>
        </p:txBody>
      </p:sp>
      <p:cxnSp>
        <p:nvCxnSpPr>
          <p:cNvPr id="7" name="Straight Arrow Connector 6"/>
          <p:cNvCxnSpPr/>
          <p:nvPr/>
        </p:nvCxnSpPr>
        <p:spPr>
          <a:xfrm flipH="1">
            <a:off x="7424382" y="3559576"/>
            <a:ext cx="348018" cy="184666"/>
          </a:xfrm>
          <a:prstGeom prst="straightConnector1">
            <a:avLst/>
          </a:prstGeom>
          <a:ln>
            <a:solidFill>
              <a:srgbClr val="C04125"/>
            </a:solidFill>
            <a:headEnd type="none" w="med" len="med"/>
            <a:tailEnd type="arrow" w="med" len="med"/>
          </a:ln>
          <a:effectLst>
            <a:glow>
              <a:schemeClr val="accent1">
                <a:alpha val="0"/>
              </a:schemeClr>
            </a:glo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7233313" y="2825087"/>
            <a:ext cx="539087" cy="734489"/>
          </a:xfrm>
          <a:prstGeom prst="straightConnector1">
            <a:avLst/>
          </a:prstGeom>
          <a:ln>
            <a:solidFill>
              <a:srgbClr val="C04125"/>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12208" y="1319368"/>
            <a:ext cx="1399229" cy="369332"/>
          </a:xfrm>
          <a:prstGeom prst="rect">
            <a:avLst/>
          </a:prstGeom>
          <a:noFill/>
        </p:spPr>
        <p:txBody>
          <a:bodyPr wrap="none" rtlCol="0">
            <a:spAutoFit/>
          </a:bodyPr>
          <a:lstStyle/>
          <a:p>
            <a:r>
              <a:rPr lang="en-US" b="1" dirty="0" smtClean="0">
                <a:solidFill>
                  <a:srgbClr val="C04125"/>
                </a:solidFill>
              </a:rPr>
              <a:t>Latent TGF-</a:t>
            </a:r>
            <a:r>
              <a:rPr lang="el-GR" b="1" dirty="0" smtClean="0">
                <a:solidFill>
                  <a:srgbClr val="C04125"/>
                </a:solidFill>
              </a:rPr>
              <a:t>β</a:t>
            </a:r>
            <a:endParaRPr lang="en-US" b="1" dirty="0">
              <a:solidFill>
                <a:srgbClr val="C04125"/>
              </a:solidFill>
            </a:endParaRPr>
          </a:p>
        </p:txBody>
      </p:sp>
      <p:sp>
        <p:nvSpPr>
          <p:cNvPr id="10" name="TextBox 9"/>
          <p:cNvSpPr txBox="1"/>
          <p:nvPr/>
        </p:nvSpPr>
        <p:spPr>
          <a:xfrm>
            <a:off x="7533569" y="1295400"/>
            <a:ext cx="735842" cy="369332"/>
          </a:xfrm>
          <a:prstGeom prst="rect">
            <a:avLst/>
          </a:prstGeom>
          <a:noFill/>
        </p:spPr>
        <p:txBody>
          <a:bodyPr wrap="none" rtlCol="0">
            <a:spAutoFit/>
          </a:bodyPr>
          <a:lstStyle/>
          <a:p>
            <a:r>
              <a:rPr lang="en-US" b="1" dirty="0" smtClean="0">
                <a:solidFill>
                  <a:srgbClr val="C04125"/>
                </a:solidFill>
              </a:rPr>
              <a:t>TGF-</a:t>
            </a:r>
            <a:r>
              <a:rPr lang="el-GR" b="1" dirty="0" smtClean="0">
                <a:solidFill>
                  <a:srgbClr val="C04125"/>
                </a:solidFill>
              </a:rPr>
              <a:t>β</a:t>
            </a:r>
            <a:endParaRPr lang="en-US" b="1" dirty="0">
              <a:solidFill>
                <a:srgbClr val="C04125"/>
              </a:solidFill>
            </a:endParaRPr>
          </a:p>
        </p:txBody>
      </p:sp>
      <p:sp>
        <p:nvSpPr>
          <p:cNvPr id="11" name="TextBox 10"/>
          <p:cNvSpPr txBox="1"/>
          <p:nvPr/>
        </p:nvSpPr>
        <p:spPr>
          <a:xfrm>
            <a:off x="6923986" y="1658624"/>
            <a:ext cx="673582" cy="369332"/>
          </a:xfrm>
          <a:prstGeom prst="rect">
            <a:avLst/>
          </a:prstGeom>
          <a:noFill/>
        </p:spPr>
        <p:txBody>
          <a:bodyPr wrap="none" rtlCol="0">
            <a:spAutoFit/>
          </a:bodyPr>
          <a:lstStyle/>
          <a:p>
            <a:r>
              <a:rPr lang="el-GR" b="1" dirty="0" smtClean="0">
                <a:solidFill>
                  <a:srgbClr val="C04125"/>
                </a:solidFill>
              </a:rPr>
              <a:t>α</a:t>
            </a:r>
            <a:r>
              <a:rPr lang="en-US" b="1" dirty="0" smtClean="0">
                <a:solidFill>
                  <a:srgbClr val="C04125"/>
                </a:solidFill>
              </a:rPr>
              <a:t>v</a:t>
            </a:r>
            <a:r>
              <a:rPr lang="el-GR" b="1" dirty="0" smtClean="0">
                <a:solidFill>
                  <a:srgbClr val="C04125"/>
                </a:solidFill>
              </a:rPr>
              <a:t>β</a:t>
            </a:r>
            <a:r>
              <a:rPr lang="en-US" b="1" dirty="0" smtClean="0">
                <a:solidFill>
                  <a:srgbClr val="C04125"/>
                </a:solidFill>
              </a:rPr>
              <a:t>6</a:t>
            </a:r>
            <a:endParaRPr lang="en-US" b="1" dirty="0">
              <a:solidFill>
                <a:srgbClr val="C04125"/>
              </a:solidFill>
            </a:endParaRPr>
          </a:p>
        </p:txBody>
      </p:sp>
      <p:pic>
        <p:nvPicPr>
          <p:cNvPr id="12" name="Picture 2" descr="https://upload.wikimedia.org/wikipedia/commons/thumb/6/6d/Macrophage.svg/250px-Macrophage.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396" y="2825087"/>
            <a:ext cx="1042775" cy="92598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5766" y="3771122"/>
            <a:ext cx="1926618" cy="369332"/>
          </a:xfrm>
          <a:prstGeom prst="rect">
            <a:avLst/>
          </a:prstGeom>
          <a:noFill/>
        </p:spPr>
        <p:txBody>
          <a:bodyPr wrap="none" rtlCol="0">
            <a:spAutoFit/>
          </a:bodyPr>
          <a:lstStyle/>
          <a:p>
            <a:r>
              <a:rPr lang="en-US" b="1" dirty="0" smtClean="0">
                <a:solidFill>
                  <a:srgbClr val="C04125"/>
                </a:solidFill>
              </a:rPr>
              <a:t>Macrophage, M2a</a:t>
            </a:r>
            <a:endParaRPr lang="en-US" b="1" dirty="0">
              <a:solidFill>
                <a:srgbClr val="C04125"/>
              </a:solidFill>
            </a:endParaRPr>
          </a:p>
        </p:txBody>
      </p:sp>
      <p:cxnSp>
        <p:nvCxnSpPr>
          <p:cNvPr id="14" name="Straight Arrow Connector 13"/>
          <p:cNvCxnSpPr/>
          <p:nvPr/>
        </p:nvCxnSpPr>
        <p:spPr>
          <a:xfrm>
            <a:off x="6993740" y="1504034"/>
            <a:ext cx="509116" cy="0"/>
          </a:xfrm>
          <a:prstGeom prst="straightConnector1">
            <a:avLst/>
          </a:prstGeom>
          <a:ln>
            <a:solidFill>
              <a:srgbClr val="C04125"/>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15888"/>
            <a:ext cx="8610600" cy="1143000"/>
          </a:xfrm>
        </p:spPr>
        <p:txBody>
          <a:bodyPr/>
          <a:lstStyle/>
          <a:p>
            <a:pPr eaLnBrk="1" hangingPunct="1"/>
            <a:r>
              <a:rPr lang="en-US" dirty="0" smtClean="0"/>
              <a:t>Epithelial Injury and Fibrosis Approaches</a:t>
            </a:r>
          </a:p>
        </p:txBody>
      </p:sp>
      <p:sp>
        <p:nvSpPr>
          <p:cNvPr id="3" name="Content Placeholder 2"/>
          <p:cNvSpPr>
            <a:spLocks noGrp="1"/>
          </p:cNvSpPr>
          <p:nvPr>
            <p:ph idx="1"/>
          </p:nvPr>
        </p:nvSpPr>
        <p:spPr>
          <a:xfrm>
            <a:off x="369888" y="1241425"/>
            <a:ext cx="8534400" cy="4991100"/>
          </a:xfrm>
        </p:spPr>
        <p:txBody>
          <a:bodyPr rtlCol="0">
            <a:normAutofit fontScale="62500" lnSpcReduction="20000"/>
          </a:bodyPr>
          <a:lstStyle/>
          <a:p>
            <a:pPr eaLnBrk="1" fontAlgn="auto" hangingPunct="1">
              <a:spcAft>
                <a:spcPts val="0"/>
              </a:spcAft>
              <a:buFont typeface="Arial"/>
              <a:buChar char="•"/>
              <a:defRPr/>
            </a:pPr>
            <a:r>
              <a:rPr lang="en-US" b="1" dirty="0">
                <a:solidFill>
                  <a:srgbClr val="C04125"/>
                </a:solidFill>
              </a:rPr>
              <a:t>BMS-986020 (AM152)</a:t>
            </a:r>
          </a:p>
          <a:p>
            <a:pPr lvl="1" eaLnBrk="1" fontAlgn="auto" hangingPunct="1">
              <a:spcAft>
                <a:spcPts val="0"/>
              </a:spcAft>
              <a:buFont typeface="Arial"/>
              <a:buChar char="–"/>
              <a:defRPr/>
            </a:pPr>
            <a:r>
              <a:rPr lang="en-US" dirty="0"/>
              <a:t>Small molecule LPA1 antagonist</a:t>
            </a:r>
          </a:p>
          <a:p>
            <a:pPr lvl="1" eaLnBrk="1" fontAlgn="auto" hangingPunct="1">
              <a:spcAft>
                <a:spcPts val="0"/>
              </a:spcAft>
              <a:buFont typeface="Arial"/>
              <a:buChar char="–"/>
              <a:defRPr/>
            </a:pPr>
            <a:r>
              <a:rPr lang="en-US" dirty="0"/>
              <a:t>Ongoing trial </a:t>
            </a:r>
            <a:r>
              <a:rPr lang="en-US" dirty="0">
                <a:solidFill>
                  <a:schemeClr val="dk1"/>
                </a:solidFill>
              </a:rPr>
              <a:t>NCT01766817</a:t>
            </a:r>
            <a:r>
              <a:rPr lang="en-US" dirty="0"/>
              <a:t>: </a:t>
            </a:r>
            <a:r>
              <a:rPr lang="el-GR" dirty="0"/>
              <a:t>Δ</a:t>
            </a:r>
            <a:r>
              <a:rPr lang="en-US" dirty="0"/>
              <a:t>FVC, tolerability </a:t>
            </a:r>
          </a:p>
          <a:p>
            <a:pPr lvl="1" eaLnBrk="1" fontAlgn="auto" hangingPunct="1">
              <a:spcAft>
                <a:spcPts val="0"/>
              </a:spcAft>
              <a:buFont typeface="Arial"/>
              <a:buChar char="–"/>
              <a:defRPr/>
            </a:pPr>
            <a:r>
              <a:rPr lang="en-US" dirty="0"/>
              <a:t>N = 80, 26 weeks, </a:t>
            </a:r>
            <a:r>
              <a:rPr lang="en-US" dirty="0" smtClean="0"/>
              <a:t>completed</a:t>
            </a:r>
          </a:p>
          <a:p>
            <a:pPr lvl="1" eaLnBrk="1" fontAlgn="auto" hangingPunct="1">
              <a:spcAft>
                <a:spcPts val="0"/>
              </a:spcAft>
              <a:buFont typeface="Arial"/>
              <a:buChar char="–"/>
              <a:defRPr/>
            </a:pPr>
            <a:endParaRPr lang="en-US" dirty="0"/>
          </a:p>
          <a:p>
            <a:pPr eaLnBrk="1" fontAlgn="auto" hangingPunct="1">
              <a:spcAft>
                <a:spcPts val="0"/>
              </a:spcAft>
              <a:buFont typeface="Arial"/>
              <a:buChar char="•"/>
              <a:defRPr/>
            </a:pPr>
            <a:r>
              <a:rPr lang="en-US" b="1" dirty="0">
                <a:solidFill>
                  <a:srgbClr val="C04125"/>
                </a:solidFill>
              </a:rPr>
              <a:t>BG00011 (STX-100)</a:t>
            </a:r>
          </a:p>
          <a:p>
            <a:pPr lvl="1" eaLnBrk="1" fontAlgn="auto" hangingPunct="1">
              <a:spcAft>
                <a:spcPts val="0"/>
              </a:spcAft>
              <a:buFont typeface="Arial"/>
              <a:buChar char="–"/>
              <a:defRPr/>
            </a:pPr>
            <a:r>
              <a:rPr lang="en-US" dirty="0"/>
              <a:t>Humanized </a:t>
            </a:r>
            <a:r>
              <a:rPr lang="en-US" dirty="0" err="1"/>
              <a:t>mab</a:t>
            </a:r>
            <a:r>
              <a:rPr lang="en-US" dirty="0"/>
              <a:t> against epithelial αvβ6 integrin</a:t>
            </a:r>
          </a:p>
          <a:p>
            <a:pPr lvl="1" eaLnBrk="1" fontAlgn="auto" hangingPunct="1">
              <a:spcAft>
                <a:spcPts val="0"/>
              </a:spcAft>
              <a:buFont typeface="Arial"/>
              <a:buChar char="–"/>
              <a:defRPr/>
            </a:pPr>
            <a:r>
              <a:rPr lang="en-US" dirty="0"/>
              <a:t>Blocks activation of latent TGF-</a:t>
            </a:r>
            <a:r>
              <a:rPr lang="el-GR" dirty="0"/>
              <a:t>β</a:t>
            </a:r>
            <a:endParaRPr lang="en-US" dirty="0"/>
          </a:p>
          <a:p>
            <a:pPr lvl="1" eaLnBrk="1" fontAlgn="auto" hangingPunct="1">
              <a:spcAft>
                <a:spcPts val="0"/>
              </a:spcAft>
              <a:buFont typeface="Arial"/>
              <a:buChar char="–"/>
              <a:defRPr/>
            </a:pPr>
            <a:r>
              <a:rPr lang="en-US" dirty="0"/>
              <a:t>Ongoing trial </a:t>
            </a:r>
            <a:r>
              <a:rPr lang="en-US" dirty="0" smtClean="0">
                <a:solidFill>
                  <a:schemeClr val="dk1"/>
                </a:solidFill>
              </a:rPr>
              <a:t>NCT01371305</a:t>
            </a:r>
            <a:r>
              <a:rPr lang="en-US" dirty="0" smtClean="0"/>
              <a:t>: </a:t>
            </a:r>
            <a:r>
              <a:rPr lang="en-US" dirty="0"/>
              <a:t>Safety and tolerability of </a:t>
            </a:r>
            <a:r>
              <a:rPr lang="en-US" dirty="0" err="1"/>
              <a:t>sc</a:t>
            </a:r>
            <a:r>
              <a:rPr lang="en-US" dirty="0"/>
              <a:t>-administered multiple, escalating doses</a:t>
            </a:r>
          </a:p>
          <a:p>
            <a:pPr lvl="1" eaLnBrk="1" fontAlgn="auto" hangingPunct="1">
              <a:spcAft>
                <a:spcPts val="0"/>
              </a:spcAft>
              <a:buFont typeface="Arial"/>
              <a:buChar char="–"/>
              <a:defRPr/>
            </a:pPr>
            <a:r>
              <a:rPr lang="en-US" dirty="0"/>
              <a:t>N = 40, </a:t>
            </a:r>
            <a:r>
              <a:rPr lang="en-US" dirty="0" smtClean="0"/>
              <a:t>study completion </a:t>
            </a:r>
            <a:r>
              <a:rPr lang="en-US" dirty="0"/>
              <a:t>estimated March </a:t>
            </a:r>
            <a:r>
              <a:rPr lang="en-US" dirty="0" smtClean="0"/>
              <a:t>2017</a:t>
            </a:r>
          </a:p>
          <a:p>
            <a:pPr lvl="1" eaLnBrk="1" fontAlgn="auto" hangingPunct="1">
              <a:spcAft>
                <a:spcPts val="0"/>
              </a:spcAft>
              <a:buFont typeface="Arial"/>
              <a:buChar char="–"/>
              <a:defRPr/>
            </a:pPr>
            <a:endParaRPr lang="en-US" dirty="0"/>
          </a:p>
          <a:p>
            <a:pPr eaLnBrk="1" fontAlgn="auto" hangingPunct="1">
              <a:spcAft>
                <a:spcPts val="0"/>
              </a:spcAft>
              <a:buFont typeface="Arial"/>
              <a:buChar char="•"/>
              <a:defRPr/>
            </a:pPr>
            <a:r>
              <a:rPr lang="en-US" b="1" dirty="0" smtClean="0">
                <a:solidFill>
                  <a:srgbClr val="C04125"/>
                </a:solidFill>
              </a:rPr>
              <a:t>PRM-151 (pentraxin-2)</a:t>
            </a:r>
            <a:endParaRPr lang="en-US" b="1" dirty="0">
              <a:solidFill>
                <a:srgbClr val="C04125"/>
              </a:solidFill>
            </a:endParaRPr>
          </a:p>
          <a:p>
            <a:pPr lvl="1" eaLnBrk="1" fontAlgn="auto" hangingPunct="1">
              <a:spcAft>
                <a:spcPts val="0"/>
              </a:spcAft>
              <a:buFont typeface="Arial"/>
              <a:buChar char="–"/>
              <a:defRPr/>
            </a:pPr>
            <a:r>
              <a:rPr lang="en-US" dirty="0" smtClean="0"/>
              <a:t>Ligand </a:t>
            </a:r>
            <a:r>
              <a:rPr lang="en-US" dirty="0"/>
              <a:t>for </a:t>
            </a:r>
            <a:r>
              <a:rPr lang="en-US" dirty="0" err="1"/>
              <a:t>Fcγ</a:t>
            </a:r>
            <a:r>
              <a:rPr lang="en-US" dirty="0"/>
              <a:t> receptors </a:t>
            </a:r>
            <a:r>
              <a:rPr lang="en-US" dirty="0" smtClean="0"/>
              <a:t>on </a:t>
            </a:r>
            <a:r>
              <a:rPr lang="en-US" dirty="0"/>
              <a:t>monocytes and </a:t>
            </a:r>
            <a:r>
              <a:rPr lang="en-US" dirty="0" smtClean="0"/>
              <a:t>macrophages</a:t>
            </a:r>
          </a:p>
          <a:p>
            <a:pPr lvl="1" eaLnBrk="1" fontAlgn="auto" hangingPunct="1">
              <a:spcAft>
                <a:spcPts val="0"/>
              </a:spcAft>
              <a:buFont typeface="Arial"/>
              <a:buChar char="–"/>
              <a:defRPr/>
            </a:pPr>
            <a:r>
              <a:rPr lang="en-US" dirty="0" smtClean="0"/>
              <a:t>Stimulates differentiation </a:t>
            </a:r>
            <a:r>
              <a:rPr lang="en-US" dirty="0"/>
              <a:t>into restorative regulatory </a:t>
            </a:r>
            <a:r>
              <a:rPr lang="en-US" dirty="0" smtClean="0"/>
              <a:t>macrophages </a:t>
            </a:r>
            <a:r>
              <a:rPr lang="en-US" dirty="0"/>
              <a:t>with </a:t>
            </a:r>
            <a:r>
              <a:rPr lang="en-US" dirty="0" smtClean="0"/>
              <a:t>local </a:t>
            </a:r>
            <a:r>
              <a:rPr lang="en-US" dirty="0"/>
              <a:t>production of </a:t>
            </a:r>
            <a:r>
              <a:rPr lang="en-US" dirty="0" smtClean="0"/>
              <a:t>IL-10</a:t>
            </a:r>
          </a:p>
          <a:p>
            <a:pPr lvl="1" eaLnBrk="1" fontAlgn="auto" hangingPunct="1">
              <a:spcAft>
                <a:spcPts val="0"/>
              </a:spcAft>
              <a:buFont typeface="Arial"/>
              <a:buChar char="–"/>
              <a:defRPr/>
            </a:pPr>
            <a:r>
              <a:rPr lang="en-US" dirty="0" smtClean="0"/>
              <a:t>Ongoing </a:t>
            </a:r>
            <a:r>
              <a:rPr lang="en-US" dirty="0"/>
              <a:t>trial </a:t>
            </a:r>
            <a:r>
              <a:rPr lang="en-US" dirty="0" smtClean="0"/>
              <a:t>NCT02550873: </a:t>
            </a:r>
            <a:r>
              <a:rPr lang="en-US" dirty="0"/>
              <a:t>efficacy and </a:t>
            </a:r>
            <a:r>
              <a:rPr lang="en-US" dirty="0" smtClean="0"/>
              <a:t>safety</a:t>
            </a:r>
          </a:p>
          <a:p>
            <a:pPr lvl="1" eaLnBrk="1" fontAlgn="auto" hangingPunct="1">
              <a:spcAft>
                <a:spcPts val="0"/>
              </a:spcAft>
              <a:buFont typeface="Arial"/>
              <a:buChar char="–"/>
              <a:defRPr/>
            </a:pPr>
            <a:r>
              <a:rPr lang="en-US" dirty="0" smtClean="0"/>
              <a:t>N = 117, </a:t>
            </a:r>
            <a:r>
              <a:rPr lang="en-US" dirty="0"/>
              <a:t>24 </a:t>
            </a:r>
            <a:r>
              <a:rPr lang="en-US" dirty="0" smtClean="0"/>
              <a:t>weeks, study completion estimated March 2019</a:t>
            </a:r>
          </a:p>
          <a:p>
            <a:pPr lvl="1" eaLnBrk="1" fontAlgn="auto" hangingPunct="1">
              <a:spcAft>
                <a:spcPts val="0"/>
              </a:spcAft>
              <a:buFont typeface="Arial"/>
              <a:buChar char="–"/>
              <a:defRPr/>
            </a:pPr>
            <a:endParaRPr lang="en-US" dirty="0" smtClean="0"/>
          </a:p>
          <a:p>
            <a:pPr lvl="1" eaLnBrk="1" fontAlgn="auto" hangingPunct="1">
              <a:spcAft>
                <a:spcPts val="0"/>
              </a:spcAft>
              <a:buFont typeface="Arial"/>
              <a:buChar char="–"/>
              <a:defRPr/>
            </a:pPr>
            <a:endParaRPr lang="en-US" dirty="0"/>
          </a:p>
        </p:txBody>
      </p:sp>
      <p:pic>
        <p:nvPicPr>
          <p:cNvPr id="4" name="Picture 8" descr="C:\Users\drabin\AppData\Local\Microsoft\Windows\Temporary Internet Files\Content.IE5\231AAWS0\blacklungico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1820" y="2700155"/>
            <a:ext cx="703445" cy="703445"/>
          </a:xfrm>
          <a:prstGeom prst="rect">
            <a:avLst/>
          </a:prstGeom>
          <a:solidFill>
            <a:schemeClr val="bg1"/>
          </a:solidFill>
        </p:spPr>
      </p:pic>
      <p:pic>
        <p:nvPicPr>
          <p:cNvPr id="5" name="Picture 8" descr="C:\Users\drabin\AppData\Local\Microsoft\Windows\Temporary Internet Files\Content.IE5\231AAWS0\blacklungico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1820" y="4401955"/>
            <a:ext cx="703445" cy="703445"/>
          </a:xfrm>
          <a:prstGeom prst="rect">
            <a:avLst/>
          </a:prstGeom>
          <a:solidFill>
            <a:schemeClr val="bg1"/>
          </a:solidFill>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0"/>
            <a:ext cx="8229600" cy="1143000"/>
          </a:xfrm>
        </p:spPr>
        <p:txBody>
          <a:bodyPr/>
          <a:lstStyle/>
          <a:p>
            <a:pPr eaLnBrk="1" hangingPunct="1"/>
            <a:r>
              <a:rPr lang="en-US" dirty="0" smtClean="0"/>
              <a:t>Epithelial Injury and Fibrosis</a:t>
            </a:r>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81100"/>
            <a:ext cx="647700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TextBox 4"/>
          <p:cNvSpPr txBox="1">
            <a:spLocks noChangeArrowheads="1"/>
          </p:cNvSpPr>
          <p:nvPr/>
        </p:nvSpPr>
        <p:spPr bwMode="auto">
          <a:xfrm>
            <a:off x="119063" y="6115050"/>
            <a:ext cx="517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800">
                <a:solidFill>
                  <a:prstClr val="black"/>
                </a:solidFill>
              </a:rPr>
              <a:t>Noble PW, et al. </a:t>
            </a:r>
            <a:r>
              <a:rPr lang="en-US" sz="1800" i="1">
                <a:solidFill>
                  <a:prstClr val="black"/>
                </a:solidFill>
              </a:rPr>
              <a:t>J Clin Invest</a:t>
            </a:r>
            <a:r>
              <a:rPr lang="en-US" sz="1800">
                <a:solidFill>
                  <a:prstClr val="black"/>
                </a:solidFill>
              </a:rPr>
              <a:t>. 2012;122(8):2756-2762.</a:t>
            </a:r>
          </a:p>
        </p:txBody>
      </p:sp>
      <p:sp>
        <p:nvSpPr>
          <p:cNvPr id="5" name="TextBox 4"/>
          <p:cNvSpPr txBox="1"/>
          <p:nvPr/>
        </p:nvSpPr>
        <p:spPr>
          <a:xfrm>
            <a:off x="8001000" y="3260610"/>
            <a:ext cx="784746" cy="369332"/>
          </a:xfrm>
          <a:prstGeom prst="rect">
            <a:avLst/>
          </a:prstGeom>
          <a:noFill/>
        </p:spPr>
        <p:txBody>
          <a:bodyPr wrap="square" rtlCol="0">
            <a:spAutoFit/>
          </a:bodyPr>
          <a:lstStyle/>
          <a:p>
            <a:pPr eaLnBrk="1" hangingPunct="1"/>
            <a:r>
              <a:rPr lang="en-US" sz="1800" b="1" dirty="0" smtClean="0">
                <a:solidFill>
                  <a:srgbClr val="C04125"/>
                </a:solidFill>
                <a:latin typeface="Calibri" pitchFamily="34" charset="0"/>
                <a:cs typeface="Arial" charset="0"/>
              </a:rPr>
              <a:t>LPA1</a:t>
            </a:r>
            <a:endParaRPr lang="en-US" sz="1800" b="1" dirty="0">
              <a:solidFill>
                <a:srgbClr val="C04125"/>
              </a:solidFill>
              <a:latin typeface="Calibri" pitchFamily="34" charset="0"/>
              <a:cs typeface="Arial" charset="0"/>
            </a:endParaRPr>
          </a:p>
        </p:txBody>
      </p:sp>
      <p:sp>
        <p:nvSpPr>
          <p:cNvPr id="6" name="TextBox 5"/>
          <p:cNvSpPr txBox="1"/>
          <p:nvPr/>
        </p:nvSpPr>
        <p:spPr>
          <a:xfrm>
            <a:off x="435591" y="5400827"/>
            <a:ext cx="3518847" cy="369332"/>
          </a:xfrm>
          <a:prstGeom prst="rect">
            <a:avLst/>
          </a:prstGeom>
          <a:noFill/>
        </p:spPr>
        <p:txBody>
          <a:bodyPr wrap="square" rtlCol="0">
            <a:spAutoFit/>
          </a:bodyPr>
          <a:lstStyle/>
          <a:p>
            <a:pPr eaLnBrk="1" hangingPunct="1"/>
            <a:r>
              <a:rPr lang="en-US" sz="1800" dirty="0" smtClean="0">
                <a:solidFill>
                  <a:prstClr val="black"/>
                </a:solidFill>
                <a:latin typeface="Calibri" pitchFamily="34" charset="0"/>
                <a:cs typeface="Arial" charset="0"/>
              </a:rPr>
              <a:t>LPA = </a:t>
            </a:r>
            <a:r>
              <a:rPr lang="en-US" sz="1800" dirty="0" err="1" smtClean="0">
                <a:solidFill>
                  <a:prstClr val="black"/>
                </a:solidFill>
                <a:latin typeface="Calibri" pitchFamily="34" charset="0"/>
                <a:cs typeface="Arial" charset="0"/>
              </a:rPr>
              <a:t>Lysophosphatidic</a:t>
            </a:r>
            <a:r>
              <a:rPr lang="en-US" sz="1800" dirty="0" smtClean="0">
                <a:solidFill>
                  <a:prstClr val="black"/>
                </a:solidFill>
                <a:latin typeface="Calibri" pitchFamily="34" charset="0"/>
                <a:cs typeface="Arial" charset="0"/>
              </a:rPr>
              <a:t>  acid</a:t>
            </a:r>
            <a:endParaRPr lang="en-US" sz="1800" dirty="0">
              <a:solidFill>
                <a:prstClr val="black"/>
              </a:solidFill>
              <a:latin typeface="Calibri" pitchFamily="34" charset="0"/>
              <a:cs typeface="Arial" charset="0"/>
            </a:endParaRPr>
          </a:p>
        </p:txBody>
      </p:sp>
      <p:cxnSp>
        <p:nvCxnSpPr>
          <p:cNvPr id="7" name="Straight Arrow Connector 6"/>
          <p:cNvCxnSpPr/>
          <p:nvPr/>
        </p:nvCxnSpPr>
        <p:spPr>
          <a:xfrm flipH="1">
            <a:off x="7652982" y="3445276"/>
            <a:ext cx="348018" cy="184666"/>
          </a:xfrm>
          <a:prstGeom prst="straightConnector1">
            <a:avLst/>
          </a:prstGeom>
          <a:ln>
            <a:solidFill>
              <a:srgbClr val="C04125"/>
            </a:solidFill>
            <a:headEnd type="none" w="med" len="med"/>
            <a:tailEnd type="arrow" w="med" len="med"/>
          </a:ln>
          <a:effectLst>
            <a:glow>
              <a:schemeClr val="accent1">
                <a:alpha val="0"/>
              </a:schemeClr>
            </a:glo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7461913" y="2710787"/>
            <a:ext cx="539087" cy="734489"/>
          </a:xfrm>
          <a:prstGeom prst="straightConnector1">
            <a:avLst/>
          </a:prstGeom>
          <a:ln>
            <a:solidFill>
              <a:srgbClr val="C04125"/>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840808" y="1205068"/>
            <a:ext cx="1399229" cy="369332"/>
          </a:xfrm>
          <a:prstGeom prst="rect">
            <a:avLst/>
          </a:prstGeom>
          <a:noFill/>
        </p:spPr>
        <p:txBody>
          <a:bodyPr wrap="none" rtlCol="0">
            <a:spAutoFit/>
          </a:bodyPr>
          <a:lstStyle/>
          <a:p>
            <a:pPr eaLnBrk="1" hangingPunct="1"/>
            <a:r>
              <a:rPr lang="en-US" sz="1800" b="1" dirty="0" smtClean="0">
                <a:solidFill>
                  <a:srgbClr val="C04125"/>
                </a:solidFill>
                <a:latin typeface="Calibri" pitchFamily="34" charset="0"/>
                <a:cs typeface="Arial" charset="0"/>
              </a:rPr>
              <a:t>Latent TGF-</a:t>
            </a:r>
            <a:r>
              <a:rPr lang="el-GR" sz="1800" b="1" dirty="0" smtClean="0">
                <a:solidFill>
                  <a:srgbClr val="C04125"/>
                </a:solidFill>
                <a:latin typeface="Calibri" pitchFamily="34" charset="0"/>
                <a:cs typeface="Arial" charset="0"/>
              </a:rPr>
              <a:t>β</a:t>
            </a:r>
            <a:endParaRPr lang="en-US" sz="1800" b="1" dirty="0">
              <a:solidFill>
                <a:srgbClr val="C04125"/>
              </a:solidFill>
              <a:latin typeface="Calibri" pitchFamily="34" charset="0"/>
              <a:cs typeface="Arial" charset="0"/>
            </a:endParaRPr>
          </a:p>
        </p:txBody>
      </p:sp>
      <p:sp>
        <p:nvSpPr>
          <p:cNvPr id="10" name="TextBox 9"/>
          <p:cNvSpPr txBox="1"/>
          <p:nvPr/>
        </p:nvSpPr>
        <p:spPr>
          <a:xfrm>
            <a:off x="7762169" y="1181100"/>
            <a:ext cx="735842" cy="369332"/>
          </a:xfrm>
          <a:prstGeom prst="rect">
            <a:avLst/>
          </a:prstGeom>
          <a:noFill/>
        </p:spPr>
        <p:txBody>
          <a:bodyPr wrap="none" rtlCol="0">
            <a:spAutoFit/>
          </a:bodyPr>
          <a:lstStyle/>
          <a:p>
            <a:pPr eaLnBrk="1" hangingPunct="1"/>
            <a:r>
              <a:rPr lang="en-US" sz="1800" b="1" dirty="0" smtClean="0">
                <a:solidFill>
                  <a:srgbClr val="C04125"/>
                </a:solidFill>
                <a:latin typeface="Calibri" pitchFamily="34" charset="0"/>
                <a:cs typeface="Arial" charset="0"/>
              </a:rPr>
              <a:t>TGF-</a:t>
            </a:r>
            <a:r>
              <a:rPr lang="el-GR" sz="1800" b="1" dirty="0" smtClean="0">
                <a:solidFill>
                  <a:srgbClr val="C04125"/>
                </a:solidFill>
                <a:latin typeface="Calibri" pitchFamily="34" charset="0"/>
                <a:cs typeface="Arial" charset="0"/>
              </a:rPr>
              <a:t>β</a:t>
            </a:r>
            <a:endParaRPr lang="en-US" sz="1800" b="1" dirty="0">
              <a:solidFill>
                <a:srgbClr val="C04125"/>
              </a:solidFill>
              <a:latin typeface="Calibri" pitchFamily="34" charset="0"/>
              <a:cs typeface="Arial" charset="0"/>
            </a:endParaRPr>
          </a:p>
        </p:txBody>
      </p:sp>
      <p:sp>
        <p:nvSpPr>
          <p:cNvPr id="11" name="TextBox 10"/>
          <p:cNvSpPr txBox="1"/>
          <p:nvPr/>
        </p:nvSpPr>
        <p:spPr>
          <a:xfrm>
            <a:off x="7152586" y="1544324"/>
            <a:ext cx="673582" cy="369332"/>
          </a:xfrm>
          <a:prstGeom prst="rect">
            <a:avLst/>
          </a:prstGeom>
          <a:noFill/>
        </p:spPr>
        <p:txBody>
          <a:bodyPr wrap="none" rtlCol="0">
            <a:spAutoFit/>
          </a:bodyPr>
          <a:lstStyle/>
          <a:p>
            <a:pPr eaLnBrk="1" hangingPunct="1"/>
            <a:r>
              <a:rPr lang="el-GR" sz="1800" b="1" dirty="0" smtClean="0">
                <a:solidFill>
                  <a:srgbClr val="C04125"/>
                </a:solidFill>
                <a:latin typeface="Calibri" pitchFamily="34" charset="0"/>
                <a:cs typeface="Arial" charset="0"/>
              </a:rPr>
              <a:t>α</a:t>
            </a:r>
            <a:r>
              <a:rPr lang="en-US" sz="1800" b="1" dirty="0" smtClean="0">
                <a:solidFill>
                  <a:srgbClr val="C04125"/>
                </a:solidFill>
                <a:latin typeface="Calibri" pitchFamily="34" charset="0"/>
                <a:cs typeface="Arial" charset="0"/>
              </a:rPr>
              <a:t>v</a:t>
            </a:r>
            <a:r>
              <a:rPr lang="el-GR" sz="1800" b="1" dirty="0" smtClean="0">
                <a:solidFill>
                  <a:srgbClr val="C04125"/>
                </a:solidFill>
                <a:latin typeface="Calibri" pitchFamily="34" charset="0"/>
                <a:cs typeface="Arial" charset="0"/>
              </a:rPr>
              <a:t>β</a:t>
            </a:r>
            <a:r>
              <a:rPr lang="en-US" sz="1800" b="1" dirty="0" smtClean="0">
                <a:solidFill>
                  <a:srgbClr val="C04125"/>
                </a:solidFill>
                <a:latin typeface="Calibri" pitchFamily="34" charset="0"/>
                <a:cs typeface="Arial" charset="0"/>
              </a:rPr>
              <a:t>6</a:t>
            </a:r>
            <a:endParaRPr lang="en-US" sz="1800" b="1" dirty="0">
              <a:solidFill>
                <a:srgbClr val="C04125"/>
              </a:solidFill>
              <a:latin typeface="Calibri" pitchFamily="34" charset="0"/>
              <a:cs typeface="Arial" charset="0"/>
            </a:endParaRPr>
          </a:p>
        </p:txBody>
      </p:sp>
      <p:pic>
        <p:nvPicPr>
          <p:cNvPr id="12" name="Picture 2" descr="https://upload.wikimedia.org/wikipedia/commons/thumb/6/6d/Macrophage.svg/250px-Macrophage.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996" y="2710787"/>
            <a:ext cx="1042775" cy="92598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94366" y="3656822"/>
            <a:ext cx="1926618" cy="369332"/>
          </a:xfrm>
          <a:prstGeom prst="rect">
            <a:avLst/>
          </a:prstGeom>
          <a:noFill/>
        </p:spPr>
        <p:txBody>
          <a:bodyPr wrap="none" rtlCol="0">
            <a:spAutoFit/>
          </a:bodyPr>
          <a:lstStyle/>
          <a:p>
            <a:pPr eaLnBrk="1" hangingPunct="1"/>
            <a:r>
              <a:rPr lang="en-US" sz="1800" b="1" dirty="0" smtClean="0">
                <a:solidFill>
                  <a:srgbClr val="C04125"/>
                </a:solidFill>
                <a:latin typeface="Calibri" pitchFamily="34" charset="0"/>
                <a:cs typeface="Arial" charset="0"/>
              </a:rPr>
              <a:t>Macrophage, M2a</a:t>
            </a:r>
            <a:endParaRPr lang="en-US" sz="1800" b="1" dirty="0">
              <a:solidFill>
                <a:srgbClr val="C04125"/>
              </a:solidFill>
              <a:latin typeface="Calibri" pitchFamily="34" charset="0"/>
              <a:cs typeface="Arial" charset="0"/>
            </a:endParaRPr>
          </a:p>
        </p:txBody>
      </p:sp>
      <p:cxnSp>
        <p:nvCxnSpPr>
          <p:cNvPr id="14" name="Straight Arrow Connector 13"/>
          <p:cNvCxnSpPr/>
          <p:nvPr/>
        </p:nvCxnSpPr>
        <p:spPr>
          <a:xfrm>
            <a:off x="7222340" y="1389734"/>
            <a:ext cx="509116" cy="0"/>
          </a:xfrm>
          <a:prstGeom prst="straightConnector1">
            <a:avLst/>
          </a:prstGeom>
          <a:ln>
            <a:solidFill>
              <a:srgbClr val="C04125"/>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83996" y="4029254"/>
            <a:ext cx="1256306" cy="369332"/>
          </a:xfrm>
          <a:prstGeom prst="rect">
            <a:avLst/>
          </a:prstGeom>
          <a:noFill/>
        </p:spPr>
        <p:txBody>
          <a:bodyPr wrap="none" rtlCol="0">
            <a:spAutoFit/>
          </a:bodyPr>
          <a:lstStyle/>
          <a:p>
            <a:pPr eaLnBrk="1" hangingPunct="1"/>
            <a:r>
              <a:rPr lang="en-US" sz="1800" dirty="0" smtClean="0">
                <a:solidFill>
                  <a:prstClr val="black"/>
                </a:solidFill>
                <a:latin typeface="Calibri" pitchFamily="34" charset="0"/>
                <a:cs typeface="Arial" charset="0"/>
              </a:rPr>
              <a:t>Pentraxin-2</a:t>
            </a:r>
            <a:endParaRPr lang="en-US" sz="1800" dirty="0">
              <a:solidFill>
                <a:prstClr val="black"/>
              </a:solidFill>
              <a:latin typeface="Calibri" pitchFamily="34" charset="0"/>
              <a:cs typeface="Arial" charset="0"/>
            </a:endParaRPr>
          </a:p>
        </p:txBody>
      </p:sp>
      <p:sp>
        <p:nvSpPr>
          <p:cNvPr id="3" name="TextBox 2"/>
          <p:cNvSpPr txBox="1"/>
          <p:nvPr/>
        </p:nvSpPr>
        <p:spPr>
          <a:xfrm>
            <a:off x="7919803" y="3659922"/>
            <a:ext cx="865943" cy="369332"/>
          </a:xfrm>
          <a:prstGeom prst="rect">
            <a:avLst/>
          </a:prstGeom>
          <a:noFill/>
        </p:spPr>
        <p:txBody>
          <a:bodyPr wrap="none" rtlCol="0">
            <a:spAutoFit/>
          </a:bodyPr>
          <a:lstStyle/>
          <a:p>
            <a:pPr eaLnBrk="1" hangingPunct="1"/>
            <a:r>
              <a:rPr lang="en-US" sz="1800" dirty="0" smtClean="0">
                <a:solidFill>
                  <a:prstClr val="black"/>
                </a:solidFill>
                <a:latin typeface="Calibri" pitchFamily="34" charset="0"/>
                <a:cs typeface="Arial" charset="0"/>
              </a:rPr>
              <a:t>AM152</a:t>
            </a:r>
            <a:endParaRPr lang="en-US" sz="1800" dirty="0">
              <a:solidFill>
                <a:prstClr val="black"/>
              </a:solidFill>
              <a:latin typeface="Calibri" pitchFamily="34" charset="0"/>
              <a:cs typeface="Arial" charset="0"/>
            </a:endParaRPr>
          </a:p>
        </p:txBody>
      </p:sp>
      <p:sp>
        <p:nvSpPr>
          <p:cNvPr id="4" name="TextBox 3"/>
          <p:cNvSpPr txBox="1"/>
          <p:nvPr/>
        </p:nvSpPr>
        <p:spPr>
          <a:xfrm>
            <a:off x="7008881" y="835736"/>
            <a:ext cx="942887" cy="369332"/>
          </a:xfrm>
          <a:prstGeom prst="rect">
            <a:avLst/>
          </a:prstGeom>
          <a:noFill/>
        </p:spPr>
        <p:txBody>
          <a:bodyPr wrap="none" rtlCol="0">
            <a:spAutoFit/>
          </a:bodyPr>
          <a:lstStyle/>
          <a:p>
            <a:pPr eaLnBrk="1" hangingPunct="1"/>
            <a:r>
              <a:rPr lang="en-US" sz="1800" dirty="0" smtClean="0">
                <a:solidFill>
                  <a:prstClr val="black"/>
                </a:solidFill>
                <a:latin typeface="Calibri" pitchFamily="34" charset="0"/>
                <a:cs typeface="Arial" charset="0"/>
              </a:rPr>
              <a:t>STX-100</a:t>
            </a:r>
            <a:endParaRPr lang="en-US" sz="1800" dirty="0">
              <a:solidFill>
                <a:prstClr val="black"/>
              </a:solidFill>
              <a:latin typeface="Calibri" pitchFamily="34" charset="0"/>
              <a:cs typeface="Arial" charset="0"/>
            </a:endParaRPr>
          </a:p>
        </p:txBody>
      </p:sp>
    </p:spTree>
    <p:custDataLst>
      <p:tags r:id="rId1"/>
    </p:custDataLst>
    <p:extLst>
      <p:ext uri="{BB962C8B-B14F-4D97-AF65-F5344CB8AC3E}">
        <p14:creationId xmlns:p14="http://schemas.microsoft.com/office/powerpoint/2010/main" val="1726602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76200"/>
            <a:ext cx="8229600" cy="1143000"/>
          </a:xfrm>
        </p:spPr>
        <p:txBody>
          <a:bodyPr/>
          <a:lstStyle/>
          <a:p>
            <a:pPr eaLnBrk="1" hangingPunct="1"/>
            <a:r>
              <a:rPr lang="en-US" dirty="0" smtClean="0"/>
              <a:t>CTGF Signaling</a:t>
            </a:r>
          </a:p>
        </p:txBody>
      </p:sp>
      <p:pic>
        <p:nvPicPr>
          <p:cNvPr id="266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143000"/>
            <a:ext cx="7162800" cy="518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TextBox 3"/>
          <p:cNvSpPr txBox="1">
            <a:spLocks noChangeArrowheads="1"/>
          </p:cNvSpPr>
          <p:nvPr/>
        </p:nvSpPr>
        <p:spPr bwMode="auto">
          <a:xfrm>
            <a:off x="0" y="6477000"/>
            <a:ext cx="3986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a:t>Klaassen I, et al. </a:t>
            </a:r>
            <a:r>
              <a:rPr lang="en-US" sz="1600" i="1"/>
              <a:t>Exp Eye Res</a:t>
            </a:r>
            <a:r>
              <a:rPr lang="en-US" sz="1600"/>
              <a:t>. 2015;133:37-48.</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CTGF Approaches: FG-3019</a:t>
            </a:r>
          </a:p>
        </p:txBody>
      </p:sp>
      <p:sp>
        <p:nvSpPr>
          <p:cNvPr id="3" name="Content Placeholder 2"/>
          <p:cNvSpPr>
            <a:spLocks noGrp="1"/>
          </p:cNvSpPr>
          <p:nvPr>
            <p:ph idx="1"/>
          </p:nvPr>
        </p:nvSpPr>
        <p:spPr>
          <a:xfrm>
            <a:off x="457200" y="1366838"/>
            <a:ext cx="8229600" cy="4525962"/>
          </a:xfrm>
        </p:spPr>
        <p:txBody>
          <a:bodyPr rtlCol="0">
            <a:normAutofit/>
          </a:bodyPr>
          <a:lstStyle/>
          <a:p>
            <a:pPr eaLnBrk="1" fontAlgn="auto" hangingPunct="1">
              <a:spcAft>
                <a:spcPts val="0"/>
              </a:spcAft>
              <a:buFont typeface="Arial"/>
              <a:buChar char="•"/>
              <a:defRPr/>
            </a:pPr>
            <a:r>
              <a:rPr lang="en-US" sz="2800" dirty="0" smtClean="0"/>
              <a:t>Human </a:t>
            </a:r>
            <a:r>
              <a:rPr lang="en-US" sz="2800" dirty="0" err="1" smtClean="0"/>
              <a:t>mab</a:t>
            </a:r>
            <a:endParaRPr lang="en-US" sz="2800" dirty="0" smtClean="0"/>
          </a:p>
          <a:p>
            <a:pPr eaLnBrk="1" fontAlgn="auto" hangingPunct="1">
              <a:spcAft>
                <a:spcPts val="0"/>
              </a:spcAft>
              <a:buFont typeface="Arial"/>
              <a:buChar char="•"/>
              <a:defRPr/>
            </a:pPr>
            <a:r>
              <a:rPr lang="en-US" sz="2800" dirty="0" smtClean="0"/>
              <a:t>Open-label 48 week trial reported </a:t>
            </a:r>
          </a:p>
          <a:p>
            <a:pPr lvl="1" eaLnBrk="1" fontAlgn="auto" hangingPunct="1">
              <a:spcAft>
                <a:spcPts val="0"/>
              </a:spcAft>
              <a:buFont typeface="Arial"/>
              <a:buChar char="–"/>
              <a:defRPr/>
            </a:pPr>
            <a:r>
              <a:rPr lang="en-US" sz="2400" dirty="0" smtClean="0"/>
              <a:t>Safe and well-tolerated</a:t>
            </a:r>
          </a:p>
          <a:p>
            <a:pPr lvl="1" eaLnBrk="1" fontAlgn="auto" hangingPunct="1">
              <a:spcAft>
                <a:spcPts val="0"/>
              </a:spcAft>
              <a:buFont typeface="Arial"/>
              <a:buChar char="–"/>
              <a:defRPr/>
            </a:pPr>
            <a:r>
              <a:rPr lang="en-US" sz="2400" dirty="0" smtClean="0"/>
              <a:t>Changes in fibrosis correlated with </a:t>
            </a:r>
            <a:r>
              <a:rPr lang="el-GR" sz="2400" dirty="0"/>
              <a:t>Δ</a:t>
            </a:r>
            <a:r>
              <a:rPr lang="en-US" sz="2400" dirty="0"/>
              <a:t>FVC </a:t>
            </a:r>
            <a:endParaRPr lang="en-US" sz="2400" dirty="0" smtClean="0"/>
          </a:p>
          <a:p>
            <a:pPr marL="342900" lvl="1" indent="-342900" eaLnBrk="1" fontAlgn="auto" hangingPunct="1">
              <a:spcAft>
                <a:spcPts val="0"/>
              </a:spcAft>
              <a:buFont typeface="Arial" pitchFamily="34" charset="0"/>
              <a:buChar char="•"/>
              <a:defRPr/>
            </a:pPr>
            <a:r>
              <a:rPr lang="en-US" dirty="0"/>
              <a:t>Ongoing trial </a:t>
            </a:r>
            <a:r>
              <a:rPr lang="en-US" dirty="0" smtClean="0">
                <a:solidFill>
                  <a:schemeClr val="dk1"/>
                </a:solidFill>
              </a:rPr>
              <a:t>NCT01890265</a:t>
            </a:r>
            <a:r>
              <a:rPr lang="en-US" dirty="0" smtClean="0"/>
              <a:t> </a:t>
            </a:r>
          </a:p>
          <a:p>
            <a:pPr marL="742950" lvl="2" indent="-342900" eaLnBrk="1" fontAlgn="auto" hangingPunct="1">
              <a:spcAft>
                <a:spcPts val="0"/>
              </a:spcAft>
              <a:buFont typeface="Arial"/>
              <a:buChar char="•"/>
              <a:defRPr/>
            </a:pPr>
            <a:r>
              <a:rPr lang="el-GR" dirty="0"/>
              <a:t>Δ</a:t>
            </a:r>
            <a:r>
              <a:rPr lang="en-US" dirty="0"/>
              <a:t>FVC, </a:t>
            </a:r>
            <a:r>
              <a:rPr lang="en-US" dirty="0" smtClean="0"/>
              <a:t>safety/tolerability</a:t>
            </a:r>
          </a:p>
          <a:p>
            <a:pPr marL="742950" lvl="2" indent="-342900" eaLnBrk="1" fontAlgn="auto" hangingPunct="1">
              <a:spcAft>
                <a:spcPts val="0"/>
              </a:spcAft>
              <a:buFont typeface="Arial"/>
              <a:buChar char="•"/>
              <a:defRPr/>
            </a:pPr>
            <a:r>
              <a:rPr lang="en-US" dirty="0" smtClean="0"/>
              <a:t>48 weeks</a:t>
            </a:r>
          </a:p>
          <a:p>
            <a:pPr marL="742950" lvl="2" indent="-342900" eaLnBrk="1" fontAlgn="auto" hangingPunct="1">
              <a:spcAft>
                <a:spcPts val="0"/>
              </a:spcAft>
              <a:buFont typeface="Arial"/>
              <a:buChar char="•"/>
              <a:defRPr/>
            </a:pPr>
            <a:r>
              <a:rPr lang="en-US" dirty="0"/>
              <a:t>N = </a:t>
            </a:r>
            <a:r>
              <a:rPr lang="en-US" dirty="0" smtClean="0"/>
              <a:t>136, study completion </a:t>
            </a:r>
            <a:r>
              <a:rPr lang="en-US" dirty="0"/>
              <a:t>estimated </a:t>
            </a:r>
            <a:r>
              <a:rPr lang="en-US" dirty="0" smtClean="0"/>
              <a:t>April 2017</a:t>
            </a:r>
            <a:r>
              <a:rPr lang="en-US" sz="2000" dirty="0" smtClean="0"/>
              <a:t> </a:t>
            </a:r>
            <a:endParaRPr lang="en-US" sz="2000" dirty="0"/>
          </a:p>
          <a:p>
            <a:pPr eaLnBrk="1" fontAlgn="auto" hangingPunct="1">
              <a:spcAft>
                <a:spcPts val="0"/>
              </a:spcAft>
              <a:buFont typeface="Arial"/>
              <a:buChar char="•"/>
              <a:defRPr/>
            </a:pPr>
            <a:endParaRPr lang="en-US" sz="2800" dirty="0"/>
          </a:p>
        </p:txBody>
      </p:sp>
      <p:sp>
        <p:nvSpPr>
          <p:cNvPr id="27652" name="TextBox 3"/>
          <p:cNvSpPr txBox="1">
            <a:spLocks noChangeArrowheads="1"/>
          </p:cNvSpPr>
          <p:nvPr/>
        </p:nvSpPr>
        <p:spPr bwMode="auto">
          <a:xfrm>
            <a:off x="149225" y="6081713"/>
            <a:ext cx="53800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a:t>Raghu G, et al. </a:t>
            </a:r>
            <a:r>
              <a:rPr lang="en-US" sz="1600" i="1"/>
              <a:t>Eur Respir J</a:t>
            </a:r>
            <a:r>
              <a:rPr lang="en-US" sz="1600"/>
              <a:t>. 2016; In press. Accessed July 2016.</a:t>
            </a:r>
          </a:p>
        </p:txBody>
      </p:sp>
      <p:pic>
        <p:nvPicPr>
          <p:cNvPr id="5" name="Picture 8" descr="C:\Users\drabin\AppData\Local\Microsoft\Windows\Temporary Internet Files\Content.IE5\231AAWS0\blacklungic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1820" y="3360555"/>
            <a:ext cx="703445" cy="703445"/>
          </a:xfrm>
          <a:prstGeom prst="rect">
            <a:avLst/>
          </a:prstGeom>
          <a:solidFill>
            <a:schemeClr val="bg1"/>
          </a:solidFill>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0"/>
            <a:ext cx="8229600" cy="1143000"/>
          </a:xfrm>
        </p:spPr>
        <p:txBody>
          <a:bodyPr/>
          <a:lstStyle/>
          <a:p>
            <a:pPr eaLnBrk="1" hangingPunct="1"/>
            <a:r>
              <a:rPr lang="en-US" smtClean="0"/>
              <a:t>MSC Involvement in Fibrogenesis</a:t>
            </a:r>
          </a:p>
        </p:txBody>
      </p:sp>
      <p:pic>
        <p:nvPicPr>
          <p:cNvPr id="286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990600"/>
            <a:ext cx="7353300"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6" name="TextBox 3"/>
          <p:cNvSpPr txBox="1">
            <a:spLocks noChangeArrowheads="1"/>
          </p:cNvSpPr>
          <p:nvPr/>
        </p:nvSpPr>
        <p:spPr bwMode="auto">
          <a:xfrm>
            <a:off x="76200" y="6180138"/>
            <a:ext cx="38623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a:t>Ono M, et al. </a:t>
            </a:r>
            <a:r>
              <a:rPr lang="en-US" sz="1600" i="1"/>
              <a:t>Mol Ther</a:t>
            </a:r>
            <a:r>
              <a:rPr lang="en-US" sz="1600"/>
              <a:t>. 2015;23(3):549-560.</a:t>
            </a:r>
          </a:p>
        </p:txBody>
      </p:sp>
      <p:sp>
        <p:nvSpPr>
          <p:cNvPr id="28677" name="Rectangle 4"/>
          <p:cNvSpPr>
            <a:spLocks noChangeArrowheads="1"/>
          </p:cNvSpPr>
          <p:nvPr/>
        </p:nvSpPr>
        <p:spPr bwMode="auto">
          <a:xfrm>
            <a:off x="76200" y="5773738"/>
            <a:ext cx="30099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t>STC1: Stanniocalcin-1</a:t>
            </a:r>
          </a:p>
        </p:txBody>
      </p:sp>
      <p:sp>
        <p:nvSpPr>
          <p:cNvPr id="6" name="Rounded Rectangle 5"/>
          <p:cNvSpPr/>
          <p:nvPr/>
        </p:nvSpPr>
        <p:spPr>
          <a:xfrm>
            <a:off x="2590800" y="3810000"/>
            <a:ext cx="2057400" cy="1447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85738"/>
            <a:ext cx="8229600" cy="1143000"/>
          </a:xfrm>
        </p:spPr>
        <p:txBody>
          <a:bodyPr/>
          <a:lstStyle/>
          <a:p>
            <a:pPr eaLnBrk="1" hangingPunct="1"/>
            <a:r>
              <a:rPr lang="en-US" smtClean="0"/>
              <a:t>MSC Approaches</a:t>
            </a:r>
          </a:p>
        </p:txBody>
      </p:sp>
      <p:sp>
        <p:nvSpPr>
          <p:cNvPr id="29699" name="Content Placeholder 2"/>
          <p:cNvSpPr>
            <a:spLocks noGrp="1"/>
          </p:cNvSpPr>
          <p:nvPr>
            <p:ph idx="1"/>
          </p:nvPr>
        </p:nvSpPr>
        <p:spPr>
          <a:xfrm>
            <a:off x="457200" y="1384300"/>
            <a:ext cx="8229600" cy="4525963"/>
          </a:xfrm>
        </p:spPr>
        <p:txBody>
          <a:bodyPr/>
          <a:lstStyle/>
          <a:p>
            <a:pPr marL="0" lvl="1" indent="0" eaLnBrk="1" hangingPunct="1">
              <a:buFont typeface="Arial" charset="0"/>
              <a:buNone/>
            </a:pPr>
            <a:r>
              <a:rPr lang="en-US" b="1" dirty="0" smtClean="0">
                <a:solidFill>
                  <a:srgbClr val="C04125"/>
                </a:solidFill>
              </a:rPr>
              <a:t>Ongoing trial NCT02013700</a:t>
            </a:r>
          </a:p>
          <a:p>
            <a:pPr marL="742950" lvl="2" indent="-342900" eaLnBrk="1" hangingPunct="1"/>
            <a:r>
              <a:rPr lang="en-US" dirty="0" err="1" smtClean="0"/>
              <a:t>Allogenic</a:t>
            </a:r>
            <a:r>
              <a:rPr lang="en-US" dirty="0" smtClean="0"/>
              <a:t> human </a:t>
            </a:r>
            <a:r>
              <a:rPr lang="en-US" dirty="0" err="1" smtClean="0"/>
              <a:t>mesenchymal</a:t>
            </a:r>
            <a:r>
              <a:rPr lang="en-US" dirty="0" smtClean="0"/>
              <a:t> stem cells</a:t>
            </a:r>
          </a:p>
          <a:p>
            <a:pPr marL="742950" lvl="2" indent="-342900" eaLnBrk="1" hangingPunct="1"/>
            <a:r>
              <a:rPr lang="en-US" dirty="0" smtClean="0"/>
              <a:t>Phase 1, randomized, blinded, placebo-controlled</a:t>
            </a:r>
          </a:p>
          <a:p>
            <a:pPr marL="1200150" lvl="3" indent="-342900" eaLnBrk="1" hangingPunct="1"/>
            <a:r>
              <a:rPr lang="en-US" sz="1800" dirty="0" smtClean="0"/>
              <a:t>9 subjects pilot safety run-in </a:t>
            </a:r>
          </a:p>
          <a:p>
            <a:pPr marL="1200150" lvl="3" indent="-342900" eaLnBrk="1" hangingPunct="1"/>
            <a:r>
              <a:rPr lang="en-US" sz="1800" dirty="0" smtClean="0"/>
              <a:t>Additional 16 randomized subjects (placebo or MSC)</a:t>
            </a:r>
          </a:p>
          <a:p>
            <a:pPr marL="742950" lvl="2" indent="-342900" eaLnBrk="1" hangingPunct="1"/>
            <a:r>
              <a:rPr lang="en-US" dirty="0" smtClean="0"/>
              <a:t>Safety and tolerability</a:t>
            </a:r>
          </a:p>
          <a:p>
            <a:pPr marL="742950" lvl="2" indent="-342900" eaLnBrk="1" hangingPunct="1"/>
            <a:r>
              <a:rPr lang="en-US" dirty="0" smtClean="0"/>
              <a:t>Active study, not recruiting</a:t>
            </a:r>
          </a:p>
          <a:p>
            <a:pPr marL="742950" lvl="2" indent="-342900" eaLnBrk="1" hangingPunct="1"/>
            <a:r>
              <a:rPr lang="en-US" dirty="0" smtClean="0"/>
              <a:t>Study completion estimated March 2017</a:t>
            </a:r>
            <a:r>
              <a:rPr lang="en-US" sz="2000" dirty="0" smtClean="0"/>
              <a:t> </a:t>
            </a:r>
          </a:p>
          <a:p>
            <a:pPr eaLnBrk="1" hangingPunct="1"/>
            <a:endParaRPr lang="en-US" sz="2800" dirty="0" smtClean="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609600" y="2700338"/>
            <a:ext cx="8216900" cy="2138362"/>
          </a:xfrm>
        </p:spPr>
        <p:txBody>
          <a:bodyPr/>
          <a:lstStyle/>
          <a:p>
            <a:pPr eaLnBrk="1" hangingPunct="1"/>
            <a:r>
              <a:rPr lang="en-US" b="1" dirty="0">
                <a:solidFill>
                  <a:srgbClr val="C04125"/>
                </a:solidFill>
              </a:rPr>
              <a:t>What’s on the Horizon: </a:t>
            </a:r>
            <a:r>
              <a:rPr lang="en-US" b="1" dirty="0" smtClean="0">
                <a:solidFill>
                  <a:srgbClr val="C04125"/>
                </a:solidFill>
              </a:rPr>
              <a:t/>
            </a:r>
            <a:br>
              <a:rPr lang="en-US" b="1" dirty="0" smtClean="0">
                <a:solidFill>
                  <a:srgbClr val="C04125"/>
                </a:solidFill>
              </a:rPr>
            </a:br>
            <a:r>
              <a:rPr lang="en-US" b="1" dirty="0" smtClean="0">
                <a:solidFill>
                  <a:srgbClr val="C04125"/>
                </a:solidFill>
              </a:rPr>
              <a:t>Potential </a:t>
            </a:r>
            <a:r>
              <a:rPr lang="en-US" b="1" dirty="0">
                <a:solidFill>
                  <a:srgbClr val="C04125"/>
                </a:solidFill>
              </a:rPr>
              <a:t>Therapies in Clinical Trials</a:t>
            </a:r>
            <a:endParaRPr lang="en-US" b="1" dirty="0" smtClean="0">
              <a:solidFill>
                <a:srgbClr val="C04125"/>
              </a:solidFill>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03200"/>
            <a:ext cx="8229600" cy="1143000"/>
          </a:xfrm>
        </p:spPr>
        <p:txBody>
          <a:bodyPr>
            <a:normAutofit fontScale="90000"/>
          </a:bodyPr>
          <a:lstStyle/>
          <a:p>
            <a:r>
              <a:rPr lang="en-US" dirty="0" smtClean="0"/>
              <a:t>Need more information about clinical trials?</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7" y="723900"/>
            <a:ext cx="9014917" cy="6083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165600" y="850900"/>
            <a:ext cx="1320800" cy="49530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p:cNvSpPr/>
          <p:nvPr/>
        </p:nvSpPr>
        <p:spPr>
          <a:xfrm>
            <a:off x="7200900" y="4660900"/>
            <a:ext cx="673100" cy="1981200"/>
          </a:xfrm>
          <a:prstGeom prst="downArrow">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81093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41313" y="122238"/>
            <a:ext cx="8229600" cy="1143000"/>
          </a:xfrm>
        </p:spPr>
        <p:txBody>
          <a:bodyPr/>
          <a:lstStyle/>
          <a:p>
            <a:pPr eaLnBrk="1" hangingPunct="1"/>
            <a:r>
              <a:rPr lang="en-US" smtClean="0"/>
              <a:t>Conclusions</a:t>
            </a:r>
          </a:p>
        </p:txBody>
      </p:sp>
      <p:sp>
        <p:nvSpPr>
          <p:cNvPr id="30723" name="Content Placeholder 2"/>
          <p:cNvSpPr>
            <a:spLocks noGrp="1"/>
          </p:cNvSpPr>
          <p:nvPr>
            <p:ph idx="1"/>
          </p:nvPr>
        </p:nvSpPr>
        <p:spPr>
          <a:xfrm>
            <a:off x="277813" y="1384300"/>
            <a:ext cx="8229600" cy="4525963"/>
          </a:xfrm>
        </p:spPr>
        <p:txBody>
          <a:bodyPr/>
          <a:lstStyle/>
          <a:p>
            <a:pPr eaLnBrk="1" hangingPunct="1"/>
            <a:r>
              <a:rPr lang="en-US" sz="2800" dirty="0" smtClean="0"/>
              <a:t>Multiple approaches to IPF therapy are being tested</a:t>
            </a:r>
          </a:p>
          <a:p>
            <a:pPr eaLnBrk="1" hangingPunct="1"/>
            <a:r>
              <a:rPr lang="en-US" sz="2800" dirty="0" smtClean="0"/>
              <a:t>Many compounds are in various stages of clinical testing</a:t>
            </a:r>
          </a:p>
          <a:p>
            <a:pPr eaLnBrk="1" hangingPunct="1"/>
            <a:r>
              <a:rPr lang="en-US" sz="2800" dirty="0" smtClean="0"/>
              <a:t>Multiple clinical trials are enrolling patients with IPF</a:t>
            </a:r>
          </a:p>
          <a:p>
            <a:pPr eaLnBrk="1" hangingPunct="1"/>
            <a:r>
              <a:rPr lang="en-US" sz="2800" dirty="0" err="1" smtClean="0"/>
              <a:t>Pirfenidone</a:t>
            </a:r>
            <a:r>
              <a:rPr lang="en-US" sz="2800" dirty="0" smtClean="0"/>
              <a:t> or </a:t>
            </a:r>
            <a:r>
              <a:rPr lang="en-US" sz="2800" dirty="0" err="1" smtClean="0"/>
              <a:t>nintedanib</a:t>
            </a:r>
            <a:r>
              <a:rPr lang="en-US" sz="2800" dirty="0" smtClean="0"/>
              <a:t> </a:t>
            </a:r>
            <a:r>
              <a:rPr lang="en-US" sz="2800" smtClean="0"/>
              <a:t>are FDA approved </a:t>
            </a:r>
            <a:endParaRPr lang="en-US" sz="2800" dirty="0" smtClean="0"/>
          </a:p>
          <a:p>
            <a:pPr lvl="1" eaLnBrk="1" hangingPunct="1"/>
            <a:r>
              <a:rPr lang="en-US" sz="2400" dirty="0" smtClean="0"/>
              <a:t>Some clinical trials allow concurrent therapy</a:t>
            </a:r>
          </a:p>
          <a:p>
            <a:pPr eaLnBrk="1" hangingPunct="1"/>
            <a:endParaRPr lang="en-US" sz="2800" dirty="0" smtClean="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txBox="1">
            <a:spLocks/>
          </p:cNvSpPr>
          <p:nvPr/>
        </p:nvSpPr>
        <p:spPr bwMode="auto">
          <a:xfrm>
            <a:off x="398463" y="157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Calibri" pitchFamily="34" charset="0"/>
                <a:cs typeface="Arial" charset="0"/>
              </a:defRPr>
            </a:lvl1pPr>
            <a:lvl2pPr marL="742950" indent="-285750" defTabSz="457200" eaLnBrk="0" hangingPunct="0">
              <a:defRPr>
                <a:solidFill>
                  <a:schemeClr val="tx1"/>
                </a:solidFill>
                <a:latin typeface="Calibri" pitchFamily="34" charset="0"/>
                <a:cs typeface="Arial" charset="0"/>
              </a:defRPr>
            </a:lvl2pPr>
            <a:lvl3pPr marL="1143000" indent="-228600" defTabSz="457200" eaLnBrk="0" hangingPunct="0">
              <a:defRPr>
                <a:solidFill>
                  <a:schemeClr val="tx1"/>
                </a:solidFill>
                <a:latin typeface="Calibri" pitchFamily="34" charset="0"/>
                <a:cs typeface="Arial" charset="0"/>
              </a:defRPr>
            </a:lvl3pPr>
            <a:lvl4pPr marL="1600200" indent="-228600" defTabSz="457200" eaLnBrk="0" hangingPunct="0">
              <a:defRPr>
                <a:solidFill>
                  <a:schemeClr val="tx1"/>
                </a:solidFill>
                <a:latin typeface="Calibri" pitchFamily="34" charset="0"/>
                <a:cs typeface="Arial" charset="0"/>
              </a:defRPr>
            </a:lvl4pPr>
            <a:lvl5pPr marL="2057400" indent="-228600" defTabSz="4572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z="2800" b="1">
              <a:solidFill>
                <a:srgbClr val="26528E"/>
              </a:solidFill>
            </a:endParaRPr>
          </a:p>
        </p:txBody>
      </p:sp>
      <p:sp>
        <p:nvSpPr>
          <p:cNvPr id="18436" name="Content Placeholder 2"/>
          <p:cNvSpPr txBox="1">
            <a:spLocks/>
          </p:cNvSpPr>
          <p:nvPr/>
        </p:nvSpPr>
        <p:spPr bwMode="auto">
          <a:xfrm>
            <a:off x="485775" y="1236663"/>
            <a:ext cx="82296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Calibri" pitchFamily="34" charset="0"/>
                <a:cs typeface="Arial" charset="0"/>
              </a:defRPr>
            </a:lvl1pPr>
            <a:lvl2pPr marL="742950" indent="-285750" defTabSz="457200" eaLnBrk="0" hangingPunct="0">
              <a:defRPr>
                <a:solidFill>
                  <a:schemeClr val="tx1"/>
                </a:solidFill>
                <a:latin typeface="Calibri" pitchFamily="34" charset="0"/>
                <a:cs typeface="Arial" charset="0"/>
              </a:defRPr>
            </a:lvl2pPr>
            <a:lvl3pPr marL="1143000" indent="-228600" defTabSz="457200" eaLnBrk="0" hangingPunct="0">
              <a:defRPr>
                <a:solidFill>
                  <a:schemeClr val="tx1"/>
                </a:solidFill>
                <a:latin typeface="Calibri" pitchFamily="34" charset="0"/>
                <a:cs typeface="Arial" charset="0"/>
              </a:defRPr>
            </a:lvl3pPr>
            <a:lvl4pPr marL="1600200" indent="-228600" defTabSz="457200" eaLnBrk="0" hangingPunct="0">
              <a:defRPr>
                <a:solidFill>
                  <a:schemeClr val="tx1"/>
                </a:solidFill>
                <a:latin typeface="Calibri" pitchFamily="34" charset="0"/>
                <a:cs typeface="Arial" charset="0"/>
              </a:defRPr>
            </a:lvl4pPr>
            <a:lvl5pPr marL="2057400" indent="-228600" defTabSz="4572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Clr>
                <a:srgbClr val="C54125"/>
              </a:buClr>
              <a:buSzPct val="120000"/>
              <a:buFont typeface="Arial" charset="0"/>
              <a:buNone/>
            </a:pPr>
            <a:endParaRPr lang="en-US" sz="2400">
              <a:solidFill>
                <a:srgbClr val="000000"/>
              </a:solidFill>
            </a:endParaRPr>
          </a:p>
          <a:p>
            <a:pPr eaLnBrk="1" hangingPunct="1">
              <a:spcBef>
                <a:spcPct val="20000"/>
              </a:spcBef>
              <a:buClr>
                <a:srgbClr val="C54125"/>
              </a:buClr>
              <a:buSzPct val="120000"/>
              <a:buFont typeface="Arial" charset="0"/>
              <a:buNone/>
            </a:pPr>
            <a:endParaRPr lang="en-US" sz="2400">
              <a:solidFill>
                <a:srgbClr val="000000"/>
              </a:solidFill>
            </a:endParaRPr>
          </a:p>
          <a:p>
            <a:pPr eaLnBrk="1" hangingPunct="1">
              <a:spcBef>
                <a:spcPct val="20000"/>
              </a:spcBef>
              <a:buClr>
                <a:srgbClr val="C54125"/>
              </a:buClr>
              <a:buSzPct val="120000"/>
              <a:buFont typeface="Arial" charset="0"/>
              <a:buNone/>
            </a:pPr>
            <a:endParaRPr lang="en-US" sz="2400">
              <a:solidFill>
                <a:srgbClr val="000000"/>
              </a:solidFill>
            </a:endParaRPr>
          </a:p>
          <a:p>
            <a:pPr eaLnBrk="1" hangingPunct="1">
              <a:spcBef>
                <a:spcPct val="20000"/>
              </a:spcBef>
              <a:buClr>
                <a:srgbClr val="C54125"/>
              </a:buClr>
              <a:buSzPct val="120000"/>
              <a:buFont typeface="Arial" charset="0"/>
              <a:buNone/>
            </a:pPr>
            <a:endParaRPr lang="en-US" sz="3200">
              <a:solidFill>
                <a:srgbClr val="000000"/>
              </a:solidFill>
            </a:endParaRPr>
          </a:p>
        </p:txBody>
      </p:sp>
      <p:sp>
        <p:nvSpPr>
          <p:cNvPr id="6" name="Title 1"/>
          <p:cNvSpPr txBox="1">
            <a:spLocks/>
          </p:cNvSpPr>
          <p:nvPr/>
        </p:nvSpPr>
        <p:spPr>
          <a:xfrm>
            <a:off x="457200" y="5522913"/>
            <a:ext cx="8229600" cy="858837"/>
          </a:xfrm>
          <a:prstGeom prst="rect">
            <a:avLst/>
          </a:prstGeom>
        </p:spPr>
        <p:txBody>
          <a:bodyPr anchor="ctr">
            <a:normAutofit/>
          </a:bodyPr>
          <a:lstStyle>
            <a:lvl1pPr algn="l" defTabSz="457200" rtl="0" eaLnBrk="1" latinLnBrk="0" hangingPunct="1">
              <a:spcBef>
                <a:spcPct val="0"/>
              </a:spcBef>
              <a:buNone/>
              <a:defRPr sz="4400" kern="1200">
                <a:solidFill>
                  <a:srgbClr val="26528E"/>
                </a:solidFill>
                <a:latin typeface="+mj-lt"/>
                <a:ea typeface="+mj-ea"/>
                <a:cs typeface="+mj-cs"/>
              </a:defRPr>
            </a:lvl1pPr>
          </a:lstStyle>
          <a:p>
            <a:pPr fontAlgn="auto">
              <a:spcAft>
                <a:spcPts val="0"/>
              </a:spcAft>
              <a:defRPr/>
            </a:pPr>
            <a:endParaRPr lang="en-US" sz="1800" dirty="0">
              <a:solidFill>
                <a:prstClr val="black"/>
              </a:solidFill>
              <a:ea typeface="+mn-ea"/>
              <a:cs typeface="+mn-cs"/>
            </a:endParaRPr>
          </a:p>
        </p:txBody>
      </p:sp>
      <p:sp>
        <p:nvSpPr>
          <p:cNvPr id="18439" name="Title 6"/>
          <p:cNvSpPr txBox="1">
            <a:spLocks/>
          </p:cNvSpPr>
          <p:nvPr/>
        </p:nvSpPr>
        <p:spPr bwMode="auto">
          <a:xfrm>
            <a:off x="223838" y="231775"/>
            <a:ext cx="8907462"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Calibri" pitchFamily="34" charset="0"/>
                <a:cs typeface="Arial" charset="0"/>
              </a:defRPr>
            </a:lvl1pPr>
            <a:lvl2pPr marL="742950" indent="-285750" defTabSz="457200" eaLnBrk="0" hangingPunct="0">
              <a:defRPr>
                <a:solidFill>
                  <a:schemeClr val="tx1"/>
                </a:solidFill>
                <a:latin typeface="Calibri" pitchFamily="34" charset="0"/>
                <a:cs typeface="Arial" charset="0"/>
              </a:defRPr>
            </a:lvl2pPr>
            <a:lvl3pPr marL="1143000" indent="-228600" defTabSz="457200" eaLnBrk="0" hangingPunct="0">
              <a:defRPr>
                <a:solidFill>
                  <a:schemeClr val="tx1"/>
                </a:solidFill>
                <a:latin typeface="Calibri" pitchFamily="34" charset="0"/>
                <a:cs typeface="Arial" charset="0"/>
              </a:defRPr>
            </a:lvl3pPr>
            <a:lvl4pPr marL="1600200" indent="-228600" defTabSz="457200" eaLnBrk="0" hangingPunct="0">
              <a:defRPr>
                <a:solidFill>
                  <a:schemeClr val="tx1"/>
                </a:solidFill>
                <a:latin typeface="Calibri" pitchFamily="34" charset="0"/>
                <a:cs typeface="Arial" charset="0"/>
              </a:defRPr>
            </a:lvl4pPr>
            <a:lvl5pPr marL="2057400" indent="-228600" defTabSz="4572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600" b="1">
                <a:solidFill>
                  <a:srgbClr val="26528E"/>
                </a:solidFill>
              </a:rPr>
              <a:t>Disclosure of Relevant Financial Relationships</a:t>
            </a:r>
          </a:p>
        </p:txBody>
      </p:sp>
      <p:sp>
        <p:nvSpPr>
          <p:cNvPr id="18440" name="Content Placeholder 7"/>
          <p:cNvSpPr>
            <a:spLocks noGrp="1"/>
          </p:cNvSpPr>
          <p:nvPr>
            <p:ph idx="1"/>
          </p:nvPr>
        </p:nvSpPr>
        <p:spPr>
          <a:xfrm>
            <a:off x="457200" y="1344613"/>
            <a:ext cx="8229600" cy="3008312"/>
          </a:xfrm>
        </p:spPr>
        <p:txBody>
          <a:bodyPr/>
          <a:lstStyle/>
          <a:p>
            <a:pPr marL="0" indent="0" eaLnBrk="1" hangingPunct="1">
              <a:buFont typeface="Arial" charset="0"/>
              <a:buNone/>
            </a:pPr>
            <a:r>
              <a:rPr lang="en-US" sz="1800" dirty="0" smtClean="0"/>
              <a:t>In accordance with the ACCME Standards for Commercial Support, The France Foundation (TFF) and The Pulmonary Fibrosis Foundation (PFF) require that individuals in a position to control the content of an educational activity disclose all relevant financial relationships with any commercial interest. TFF and PFF resolve all conflicts of interest to ensure independence, objectivity, balance, and scientific rigor in all their educational programs. Furthermore, TFF and PFF seek to verify that all scientific research referred to, reported, or used in a CME/CE activity conforms to the generally accepted standards of experimental design, data collection, and analysis. TFF and PFF are committed to providing learners with high-quality CME/CE activities that promote improvements in health care and not those of a commercial interest.</a:t>
            </a:r>
          </a:p>
          <a:p>
            <a:pPr marL="0" indent="0" eaLnBrk="1" hangingPunct="1">
              <a:buFont typeface="Arial" charset="0"/>
              <a:buNone/>
            </a:pPr>
            <a:endParaRPr lang="en-US" sz="1800" dirty="0" smtClean="0"/>
          </a:p>
          <a:p>
            <a:pPr marL="0" indent="0">
              <a:buNone/>
            </a:pPr>
            <a:r>
              <a:rPr lang="en-US" sz="1800" dirty="0"/>
              <a:t>The following faculty has indicated relationships with industry relative to the content of this CME activity:</a:t>
            </a:r>
            <a:br>
              <a:rPr lang="en-US" sz="1800" dirty="0"/>
            </a:br>
            <a:endParaRPr lang="en-US" sz="1800" dirty="0"/>
          </a:p>
          <a:p>
            <a:r>
              <a:rPr lang="en-US" sz="1800" dirty="0"/>
              <a:t>Amy Olson, MD, has served on the advisory board for Genentech. She has also served on the speakers’ bureau for </a:t>
            </a:r>
            <a:r>
              <a:rPr lang="en-US" sz="1800" dirty="0" err="1"/>
              <a:t>Boehringer</a:t>
            </a:r>
            <a:r>
              <a:rPr lang="en-US" sz="1800" dirty="0"/>
              <a:t> </a:t>
            </a:r>
            <a:r>
              <a:rPr lang="en-US" sz="1800" dirty="0" err="1"/>
              <a:t>Ingelheim</a:t>
            </a:r>
            <a:r>
              <a:rPr lang="en-US" sz="1800" dirty="0"/>
              <a:t> Pharmaceuticals, Inc.</a:t>
            </a:r>
            <a:endParaRPr lang="en-US" sz="1800" dirty="0" smtClean="0"/>
          </a:p>
          <a:p>
            <a:pPr marL="0" indent="0" eaLnBrk="1" hangingPunct="1">
              <a:buFont typeface="Arial" charset="0"/>
              <a:buNone/>
            </a:pPr>
            <a:endParaRPr lang="en-US" sz="2400" dirty="0" smtClean="0"/>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a:t>
            </a:r>
            <a:endParaRPr lang="en-US" dirty="0"/>
          </a:p>
        </p:txBody>
      </p:sp>
      <p:sp>
        <p:nvSpPr>
          <p:cNvPr id="3" name="Content Placeholder 2"/>
          <p:cNvSpPr>
            <a:spLocks noGrp="1"/>
          </p:cNvSpPr>
          <p:nvPr>
            <p:ph idx="1"/>
          </p:nvPr>
        </p:nvSpPr>
        <p:spPr/>
        <p:txBody>
          <a:bodyPr/>
          <a:lstStyle/>
          <a:p>
            <a:pPr lvl="0"/>
            <a:r>
              <a:rPr lang="en-US" dirty="0" smtClean="0"/>
              <a:t>Examine emerging research related to IPF treatment</a:t>
            </a:r>
          </a:p>
          <a:p>
            <a:endParaRPr lang="en-US" dirty="0"/>
          </a:p>
        </p:txBody>
      </p:sp>
    </p:spTree>
    <p:custDataLst>
      <p:tags r:id="rId1"/>
    </p:custDataLst>
    <p:extLst>
      <p:ext uri="{BB962C8B-B14F-4D97-AF65-F5344CB8AC3E}">
        <p14:creationId xmlns:p14="http://schemas.microsoft.com/office/powerpoint/2010/main" val="150181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Trials</a:t>
            </a:r>
            <a:endParaRPr lang="en-US" dirty="0"/>
          </a:p>
        </p:txBody>
      </p:sp>
      <p:sp>
        <p:nvSpPr>
          <p:cNvPr id="5" name="Content Placeholder 4"/>
          <p:cNvSpPr>
            <a:spLocks noGrp="1"/>
          </p:cNvSpPr>
          <p:nvPr>
            <p:ph idx="1"/>
          </p:nvPr>
        </p:nvSpPr>
        <p:spPr/>
        <p:txBody>
          <a:bodyPr/>
          <a:lstStyle/>
          <a:p>
            <a:r>
              <a:rPr lang="en-US" dirty="0" smtClean="0"/>
              <a:t>Find them at </a:t>
            </a:r>
            <a:r>
              <a:rPr lang="en-US" dirty="0" smtClean="0">
                <a:hlinkClick r:id="rId3"/>
              </a:rPr>
              <a:t>www.clinicaltrials.gov</a:t>
            </a:r>
            <a:endParaRPr lang="en-US" dirty="0" smtClean="0"/>
          </a:p>
          <a:p>
            <a:r>
              <a:rPr lang="en-US" dirty="0" smtClean="0"/>
              <a:t>Critical for finding new treatments</a:t>
            </a:r>
          </a:p>
          <a:p>
            <a:r>
              <a:rPr lang="en-US" dirty="0" smtClean="0"/>
              <a:t>Many patients fit the inclusion criteria</a:t>
            </a:r>
          </a:p>
          <a:p>
            <a:r>
              <a:rPr lang="en-US" dirty="0" smtClean="0"/>
              <a:t>Current treatment for IPF usually doesn’t disqualify patients</a:t>
            </a:r>
          </a:p>
          <a:p>
            <a:r>
              <a:rPr lang="en-US" dirty="0" smtClean="0"/>
              <a:t>No cost to patient!</a:t>
            </a:r>
            <a:endParaRPr lang="en-US" dirty="0"/>
          </a:p>
        </p:txBody>
      </p:sp>
      <p:pic>
        <p:nvPicPr>
          <p:cNvPr id="8198" name="Picture 6" descr="http://encorepaymentsystems.net/blog/wp-content/uploads/2012/12/No-Co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5289" y="4076700"/>
            <a:ext cx="2096436" cy="20923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70708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Look for this </a:t>
            </a:r>
            <a:r>
              <a:rPr lang="en-US" dirty="0"/>
              <a:t>symbol </a:t>
            </a:r>
            <a:r>
              <a:rPr lang="en-US" dirty="0" smtClean="0"/>
              <a:t>for trials </a:t>
            </a:r>
            <a:r>
              <a:rPr lang="en-US" dirty="0"/>
              <a:t>that are </a:t>
            </a:r>
            <a:r>
              <a:rPr lang="en-US" dirty="0" smtClean="0"/>
              <a:t>open for participation:</a:t>
            </a:r>
            <a:endParaRPr lang="en-US" dirty="0"/>
          </a:p>
        </p:txBody>
      </p:sp>
      <p:pic>
        <p:nvPicPr>
          <p:cNvPr id="5128" name="Picture 8" descr="C:\Users\drabin\AppData\Local\Microsoft\Windows\Temporary Internet Files\Content.IE5\231AAWS0\blacklungic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5077" y="2492405"/>
            <a:ext cx="2257395" cy="2257395"/>
          </a:xfrm>
          <a:prstGeom prst="rect">
            <a:avLst/>
          </a:prstGeom>
          <a:solidFill>
            <a:schemeClr val="bg1"/>
          </a:solidFill>
        </p:spPr>
      </p:pic>
    </p:spTree>
    <p:custDataLst>
      <p:tags r:id="rId1"/>
    </p:custDataLst>
    <p:extLst>
      <p:ext uri="{BB962C8B-B14F-4D97-AF65-F5344CB8AC3E}">
        <p14:creationId xmlns:p14="http://schemas.microsoft.com/office/powerpoint/2010/main" val="3310444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Phase 4 studies</a:t>
            </a:r>
          </a:p>
          <a:p>
            <a:pPr lvl="1"/>
            <a:r>
              <a:rPr lang="en-US" dirty="0" smtClean="0"/>
              <a:t>Combining </a:t>
            </a:r>
            <a:r>
              <a:rPr lang="en-US" dirty="0" err="1" smtClean="0"/>
              <a:t>nintedanib</a:t>
            </a:r>
            <a:r>
              <a:rPr lang="en-US" dirty="0" smtClean="0"/>
              <a:t> and </a:t>
            </a:r>
            <a:r>
              <a:rPr lang="en-US" dirty="0" err="1" smtClean="0"/>
              <a:t>pirfenidone</a:t>
            </a:r>
            <a:endParaRPr lang="en-US" dirty="0" smtClean="0"/>
          </a:p>
          <a:p>
            <a:r>
              <a:rPr lang="en-US" dirty="0" smtClean="0"/>
              <a:t>Phase 3 studies</a:t>
            </a:r>
          </a:p>
          <a:p>
            <a:pPr lvl="1"/>
            <a:r>
              <a:rPr lang="en-US" dirty="0" err="1" smtClean="0"/>
              <a:t>Cotrimoxazole</a:t>
            </a:r>
            <a:r>
              <a:rPr lang="en-US" dirty="0" smtClean="0"/>
              <a:t> </a:t>
            </a:r>
          </a:p>
          <a:p>
            <a:r>
              <a:rPr lang="en-US" dirty="0" smtClean="0"/>
              <a:t>Phase 2 studies (by mechanism)</a:t>
            </a:r>
          </a:p>
          <a:p>
            <a:pPr lvl="1"/>
            <a:r>
              <a:rPr lang="en-US" dirty="0" smtClean="0"/>
              <a:t>Epithelial injury and fibrosis</a:t>
            </a:r>
          </a:p>
          <a:p>
            <a:pPr lvl="1"/>
            <a:r>
              <a:rPr lang="en-US" dirty="0" smtClean="0"/>
              <a:t>Connective tissue growth factor (CTGF) signaling</a:t>
            </a:r>
          </a:p>
          <a:p>
            <a:pPr lvl="1"/>
            <a:r>
              <a:rPr lang="en-US" dirty="0" err="1" smtClean="0"/>
              <a:t>Mesenchymal</a:t>
            </a:r>
            <a:r>
              <a:rPr lang="en-US" dirty="0" smtClean="0"/>
              <a:t> stem cells </a:t>
            </a:r>
          </a:p>
          <a:p>
            <a:pPr lvl="1"/>
            <a:endParaRPr lang="en-US" dirty="0" smtClean="0"/>
          </a:p>
          <a:p>
            <a:pPr lvl="1"/>
            <a:endParaRPr lang="en-US" dirty="0" smtClean="0"/>
          </a:p>
          <a:p>
            <a:pPr lvl="1"/>
            <a:endParaRPr lang="en-US" dirty="0"/>
          </a:p>
        </p:txBody>
      </p:sp>
    </p:spTree>
    <p:custDataLst>
      <p:tags r:id="rId1"/>
    </p:custDataLst>
    <p:extLst>
      <p:ext uri="{BB962C8B-B14F-4D97-AF65-F5344CB8AC3E}">
        <p14:creationId xmlns:p14="http://schemas.microsoft.com/office/powerpoint/2010/main" val="3326592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0"/>
            <a:ext cx="8229600" cy="1143000"/>
          </a:xfrm>
        </p:spPr>
        <p:txBody>
          <a:bodyPr rtlCol="0">
            <a:normAutofit fontScale="90000"/>
          </a:bodyPr>
          <a:lstStyle/>
          <a:p>
            <a:pPr eaLnBrk="1" fontAlgn="auto" hangingPunct="1">
              <a:spcAft>
                <a:spcPts val="0"/>
              </a:spcAft>
              <a:defRPr/>
            </a:pPr>
            <a:r>
              <a:rPr lang="en-US" dirty="0" smtClean="0"/>
              <a:t>Combining </a:t>
            </a:r>
            <a:r>
              <a:rPr lang="en-US" dirty="0" err="1" smtClean="0"/>
              <a:t>Pirfenidone</a:t>
            </a:r>
            <a:r>
              <a:rPr lang="en-US" dirty="0" smtClean="0"/>
              <a:t> and </a:t>
            </a:r>
            <a:r>
              <a:rPr lang="en-US" dirty="0" err="1" smtClean="0"/>
              <a:t>Nintedanib</a:t>
            </a:r>
            <a:r>
              <a:rPr lang="en-US" dirty="0" smtClean="0"/>
              <a:t>: Published Findings</a:t>
            </a:r>
            <a:endParaRPr lang="en-US" dirty="0"/>
          </a:p>
        </p:txBody>
      </p:sp>
      <p:sp>
        <p:nvSpPr>
          <p:cNvPr id="8" name="Content Placeholder 7"/>
          <p:cNvSpPr>
            <a:spLocks noGrp="1"/>
          </p:cNvSpPr>
          <p:nvPr>
            <p:ph idx="1"/>
          </p:nvPr>
        </p:nvSpPr>
        <p:spPr>
          <a:xfrm>
            <a:off x="250825" y="1155700"/>
            <a:ext cx="4303713" cy="4913313"/>
          </a:xfrm>
          <a:solidFill>
            <a:schemeClr val="accent1">
              <a:lumMod val="20000"/>
              <a:lumOff val="80000"/>
            </a:schemeClr>
          </a:solidFill>
        </p:spPr>
        <p:txBody>
          <a:bodyPr rtlCol="0">
            <a:normAutofit fontScale="47500" lnSpcReduction="20000"/>
          </a:bodyPr>
          <a:lstStyle/>
          <a:p>
            <a:pPr marL="0" indent="0" eaLnBrk="1" fontAlgn="auto" hangingPunct="1">
              <a:lnSpc>
                <a:spcPct val="120000"/>
              </a:lnSpc>
              <a:spcBef>
                <a:spcPts val="0"/>
              </a:spcBef>
              <a:spcAft>
                <a:spcPts val="0"/>
              </a:spcAft>
              <a:buFont typeface="Arial" charset="0"/>
              <a:buNone/>
              <a:defRPr/>
            </a:pPr>
            <a:r>
              <a:rPr lang="en-US" sz="5100" b="1" dirty="0" smtClean="0">
                <a:solidFill>
                  <a:srgbClr val="C00000"/>
                </a:solidFill>
              </a:rPr>
              <a:t>Ogura </a:t>
            </a:r>
            <a:endParaRPr lang="en-US" sz="4400" b="1" dirty="0" smtClean="0">
              <a:solidFill>
                <a:srgbClr val="C00000"/>
              </a:solidFill>
            </a:endParaRPr>
          </a:p>
          <a:p>
            <a:pPr eaLnBrk="1" fontAlgn="auto" hangingPunct="1">
              <a:lnSpc>
                <a:spcPct val="120000"/>
              </a:lnSpc>
              <a:spcBef>
                <a:spcPts val="0"/>
              </a:spcBef>
              <a:spcAft>
                <a:spcPts val="0"/>
              </a:spcAft>
              <a:buFont typeface="Arial" pitchFamily="34" charset="0"/>
              <a:buChar char="•"/>
              <a:defRPr/>
            </a:pPr>
            <a:r>
              <a:rPr lang="en-US" sz="4200" dirty="0" smtClean="0"/>
              <a:t>Randomized</a:t>
            </a:r>
            <a:r>
              <a:rPr lang="en-US" sz="4200" dirty="0"/>
              <a:t>, double-blind, phase </a:t>
            </a:r>
            <a:r>
              <a:rPr lang="en-US" sz="4200" dirty="0" smtClean="0"/>
              <a:t>2, </a:t>
            </a:r>
            <a:r>
              <a:rPr lang="en-US" sz="4200" dirty="0"/>
              <a:t>dose escalation trial </a:t>
            </a:r>
            <a:r>
              <a:rPr lang="en-US" sz="4200" dirty="0" smtClean="0"/>
              <a:t>(N = 50)</a:t>
            </a:r>
          </a:p>
          <a:p>
            <a:pPr eaLnBrk="1" fontAlgn="auto" hangingPunct="1">
              <a:lnSpc>
                <a:spcPct val="120000"/>
              </a:lnSpc>
              <a:spcBef>
                <a:spcPts val="0"/>
              </a:spcBef>
              <a:spcAft>
                <a:spcPts val="0"/>
              </a:spcAft>
              <a:buFont typeface="Arial" pitchFamily="34" charset="0"/>
              <a:buChar char="•"/>
              <a:defRPr/>
            </a:pPr>
            <a:r>
              <a:rPr lang="en-US" sz="4200" dirty="0" smtClean="0"/>
              <a:t>Safety</a:t>
            </a:r>
            <a:r>
              <a:rPr lang="en-US" sz="4200" dirty="0"/>
              <a:t>, tolerability and </a:t>
            </a:r>
            <a:r>
              <a:rPr lang="en-US" sz="4200" dirty="0" smtClean="0"/>
              <a:t>PK </a:t>
            </a:r>
          </a:p>
          <a:p>
            <a:pPr eaLnBrk="1" fontAlgn="auto" hangingPunct="1">
              <a:lnSpc>
                <a:spcPct val="120000"/>
              </a:lnSpc>
              <a:spcBef>
                <a:spcPts val="0"/>
              </a:spcBef>
              <a:spcAft>
                <a:spcPts val="0"/>
              </a:spcAft>
              <a:buFont typeface="Arial" pitchFamily="34" charset="0"/>
              <a:buChar char="•"/>
              <a:defRPr/>
            </a:pPr>
            <a:r>
              <a:rPr lang="en-US" sz="4200" dirty="0" err="1" smtClean="0"/>
              <a:t>Nintedanib</a:t>
            </a:r>
            <a:r>
              <a:rPr lang="en-US" sz="4200" dirty="0" smtClean="0"/>
              <a:t> +/- </a:t>
            </a:r>
            <a:r>
              <a:rPr lang="en-US" sz="4200" dirty="0"/>
              <a:t>ongoing </a:t>
            </a:r>
            <a:r>
              <a:rPr lang="en-US" sz="4200" dirty="0" err="1"/>
              <a:t>pirfenidone</a:t>
            </a:r>
            <a:r>
              <a:rPr lang="en-US" sz="4200" dirty="0"/>
              <a:t> </a:t>
            </a:r>
            <a:r>
              <a:rPr lang="en-US" sz="4200" dirty="0" smtClean="0"/>
              <a:t>therapy</a:t>
            </a:r>
          </a:p>
          <a:p>
            <a:pPr eaLnBrk="1" fontAlgn="auto" hangingPunct="1">
              <a:lnSpc>
                <a:spcPct val="120000"/>
              </a:lnSpc>
              <a:spcBef>
                <a:spcPts val="0"/>
              </a:spcBef>
              <a:spcAft>
                <a:spcPts val="0"/>
              </a:spcAft>
              <a:buFont typeface="Arial" pitchFamily="34" charset="0"/>
              <a:buChar char="•"/>
              <a:defRPr/>
            </a:pPr>
            <a:r>
              <a:rPr lang="en-US" sz="4200" dirty="0" smtClean="0"/>
              <a:t>Trend </a:t>
            </a:r>
            <a:r>
              <a:rPr lang="en-US" sz="4200" dirty="0"/>
              <a:t>toward lower exposure of </a:t>
            </a:r>
            <a:r>
              <a:rPr lang="en-US" sz="4200" dirty="0" err="1"/>
              <a:t>nintedanib</a:t>
            </a:r>
            <a:r>
              <a:rPr lang="en-US" sz="4200" dirty="0"/>
              <a:t> </a:t>
            </a:r>
            <a:r>
              <a:rPr lang="en-US" sz="4200" dirty="0" smtClean="0"/>
              <a:t>when added </a:t>
            </a:r>
            <a:r>
              <a:rPr lang="en-US" sz="4200" dirty="0"/>
              <a:t>to ongoing </a:t>
            </a:r>
            <a:r>
              <a:rPr lang="en-US" sz="4200" dirty="0" err="1"/>
              <a:t>pirfenidone</a:t>
            </a:r>
            <a:r>
              <a:rPr lang="en-US" sz="4200" dirty="0"/>
              <a:t> </a:t>
            </a:r>
            <a:r>
              <a:rPr lang="en-US" sz="4200" dirty="0" smtClean="0"/>
              <a:t>therapy</a:t>
            </a:r>
          </a:p>
          <a:p>
            <a:pPr eaLnBrk="1" fontAlgn="auto" hangingPunct="1">
              <a:lnSpc>
                <a:spcPct val="120000"/>
              </a:lnSpc>
              <a:spcBef>
                <a:spcPts val="0"/>
              </a:spcBef>
              <a:spcAft>
                <a:spcPts val="0"/>
              </a:spcAft>
              <a:buFont typeface="Arial" pitchFamily="34" charset="0"/>
              <a:buChar char="•"/>
              <a:defRPr/>
            </a:pPr>
            <a:r>
              <a:rPr lang="en-US" sz="4200" dirty="0" smtClean="0"/>
              <a:t>Co-administration with </a:t>
            </a:r>
            <a:r>
              <a:rPr lang="en-US" sz="4200" dirty="0" err="1" smtClean="0"/>
              <a:t>nintedanib</a:t>
            </a:r>
            <a:r>
              <a:rPr lang="en-US" sz="4200" dirty="0" smtClean="0"/>
              <a:t> </a:t>
            </a:r>
            <a:r>
              <a:rPr lang="en-US" sz="4200" dirty="0"/>
              <a:t>had no effect on the </a:t>
            </a:r>
            <a:r>
              <a:rPr lang="en-US" sz="4200" dirty="0" smtClean="0"/>
              <a:t>PK of </a:t>
            </a:r>
            <a:r>
              <a:rPr lang="en-US" sz="4200" dirty="0" err="1" smtClean="0"/>
              <a:t>pirfenidone</a:t>
            </a:r>
            <a:endParaRPr lang="en-US" sz="4200" dirty="0" smtClean="0"/>
          </a:p>
          <a:p>
            <a:pPr eaLnBrk="1" fontAlgn="auto" hangingPunct="1">
              <a:lnSpc>
                <a:spcPct val="120000"/>
              </a:lnSpc>
              <a:spcBef>
                <a:spcPts val="0"/>
              </a:spcBef>
              <a:spcAft>
                <a:spcPts val="0"/>
              </a:spcAft>
              <a:buFont typeface="Arial" pitchFamily="34" charset="0"/>
              <a:buChar char="•"/>
              <a:defRPr/>
            </a:pPr>
            <a:r>
              <a:rPr lang="en-US" sz="4200" dirty="0"/>
              <a:t>Adverse </a:t>
            </a:r>
            <a:r>
              <a:rPr lang="en-US" sz="4200" dirty="0" smtClean="0"/>
              <a:t>events</a:t>
            </a:r>
          </a:p>
          <a:p>
            <a:pPr lvl="1" eaLnBrk="1" fontAlgn="auto" hangingPunct="1">
              <a:lnSpc>
                <a:spcPct val="120000"/>
              </a:lnSpc>
              <a:spcBef>
                <a:spcPts val="0"/>
              </a:spcBef>
              <a:spcAft>
                <a:spcPts val="0"/>
              </a:spcAft>
              <a:buFont typeface="Symbol" pitchFamily="18" charset="2"/>
              <a:buChar char="-"/>
              <a:defRPr/>
            </a:pPr>
            <a:r>
              <a:rPr lang="en-US" sz="3400" dirty="0" err="1" smtClean="0"/>
              <a:t>Nintedanib</a:t>
            </a:r>
            <a:r>
              <a:rPr lang="en-US" sz="3400" dirty="0" smtClean="0"/>
              <a:t> alone: </a:t>
            </a:r>
            <a:r>
              <a:rPr lang="en-US" sz="3400" dirty="0"/>
              <a:t>9/17 patients </a:t>
            </a:r>
            <a:r>
              <a:rPr lang="en-US" sz="3400" dirty="0" smtClean="0"/>
              <a:t>(53%)</a:t>
            </a:r>
          </a:p>
          <a:p>
            <a:pPr lvl="1" eaLnBrk="1" fontAlgn="auto" hangingPunct="1">
              <a:lnSpc>
                <a:spcPct val="120000"/>
              </a:lnSpc>
              <a:spcBef>
                <a:spcPts val="0"/>
              </a:spcBef>
              <a:spcAft>
                <a:spcPts val="0"/>
              </a:spcAft>
              <a:buFont typeface="Symbol" pitchFamily="18" charset="2"/>
              <a:buChar char="-"/>
              <a:defRPr/>
            </a:pPr>
            <a:r>
              <a:rPr lang="en-US" sz="3400" dirty="0" smtClean="0"/>
              <a:t>Nintedanib + </a:t>
            </a:r>
            <a:r>
              <a:rPr lang="en-US" sz="3400" dirty="0" err="1" smtClean="0"/>
              <a:t>pirfenidone</a:t>
            </a:r>
            <a:r>
              <a:rPr lang="en-US" sz="3400" dirty="0" smtClean="0"/>
              <a:t>: 10/21 patients </a:t>
            </a:r>
            <a:r>
              <a:rPr lang="en-US" sz="3400" dirty="0"/>
              <a:t>(48%)</a:t>
            </a:r>
          </a:p>
          <a:p>
            <a:pPr eaLnBrk="1" fontAlgn="auto" hangingPunct="1">
              <a:lnSpc>
                <a:spcPct val="120000"/>
              </a:lnSpc>
              <a:spcBef>
                <a:spcPts val="0"/>
              </a:spcBef>
              <a:spcAft>
                <a:spcPts val="0"/>
              </a:spcAft>
              <a:buFont typeface="Arial"/>
              <a:buChar char="•"/>
              <a:defRPr/>
            </a:pPr>
            <a:endParaRPr lang="en-US" dirty="0"/>
          </a:p>
        </p:txBody>
      </p:sp>
      <p:sp>
        <p:nvSpPr>
          <p:cNvPr id="21508" name="Rectangle 8"/>
          <p:cNvSpPr>
            <a:spLocks noChangeArrowheads="1"/>
          </p:cNvSpPr>
          <p:nvPr/>
        </p:nvSpPr>
        <p:spPr bwMode="auto">
          <a:xfrm>
            <a:off x="133350" y="6172200"/>
            <a:ext cx="8782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t>Ogura T, et al. </a:t>
            </a:r>
            <a:r>
              <a:rPr lang="en-US" sz="1600" i="1"/>
              <a:t>Eur Respir J</a:t>
            </a:r>
            <a:r>
              <a:rPr lang="en-US" sz="1600"/>
              <a:t>. 2015;45(5):1382-1392. Hagmeyer L, et al. </a:t>
            </a:r>
            <a:r>
              <a:rPr lang="en-US" sz="1600" i="1"/>
              <a:t>Respiration</a:t>
            </a:r>
            <a:r>
              <a:rPr lang="en-US" sz="1600"/>
              <a:t>. 2016;91(4):327-332. </a:t>
            </a:r>
          </a:p>
        </p:txBody>
      </p:sp>
      <p:sp>
        <p:nvSpPr>
          <p:cNvPr id="5" name="Content Placeholder 7"/>
          <p:cNvSpPr txBox="1">
            <a:spLocks/>
          </p:cNvSpPr>
          <p:nvPr/>
        </p:nvSpPr>
        <p:spPr bwMode="auto">
          <a:xfrm>
            <a:off x="4751388" y="1155700"/>
            <a:ext cx="4100512" cy="4922838"/>
          </a:xfrm>
          <a:prstGeom prst="rect">
            <a:avLst/>
          </a:prstGeom>
          <a:solidFill>
            <a:schemeClr val="accent1">
              <a:lumMod val="20000"/>
              <a:lumOff val="80000"/>
            </a:schemeClr>
          </a:solidFill>
          <a:ln>
            <a:noFill/>
          </a:ln>
        </p:spPr>
        <p:txBody>
          <a:bodyPr>
            <a:normAutofit/>
          </a:bodyPr>
          <a:lstStyle>
            <a:lvl1pPr marL="342900" indent="-342900" algn="l" defTabSz="457200" rtl="0" eaLnBrk="0" fontAlgn="base" hangingPunct="0">
              <a:spcBef>
                <a:spcPct val="20000"/>
              </a:spcBef>
              <a:spcAft>
                <a:spcPct val="0"/>
              </a:spcAft>
              <a:buClr>
                <a:srgbClr val="C54125"/>
              </a:buClr>
              <a:buSzPct val="120000"/>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rgbClr val="C54125"/>
              </a:buClr>
              <a:buSzPct val="120000"/>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Clr>
                <a:srgbClr val="C54125"/>
              </a:buClr>
              <a:buSzPct val="120000"/>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Clr>
                <a:srgbClr val="C54125"/>
              </a:buClr>
              <a:buSzPct val="120000"/>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Clr>
                <a:srgbClr val="C54125"/>
              </a:buClr>
              <a:buSzPct val="120000"/>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Bef>
                <a:spcPts val="0"/>
              </a:spcBef>
              <a:spcAft>
                <a:spcPts val="0"/>
              </a:spcAft>
              <a:buFont typeface="Arial" charset="0"/>
              <a:buNone/>
              <a:defRPr/>
            </a:pPr>
            <a:r>
              <a:rPr lang="en-US" sz="2400" b="1" dirty="0" err="1" smtClean="0">
                <a:solidFill>
                  <a:srgbClr val="C00000"/>
                </a:solidFill>
              </a:rPr>
              <a:t>Hagmeyer</a:t>
            </a:r>
            <a:r>
              <a:rPr lang="en-US" sz="2400" b="1" dirty="0" smtClean="0">
                <a:solidFill>
                  <a:srgbClr val="C00000"/>
                </a:solidFill>
              </a:rPr>
              <a:t> </a:t>
            </a:r>
          </a:p>
          <a:p>
            <a:pPr eaLnBrk="1" fontAlgn="auto" hangingPunct="1">
              <a:spcBef>
                <a:spcPts val="0"/>
              </a:spcBef>
              <a:spcAft>
                <a:spcPts val="0"/>
              </a:spcAft>
              <a:buFont typeface="Arial" pitchFamily="34" charset="0"/>
              <a:buChar char="•"/>
              <a:defRPr/>
            </a:pPr>
            <a:r>
              <a:rPr lang="en-US" sz="2000" dirty="0" smtClean="0"/>
              <a:t>Case report (1 male patient) </a:t>
            </a:r>
          </a:p>
          <a:p>
            <a:pPr eaLnBrk="1" fontAlgn="auto" hangingPunct="1">
              <a:spcBef>
                <a:spcPts val="0"/>
              </a:spcBef>
              <a:spcAft>
                <a:spcPts val="0"/>
              </a:spcAft>
              <a:buFont typeface="Arial" pitchFamily="34" charset="0"/>
              <a:buChar char="•"/>
              <a:defRPr/>
            </a:pPr>
            <a:r>
              <a:rPr lang="en-US" sz="2000" dirty="0" smtClean="0"/>
              <a:t>2 years of treatment with pirfenidone </a:t>
            </a:r>
            <a:r>
              <a:rPr lang="en-US" sz="2000" dirty="0" err="1" smtClean="0"/>
              <a:t>monotherapy</a:t>
            </a:r>
            <a:endParaRPr lang="en-US" sz="2000" dirty="0" smtClean="0"/>
          </a:p>
          <a:p>
            <a:pPr lvl="1" eaLnBrk="1" fontAlgn="auto" hangingPunct="1">
              <a:spcBef>
                <a:spcPts val="0"/>
              </a:spcBef>
              <a:spcAft>
                <a:spcPts val="0"/>
              </a:spcAft>
              <a:buFont typeface="Symbol" pitchFamily="18" charset="2"/>
              <a:buChar char="-"/>
              <a:defRPr/>
            </a:pPr>
            <a:r>
              <a:rPr lang="en-US" sz="1800" dirty="0" smtClean="0"/>
              <a:t>Decline in FVC: 3.5 liter before treatment to 2.5 liter</a:t>
            </a:r>
          </a:p>
          <a:p>
            <a:pPr eaLnBrk="1" fontAlgn="auto" hangingPunct="1">
              <a:spcBef>
                <a:spcPts val="0"/>
              </a:spcBef>
              <a:spcAft>
                <a:spcPts val="0"/>
              </a:spcAft>
              <a:buFont typeface="Arial" pitchFamily="34" charset="0"/>
              <a:buChar char="•"/>
              <a:defRPr/>
            </a:pPr>
            <a:r>
              <a:rPr lang="en-US" sz="2000" dirty="0" smtClean="0"/>
              <a:t>Nintedanib added, ongoing for nearly 12 months</a:t>
            </a:r>
          </a:p>
          <a:p>
            <a:pPr lvl="1" eaLnBrk="1" fontAlgn="auto" hangingPunct="1">
              <a:spcBef>
                <a:spcPts val="0"/>
              </a:spcBef>
              <a:spcAft>
                <a:spcPts val="0"/>
              </a:spcAft>
              <a:buFont typeface="Symbol" pitchFamily="18" charset="2"/>
              <a:buChar char="-"/>
              <a:defRPr/>
            </a:pPr>
            <a:r>
              <a:rPr lang="en-US" sz="1800" dirty="0" smtClean="0"/>
              <a:t>Lung function stabilized </a:t>
            </a:r>
          </a:p>
          <a:p>
            <a:pPr lvl="1" eaLnBrk="1" fontAlgn="auto" hangingPunct="1">
              <a:spcBef>
                <a:spcPts val="0"/>
              </a:spcBef>
              <a:spcAft>
                <a:spcPts val="0"/>
              </a:spcAft>
              <a:buFont typeface="Symbol" pitchFamily="18" charset="2"/>
              <a:buChar char="-"/>
              <a:defRPr/>
            </a:pPr>
            <a:r>
              <a:rPr lang="en-US" sz="1800" dirty="0" smtClean="0"/>
              <a:t>Two treatments were well tolerated</a:t>
            </a:r>
            <a:endParaRPr lang="en-US" sz="1800"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22238"/>
            <a:ext cx="8591550" cy="1143000"/>
          </a:xfrm>
        </p:spPr>
        <p:txBody>
          <a:bodyPr rtlCol="0">
            <a:normAutofit fontScale="90000"/>
          </a:bodyPr>
          <a:lstStyle/>
          <a:p>
            <a:pPr eaLnBrk="1" fontAlgn="auto" hangingPunct="1">
              <a:spcAft>
                <a:spcPts val="0"/>
              </a:spcAft>
              <a:defRPr/>
            </a:pPr>
            <a:r>
              <a:rPr lang="en-US" dirty="0" smtClean="0"/>
              <a:t>Combining Pirfenidone and Nintedanib: </a:t>
            </a:r>
            <a:br>
              <a:rPr lang="en-US" dirty="0" smtClean="0"/>
            </a:br>
            <a:r>
              <a:rPr lang="en-US" dirty="0" smtClean="0"/>
              <a:t>Ongoing Studies in Patients with IPF</a:t>
            </a:r>
            <a:endParaRPr lang="en-US" dirty="0"/>
          </a:p>
        </p:txBody>
      </p:sp>
      <p:sp>
        <p:nvSpPr>
          <p:cNvPr id="8" name="Content Placeholder 7"/>
          <p:cNvSpPr>
            <a:spLocks noGrp="1"/>
          </p:cNvSpPr>
          <p:nvPr>
            <p:ph idx="1"/>
          </p:nvPr>
        </p:nvSpPr>
        <p:spPr>
          <a:xfrm>
            <a:off x="552450" y="1468438"/>
            <a:ext cx="8229600" cy="4219575"/>
          </a:xfrm>
        </p:spPr>
        <p:txBody>
          <a:bodyPr rtlCol="0">
            <a:normAutofit fontScale="70000" lnSpcReduction="20000"/>
          </a:bodyPr>
          <a:lstStyle/>
          <a:p>
            <a:pPr eaLnBrk="1" fontAlgn="auto" hangingPunct="1">
              <a:spcAft>
                <a:spcPts val="0"/>
              </a:spcAft>
              <a:buFont typeface="Arial"/>
              <a:buChar char="•"/>
              <a:defRPr/>
            </a:pPr>
            <a:r>
              <a:rPr lang="en-US" b="1" dirty="0">
                <a:solidFill>
                  <a:srgbClr val="C00000"/>
                </a:solidFill>
              </a:rPr>
              <a:t>(</a:t>
            </a:r>
            <a:r>
              <a:rPr lang="en-US" b="1" dirty="0" smtClean="0">
                <a:solidFill>
                  <a:srgbClr val="C00000"/>
                </a:solidFill>
              </a:rPr>
              <a:t>NCT02598193) Roche </a:t>
            </a:r>
          </a:p>
          <a:p>
            <a:pPr lvl="1" eaLnBrk="1" fontAlgn="auto" hangingPunct="1">
              <a:spcAft>
                <a:spcPts val="0"/>
              </a:spcAft>
              <a:buFont typeface="Arial"/>
              <a:buChar char="–"/>
              <a:defRPr/>
            </a:pPr>
            <a:r>
              <a:rPr lang="en-US" dirty="0" smtClean="0"/>
              <a:t>N = 80 patients stable on </a:t>
            </a:r>
            <a:r>
              <a:rPr lang="en-US" dirty="0" err="1" smtClean="0"/>
              <a:t>pirfenidone</a:t>
            </a:r>
            <a:r>
              <a:rPr lang="en-US" dirty="0" smtClean="0"/>
              <a:t> </a:t>
            </a:r>
          </a:p>
          <a:p>
            <a:pPr lvl="1" eaLnBrk="1" fontAlgn="auto" hangingPunct="1">
              <a:spcAft>
                <a:spcPts val="0"/>
              </a:spcAft>
              <a:buFont typeface="Arial"/>
              <a:buChar char="–"/>
              <a:defRPr/>
            </a:pPr>
            <a:r>
              <a:rPr lang="en-US" dirty="0" err="1" smtClean="0"/>
              <a:t>Nintedanib</a:t>
            </a:r>
            <a:r>
              <a:rPr lang="en-US" dirty="0" smtClean="0"/>
              <a:t> added</a:t>
            </a:r>
          </a:p>
          <a:p>
            <a:pPr lvl="1" eaLnBrk="1" fontAlgn="auto" hangingPunct="1">
              <a:spcAft>
                <a:spcPts val="0"/>
              </a:spcAft>
              <a:buFont typeface="Arial"/>
              <a:buChar char="–"/>
              <a:defRPr/>
            </a:pPr>
            <a:r>
              <a:rPr lang="en-US" dirty="0" smtClean="0"/>
              <a:t>Safety/tolerability </a:t>
            </a:r>
          </a:p>
          <a:p>
            <a:pPr lvl="1" eaLnBrk="1" fontAlgn="auto" hangingPunct="1">
              <a:spcAft>
                <a:spcPts val="0"/>
              </a:spcAft>
              <a:buFont typeface="Arial"/>
              <a:buChar char="–"/>
              <a:defRPr/>
            </a:pPr>
            <a:r>
              <a:rPr lang="en-US" dirty="0"/>
              <a:t>24 </a:t>
            </a:r>
            <a:r>
              <a:rPr lang="en-US" dirty="0" smtClean="0"/>
              <a:t>weeks</a:t>
            </a:r>
          </a:p>
          <a:p>
            <a:pPr lvl="1" eaLnBrk="1" fontAlgn="auto" hangingPunct="1">
              <a:spcAft>
                <a:spcPts val="0"/>
              </a:spcAft>
              <a:buFont typeface="Arial"/>
              <a:buChar char="–"/>
              <a:defRPr/>
            </a:pPr>
            <a:r>
              <a:rPr lang="en-US" dirty="0" smtClean="0"/>
              <a:t>Recruiting, study completion </a:t>
            </a:r>
            <a:r>
              <a:rPr lang="en-US" dirty="0"/>
              <a:t>estimated </a:t>
            </a:r>
            <a:r>
              <a:rPr lang="en-US" dirty="0" smtClean="0"/>
              <a:t>July </a:t>
            </a:r>
            <a:r>
              <a:rPr lang="en-US" dirty="0"/>
              <a:t>2017 </a:t>
            </a:r>
            <a:endParaRPr lang="en-US" dirty="0" smtClean="0"/>
          </a:p>
          <a:p>
            <a:pPr lvl="1" eaLnBrk="1" fontAlgn="auto" hangingPunct="1">
              <a:spcAft>
                <a:spcPts val="0"/>
              </a:spcAft>
              <a:buFont typeface="Arial"/>
              <a:buChar char="–"/>
              <a:defRPr/>
            </a:pPr>
            <a:endParaRPr lang="en-US" dirty="0"/>
          </a:p>
          <a:p>
            <a:pPr eaLnBrk="1" fontAlgn="auto" hangingPunct="1">
              <a:spcAft>
                <a:spcPts val="0"/>
              </a:spcAft>
              <a:buFont typeface="Arial"/>
              <a:buChar char="•"/>
              <a:defRPr/>
            </a:pPr>
            <a:r>
              <a:rPr lang="en-US" b="1" dirty="0" smtClean="0">
                <a:solidFill>
                  <a:srgbClr val="C00000"/>
                </a:solidFill>
              </a:rPr>
              <a:t>(NCT02579603) BI </a:t>
            </a:r>
            <a:endParaRPr lang="en-US" b="1" dirty="0">
              <a:solidFill>
                <a:srgbClr val="C00000"/>
              </a:solidFill>
            </a:endParaRPr>
          </a:p>
          <a:p>
            <a:pPr lvl="1" eaLnBrk="1" fontAlgn="auto" hangingPunct="1">
              <a:spcAft>
                <a:spcPts val="0"/>
              </a:spcAft>
              <a:buFont typeface="Arial"/>
              <a:buChar char="–"/>
              <a:defRPr/>
            </a:pPr>
            <a:r>
              <a:rPr lang="en-US" dirty="0" smtClean="0"/>
              <a:t>N </a:t>
            </a:r>
            <a:r>
              <a:rPr lang="en-US" dirty="0"/>
              <a:t>= 100 </a:t>
            </a:r>
            <a:r>
              <a:rPr lang="en-US" dirty="0" smtClean="0"/>
              <a:t>patients</a:t>
            </a:r>
          </a:p>
          <a:p>
            <a:pPr lvl="1" eaLnBrk="1" fontAlgn="auto" hangingPunct="1">
              <a:spcAft>
                <a:spcPts val="0"/>
              </a:spcAft>
              <a:buFont typeface="Arial"/>
              <a:buChar char="–"/>
              <a:defRPr/>
            </a:pPr>
            <a:r>
              <a:rPr lang="en-US" dirty="0" err="1" smtClean="0"/>
              <a:t>Nintedanib</a:t>
            </a:r>
            <a:r>
              <a:rPr lang="en-US" dirty="0" smtClean="0"/>
              <a:t> +/- </a:t>
            </a:r>
            <a:r>
              <a:rPr lang="en-US" dirty="0" err="1" smtClean="0"/>
              <a:t>pirfenidone</a:t>
            </a:r>
            <a:r>
              <a:rPr lang="en-US" dirty="0" smtClean="0"/>
              <a:t> </a:t>
            </a:r>
          </a:p>
          <a:p>
            <a:pPr lvl="1" eaLnBrk="1" fontAlgn="auto" hangingPunct="1">
              <a:spcAft>
                <a:spcPts val="0"/>
              </a:spcAft>
              <a:buFont typeface="Arial"/>
              <a:buChar char="–"/>
              <a:defRPr/>
            </a:pPr>
            <a:r>
              <a:rPr lang="en-US" dirty="0" smtClean="0"/>
              <a:t>Safety/tolerability/PK</a:t>
            </a:r>
          </a:p>
          <a:p>
            <a:pPr lvl="1" eaLnBrk="1" fontAlgn="auto" hangingPunct="1">
              <a:spcAft>
                <a:spcPts val="0"/>
              </a:spcAft>
              <a:buFont typeface="Arial"/>
              <a:buChar char="–"/>
              <a:defRPr/>
            </a:pPr>
            <a:r>
              <a:rPr lang="en-US" dirty="0" smtClean="0"/>
              <a:t>12 weeks </a:t>
            </a:r>
          </a:p>
          <a:p>
            <a:pPr lvl="1" eaLnBrk="1" fontAlgn="auto" hangingPunct="1">
              <a:spcAft>
                <a:spcPts val="0"/>
              </a:spcAft>
              <a:buFont typeface="Arial"/>
              <a:buChar char="–"/>
              <a:defRPr/>
            </a:pPr>
            <a:r>
              <a:rPr lang="en-US" dirty="0" smtClean="0"/>
              <a:t>Recruiting, study completion </a:t>
            </a:r>
            <a:r>
              <a:rPr lang="en-US" dirty="0"/>
              <a:t>estimated </a:t>
            </a:r>
            <a:r>
              <a:rPr lang="en-US" dirty="0" smtClean="0"/>
              <a:t>January </a:t>
            </a:r>
            <a:r>
              <a:rPr lang="en-US" dirty="0"/>
              <a:t>2017</a:t>
            </a:r>
            <a:endParaRPr lang="en-US" dirty="0" smtClean="0"/>
          </a:p>
          <a:p>
            <a:pPr eaLnBrk="1" fontAlgn="auto" hangingPunct="1">
              <a:spcAft>
                <a:spcPts val="0"/>
              </a:spcAft>
              <a:buFont typeface="Arial"/>
              <a:buChar char="•"/>
              <a:defRPr/>
            </a:pPr>
            <a:endParaRPr lang="en-US" dirty="0"/>
          </a:p>
          <a:p>
            <a:pPr eaLnBrk="1" fontAlgn="auto" hangingPunct="1">
              <a:spcAft>
                <a:spcPts val="0"/>
              </a:spcAft>
              <a:buFont typeface="Arial"/>
              <a:buChar char="•"/>
              <a:defRPr/>
            </a:pPr>
            <a:endParaRPr lang="en-US" dirty="0"/>
          </a:p>
          <a:p>
            <a:pPr eaLnBrk="1" fontAlgn="auto" hangingPunct="1">
              <a:spcAft>
                <a:spcPts val="0"/>
              </a:spcAft>
              <a:buFont typeface="Arial"/>
              <a:buChar char="•"/>
              <a:defRPr/>
            </a:pPr>
            <a:endParaRPr lang="en-US" dirty="0"/>
          </a:p>
        </p:txBody>
      </p:sp>
      <p:sp>
        <p:nvSpPr>
          <p:cNvPr id="22532" name="TextBox 2"/>
          <p:cNvSpPr txBox="1">
            <a:spLocks noChangeArrowheads="1"/>
          </p:cNvSpPr>
          <p:nvPr/>
        </p:nvSpPr>
        <p:spPr bwMode="auto">
          <a:xfrm>
            <a:off x="95250" y="6457950"/>
            <a:ext cx="32496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a:t>ClinicalTrials.gov. Accessed July 2016.</a:t>
            </a:r>
          </a:p>
        </p:txBody>
      </p:sp>
      <p:pic>
        <p:nvPicPr>
          <p:cNvPr id="13" name="Picture 8" descr="C:\Users\drabin\AppData\Local\Microsoft\Windows\Temporary Internet Files\Content.IE5\231AAWS0\blacklungic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1820" y="3741555"/>
            <a:ext cx="703445" cy="703445"/>
          </a:xfrm>
          <a:prstGeom prst="rect">
            <a:avLst/>
          </a:prstGeom>
          <a:solidFill>
            <a:schemeClr val="bg1"/>
          </a:solidFill>
        </p:spPr>
      </p:pic>
      <p:pic>
        <p:nvPicPr>
          <p:cNvPr id="14" name="Picture 8" descr="C:\Users\drabin\AppData\Local\Microsoft\Windows\Temporary Internet Files\Content.IE5\231AAWS0\blacklungic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1820" y="1519055"/>
            <a:ext cx="703445" cy="703445"/>
          </a:xfrm>
          <a:prstGeom prst="rect">
            <a:avLst/>
          </a:prstGeom>
          <a:solidFill>
            <a:schemeClr val="bg1"/>
          </a:solidFill>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7482</TotalTime>
  <Words>2554</Words>
  <Application>Microsoft Office PowerPoint</Application>
  <PresentationFormat>On-screen Show (4:3)</PresentationFormat>
  <Paragraphs>254</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1_Office Theme</vt:lpstr>
      <vt:lpstr>PowerPoint Presentation</vt:lpstr>
      <vt:lpstr>What’s on the Horizon:  Potential Therapies in Clinical Trials</vt:lpstr>
      <vt:lpstr>PowerPoint Presentation</vt:lpstr>
      <vt:lpstr>Learning Objective</vt:lpstr>
      <vt:lpstr>Clinical Trials</vt:lpstr>
      <vt:lpstr>Look for this symbol for trials that are open for participation:</vt:lpstr>
      <vt:lpstr>Overview</vt:lpstr>
      <vt:lpstr>Combining Pirfenidone and Nintedanib: Published Findings</vt:lpstr>
      <vt:lpstr>Combining Pirfenidone and Nintedanib:  Ongoing Studies in Patients with IPF</vt:lpstr>
      <vt:lpstr>Recent Cotrimoxazole History</vt:lpstr>
      <vt:lpstr>Cotrimoxazole Improves 1 Measure of Mortality</vt:lpstr>
      <vt:lpstr>Phase 2 Candidates for IPF</vt:lpstr>
      <vt:lpstr>Epithelial Injury and Fibrosis</vt:lpstr>
      <vt:lpstr>Epithelial Injury and Fibrosis Approaches</vt:lpstr>
      <vt:lpstr>Epithelial Injury and Fibrosis</vt:lpstr>
      <vt:lpstr>CTGF Signaling</vt:lpstr>
      <vt:lpstr>CTGF Approaches: FG-3019</vt:lpstr>
      <vt:lpstr>MSC Involvement in Fibrogenesis</vt:lpstr>
      <vt:lpstr>MSC Approaches</vt:lpstr>
      <vt:lpstr>Need more information about clinical trials?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#1: Maria</dc:title>
  <dc:creator>Morghan</dc:creator>
  <cp:lastModifiedBy>Knight, Shannon</cp:lastModifiedBy>
  <cp:revision>339</cp:revision>
  <cp:lastPrinted>2016-07-22T15:31:31Z</cp:lastPrinted>
  <dcterms:created xsi:type="dcterms:W3CDTF">2016-04-15T16:18:51Z</dcterms:created>
  <dcterms:modified xsi:type="dcterms:W3CDTF">2016-09-08T18:14:11Z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533EE8C3-9C82-4016-A0BC-780E3E5767C4</vt:lpwstr>
  </property>
  <property fmtid="{D5CDD505-2E9C-101B-9397-08002B2CF9AE}" pid="3" name="ArticulatePath">
    <vt:lpwstr>02 Emerging Tx PILOT Reg for website cb 8 31 16</vt:lpwstr>
  </property>
</Properties>
</file>