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1.xml" ContentType="application/vnd.openxmlformats-officedocument.presentationml.tags+xml"/>
  <Override PartName="/ppt/notesSlides/notesSlide3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4"/>
  </p:notesMasterIdLst>
  <p:handoutMasterIdLst>
    <p:handoutMasterId r:id="rId115"/>
  </p:handoutMasterIdLst>
  <p:sldIdLst>
    <p:sldId id="955" r:id="rId2"/>
    <p:sldId id="957" r:id="rId3"/>
    <p:sldId id="853" r:id="rId4"/>
    <p:sldId id="854" r:id="rId5"/>
    <p:sldId id="855" r:id="rId6"/>
    <p:sldId id="336" r:id="rId7"/>
    <p:sldId id="857" r:id="rId8"/>
    <p:sldId id="859" r:id="rId9"/>
    <p:sldId id="334" r:id="rId10"/>
    <p:sldId id="832" r:id="rId11"/>
    <p:sldId id="833" r:id="rId12"/>
    <p:sldId id="834" r:id="rId13"/>
    <p:sldId id="836" r:id="rId14"/>
    <p:sldId id="837" r:id="rId15"/>
    <p:sldId id="838" r:id="rId16"/>
    <p:sldId id="472" r:id="rId17"/>
    <p:sldId id="825" r:id="rId18"/>
    <p:sldId id="435" r:id="rId19"/>
    <p:sldId id="873" r:id="rId20"/>
    <p:sldId id="874" r:id="rId21"/>
    <p:sldId id="875" r:id="rId22"/>
    <p:sldId id="876" r:id="rId23"/>
    <p:sldId id="877" r:id="rId24"/>
    <p:sldId id="891" r:id="rId25"/>
    <p:sldId id="344" r:id="rId26"/>
    <p:sldId id="945" r:id="rId27"/>
    <p:sldId id="401" r:id="rId28"/>
    <p:sldId id="346" r:id="rId29"/>
    <p:sldId id="434" r:id="rId30"/>
    <p:sldId id="709" r:id="rId31"/>
    <p:sldId id="851" r:id="rId32"/>
    <p:sldId id="872" r:id="rId33"/>
    <p:sldId id="656" r:id="rId34"/>
    <p:sldId id="849" r:id="rId35"/>
    <p:sldId id="839" r:id="rId36"/>
    <p:sldId id="399" r:id="rId37"/>
    <p:sldId id="736" r:id="rId38"/>
    <p:sldId id="660" r:id="rId39"/>
    <p:sldId id="732" r:id="rId40"/>
    <p:sldId id="733" r:id="rId41"/>
    <p:sldId id="663" r:id="rId42"/>
    <p:sldId id="664" r:id="rId43"/>
    <p:sldId id="734" r:id="rId44"/>
    <p:sldId id="735" r:id="rId45"/>
    <p:sldId id="432" r:id="rId46"/>
    <p:sldId id="265" r:id="rId47"/>
    <p:sldId id="266" r:id="rId48"/>
    <p:sldId id="267" r:id="rId49"/>
    <p:sldId id="358" r:id="rId50"/>
    <p:sldId id="269" r:id="rId51"/>
    <p:sldId id="270" r:id="rId52"/>
    <p:sldId id="636" r:id="rId53"/>
    <p:sldId id="272" r:id="rId54"/>
    <p:sldId id="907" r:id="rId55"/>
    <p:sldId id="908" r:id="rId56"/>
    <p:sldId id="909" r:id="rId57"/>
    <p:sldId id="910" r:id="rId58"/>
    <p:sldId id="911" r:id="rId59"/>
    <p:sldId id="912" r:id="rId60"/>
    <p:sldId id="913" r:id="rId61"/>
    <p:sldId id="914" r:id="rId62"/>
    <p:sldId id="915" r:id="rId63"/>
    <p:sldId id="916" r:id="rId64"/>
    <p:sldId id="917" r:id="rId65"/>
    <p:sldId id="918" r:id="rId66"/>
    <p:sldId id="919" r:id="rId67"/>
    <p:sldId id="920" r:id="rId68"/>
    <p:sldId id="921" r:id="rId69"/>
    <p:sldId id="922" r:id="rId70"/>
    <p:sldId id="923" r:id="rId71"/>
    <p:sldId id="944" r:id="rId72"/>
    <p:sldId id="926" r:id="rId73"/>
    <p:sldId id="927" r:id="rId74"/>
    <p:sldId id="928" r:id="rId75"/>
    <p:sldId id="929" r:id="rId76"/>
    <p:sldId id="930" r:id="rId77"/>
    <p:sldId id="931" r:id="rId78"/>
    <p:sldId id="932" r:id="rId79"/>
    <p:sldId id="933" r:id="rId80"/>
    <p:sldId id="934" r:id="rId81"/>
    <p:sldId id="935" r:id="rId82"/>
    <p:sldId id="936" r:id="rId83"/>
    <p:sldId id="938" r:id="rId84"/>
    <p:sldId id="939" r:id="rId85"/>
    <p:sldId id="940" r:id="rId86"/>
    <p:sldId id="941" r:id="rId87"/>
    <p:sldId id="950" r:id="rId88"/>
    <p:sldId id="942" r:id="rId89"/>
    <p:sldId id="943" r:id="rId90"/>
    <p:sldId id="946" r:id="rId91"/>
    <p:sldId id="947" r:id="rId92"/>
    <p:sldId id="948" r:id="rId93"/>
    <p:sldId id="728" r:id="rId94"/>
    <p:sldId id="676" r:id="rId95"/>
    <p:sldId id="677" r:id="rId96"/>
    <p:sldId id="683" r:id="rId97"/>
    <p:sldId id="900" r:id="rId98"/>
    <p:sldId id="892" r:id="rId99"/>
    <p:sldId id="893" r:id="rId100"/>
    <p:sldId id="894" r:id="rId101"/>
    <p:sldId id="895" r:id="rId102"/>
    <p:sldId id="896" r:id="rId103"/>
    <p:sldId id="897" r:id="rId104"/>
    <p:sldId id="898" r:id="rId105"/>
    <p:sldId id="883" r:id="rId106"/>
    <p:sldId id="684" r:id="rId107"/>
    <p:sldId id="686" r:id="rId108"/>
    <p:sldId id="687" r:id="rId109"/>
    <p:sldId id="697" r:id="rId110"/>
    <p:sldId id="879" r:id="rId111"/>
    <p:sldId id="699" r:id="rId112"/>
    <p:sldId id="708" r:id="rId113"/>
  </p:sldIdLst>
  <p:sldSz cx="9144000" cy="6858000" type="screen4x3"/>
  <p:notesSz cx="7010400" cy="9296400"/>
  <p:custDataLst>
    <p:tags r:id="rId1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fXgYVyPa++zHqX+lJhdopQ==" hashData="33hMm0LaZLfCDN7+vYlFJ7tVBw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than Goldin" initials="JG"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9720" autoAdjust="0"/>
    <p:restoredTop sz="95971" autoAdjust="0"/>
  </p:normalViewPr>
  <p:slideViewPr>
    <p:cSldViewPr snapToGrid="0">
      <p:cViewPr varScale="1">
        <p:scale>
          <a:sx n="110" d="100"/>
          <a:sy n="110" d="100"/>
        </p:scale>
        <p:origin x="-1386" y="77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ommentAuthors" Target="commen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dLbls>
            <c:dLbl>
              <c:idx val="0"/>
              <c:layout>
                <c:manualLayout>
                  <c:x val="-0.15162326211586014"/>
                  <c:y val="4.8891742275971789E-2"/>
                </c:manualLayout>
              </c:layout>
              <c:showLegendKey val="0"/>
              <c:showVal val="1"/>
              <c:showCatName val="0"/>
              <c:showSerName val="0"/>
              <c:showPercent val="0"/>
              <c:showBubbleSize val="0"/>
            </c:dLbl>
            <c:txPr>
              <a:bodyPr/>
              <a:lstStyle/>
              <a:p>
                <a:pPr>
                  <a:defRPr sz="2400">
                    <a:solidFill>
                      <a:schemeClr val="bg1"/>
                    </a:solidFill>
                  </a:defRPr>
                </a:pPr>
                <a:endParaRPr lang="en-US"/>
              </a:p>
            </c:txPr>
            <c:showLegendKey val="0"/>
            <c:showVal val="1"/>
            <c:showCatName val="0"/>
            <c:showSerName val="0"/>
            <c:showPercent val="0"/>
            <c:showBubbleSize val="0"/>
            <c:showLeaderLines val="1"/>
          </c:dLbls>
          <c:cat>
            <c:strRef>
              <c:f>Sheet1!$A$2:$A$4</c:f>
              <c:strCache>
                <c:ptCount val="3"/>
                <c:pt idx="0">
                  <c:v>UIP</c:v>
                </c:pt>
                <c:pt idx="1">
                  <c:v>Possible UIP</c:v>
                </c:pt>
                <c:pt idx="2">
                  <c:v>Inconsistent with UIP</c:v>
                </c:pt>
              </c:strCache>
            </c:strRef>
          </c:cat>
          <c:val>
            <c:numRef>
              <c:f>Sheet1!$B$2:$B$4</c:f>
              <c:numCache>
                <c:formatCode>0%</c:formatCode>
                <c:ptCount val="3"/>
                <c:pt idx="0">
                  <c:v>0.42323651452282157</c:v>
                </c:pt>
                <c:pt idx="1">
                  <c:v>0.26556016597510373</c:v>
                </c:pt>
                <c:pt idx="2">
                  <c:v>0.31120331950207469</c:v>
                </c:pt>
              </c:numCache>
            </c:numRef>
          </c:val>
        </c:ser>
        <c:ser>
          <c:idx val="1"/>
          <c:order val="1"/>
          <c:tx>
            <c:strRef>
              <c:f>Sheet1!$C$1</c:f>
              <c:strCache>
                <c:ptCount val="1"/>
                <c:pt idx="0">
                  <c:v>Column1</c:v>
                </c:pt>
              </c:strCache>
            </c:strRef>
          </c:tx>
          <c:cat>
            <c:strRef>
              <c:f>Sheet1!$A$2:$A$4</c:f>
              <c:strCache>
                <c:ptCount val="3"/>
                <c:pt idx="0">
                  <c:v>UIP</c:v>
                </c:pt>
                <c:pt idx="1">
                  <c:v>Possible UIP</c:v>
                </c:pt>
                <c:pt idx="2">
                  <c:v>Inconsistent with UIP</c:v>
                </c:pt>
              </c:strCache>
            </c:strRef>
          </c:cat>
          <c:val>
            <c:numRef>
              <c:f>Sheet1!$C$2:$C$4</c:f>
              <c:numCache>
                <c:formatCode>General</c:formatCode>
                <c:ptCount val="3"/>
                <c:pt idx="0">
                  <c:v>102</c:v>
                </c:pt>
                <c:pt idx="1">
                  <c:v>64</c:v>
                </c:pt>
                <c:pt idx="2">
                  <c:v>75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0865934122141419"/>
          <c:y val="0.48166576586424742"/>
          <c:w val="0.37868633876478225"/>
          <c:h val="0.46218305094841466"/>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04AD00-7A04-4D3C-8E3E-27D862C21FE7}" type="doc">
      <dgm:prSet loTypeId="urn:microsoft.com/office/officeart/2005/8/layout/hierarchy3" loCatId="list" qsTypeId="urn:microsoft.com/office/officeart/2005/8/quickstyle/simple1" qsCatId="simple" csTypeId="urn:microsoft.com/office/officeart/2005/8/colors/colorful1" csCatId="colorful" phldr="1"/>
      <dgm:spPr/>
      <dgm:t>
        <a:bodyPr/>
        <a:lstStyle/>
        <a:p>
          <a:endParaRPr lang="en-US"/>
        </a:p>
      </dgm:t>
    </dgm:pt>
    <dgm:pt modelId="{02466DD5-B7E0-4BA3-A093-2F3B4C0C9817}">
      <dgm:prSet phldrT="[Text]" custT="1"/>
      <dgm:spPr/>
      <dgm:t>
        <a:bodyPr/>
        <a:lstStyle/>
        <a:p>
          <a:r>
            <a:rPr lang="en-US" sz="2000" dirty="0" smtClean="0"/>
            <a:t>Type of HRCT</a:t>
          </a:r>
          <a:endParaRPr lang="en-US" sz="2000" dirty="0"/>
        </a:p>
      </dgm:t>
    </dgm:pt>
    <dgm:pt modelId="{ECCBF66E-197D-4573-8E44-318EDC5C5262}" type="parTrans" cxnId="{EF6DDFAA-CF9F-4F43-8A12-F32E81BD21F4}">
      <dgm:prSet/>
      <dgm:spPr/>
      <dgm:t>
        <a:bodyPr/>
        <a:lstStyle/>
        <a:p>
          <a:endParaRPr lang="en-US" sz="2800"/>
        </a:p>
      </dgm:t>
    </dgm:pt>
    <dgm:pt modelId="{471F6BFB-8D14-4C31-BC0E-357C9D0BE49B}" type="sibTrans" cxnId="{EF6DDFAA-CF9F-4F43-8A12-F32E81BD21F4}">
      <dgm:prSet/>
      <dgm:spPr/>
      <dgm:t>
        <a:bodyPr/>
        <a:lstStyle/>
        <a:p>
          <a:endParaRPr lang="en-US" sz="2800"/>
        </a:p>
      </dgm:t>
    </dgm:pt>
    <dgm:pt modelId="{BA5FD45D-33A9-489C-AF45-85DBCD16C6A9}">
      <dgm:prSet phldrT="[Text]" custT="1"/>
      <dgm:spPr/>
      <dgm:t>
        <a:bodyPr/>
        <a:lstStyle/>
        <a:p>
          <a:r>
            <a:rPr lang="en-US" sz="1800" dirty="0" smtClean="0"/>
            <a:t>Non contrast</a:t>
          </a:r>
          <a:endParaRPr lang="en-US" sz="1800" dirty="0"/>
        </a:p>
      </dgm:t>
    </dgm:pt>
    <dgm:pt modelId="{5D6E28A3-668F-4C25-845B-10524CF9E223}" type="parTrans" cxnId="{96374D64-05A9-4678-A450-5F89532D0353}">
      <dgm:prSet/>
      <dgm:spPr/>
      <dgm:t>
        <a:bodyPr/>
        <a:lstStyle/>
        <a:p>
          <a:endParaRPr lang="en-US" sz="2800"/>
        </a:p>
      </dgm:t>
    </dgm:pt>
    <dgm:pt modelId="{9077B88F-ABA5-4FEF-9D34-F488E3BBD845}" type="sibTrans" cxnId="{96374D64-05A9-4678-A450-5F89532D0353}">
      <dgm:prSet/>
      <dgm:spPr/>
      <dgm:t>
        <a:bodyPr/>
        <a:lstStyle/>
        <a:p>
          <a:endParaRPr lang="en-US" sz="2800"/>
        </a:p>
      </dgm:t>
    </dgm:pt>
    <dgm:pt modelId="{B8AEB695-C3F5-4A25-A89A-B23FB03D18CD}">
      <dgm:prSet phldrT="[Text]" custT="1"/>
      <dgm:spPr/>
      <dgm:t>
        <a:bodyPr/>
        <a:lstStyle/>
        <a:p>
          <a:r>
            <a:rPr lang="en-US" sz="2000" dirty="0" smtClean="0"/>
            <a:t>View</a:t>
          </a:r>
          <a:endParaRPr lang="en-US" sz="2000" dirty="0"/>
        </a:p>
      </dgm:t>
    </dgm:pt>
    <dgm:pt modelId="{F47E2884-F7D0-40DA-9B32-8A93455A39F9}" type="parTrans" cxnId="{6C025D84-13A5-4345-B54D-F2E90F9525C6}">
      <dgm:prSet/>
      <dgm:spPr/>
      <dgm:t>
        <a:bodyPr/>
        <a:lstStyle/>
        <a:p>
          <a:endParaRPr lang="en-US" sz="2800"/>
        </a:p>
      </dgm:t>
    </dgm:pt>
    <dgm:pt modelId="{690EAB41-0902-44AB-8D36-BDF022531119}" type="sibTrans" cxnId="{6C025D84-13A5-4345-B54D-F2E90F9525C6}">
      <dgm:prSet/>
      <dgm:spPr/>
      <dgm:t>
        <a:bodyPr/>
        <a:lstStyle/>
        <a:p>
          <a:endParaRPr lang="en-US" sz="2800"/>
        </a:p>
      </dgm:t>
    </dgm:pt>
    <dgm:pt modelId="{6204BB98-1C7E-4D63-BA9F-B7225DE5091A}">
      <dgm:prSet phldrT="[Text]" custT="1"/>
      <dgm:spPr/>
      <dgm:t>
        <a:bodyPr/>
        <a:lstStyle/>
        <a:p>
          <a:r>
            <a:rPr lang="en-US" sz="1800" dirty="0" smtClean="0"/>
            <a:t>Axial</a:t>
          </a:r>
          <a:endParaRPr lang="en-US" sz="1800" dirty="0"/>
        </a:p>
      </dgm:t>
    </dgm:pt>
    <dgm:pt modelId="{B4573DEA-7AA2-4686-AE53-BDEE84BF789B}" type="parTrans" cxnId="{2C3B692D-36C3-44CA-AAF2-79E983BAA935}">
      <dgm:prSet/>
      <dgm:spPr/>
      <dgm:t>
        <a:bodyPr/>
        <a:lstStyle/>
        <a:p>
          <a:endParaRPr lang="en-US" sz="2800"/>
        </a:p>
      </dgm:t>
    </dgm:pt>
    <dgm:pt modelId="{83E61603-B6B6-4379-AF82-962392F1D733}" type="sibTrans" cxnId="{2C3B692D-36C3-44CA-AAF2-79E983BAA935}">
      <dgm:prSet/>
      <dgm:spPr/>
      <dgm:t>
        <a:bodyPr/>
        <a:lstStyle/>
        <a:p>
          <a:endParaRPr lang="en-US" sz="2800"/>
        </a:p>
      </dgm:t>
    </dgm:pt>
    <dgm:pt modelId="{A556CDE8-A8D3-49C7-B780-3B69792211DB}">
      <dgm:prSet phldrT="[Text]" custT="1"/>
      <dgm:spPr/>
      <dgm:t>
        <a:bodyPr/>
        <a:lstStyle/>
        <a:p>
          <a:r>
            <a:rPr lang="en-US" sz="1800" dirty="0" smtClean="0"/>
            <a:t>Coronal</a:t>
          </a:r>
          <a:endParaRPr lang="en-US" sz="1800" dirty="0"/>
        </a:p>
      </dgm:t>
    </dgm:pt>
    <dgm:pt modelId="{1D46628B-FD5C-44D7-A55F-6366CFE10CDB}" type="parTrans" cxnId="{EA424E77-1BD3-44E0-A640-BFAAE5179B5A}">
      <dgm:prSet/>
      <dgm:spPr/>
      <dgm:t>
        <a:bodyPr/>
        <a:lstStyle/>
        <a:p>
          <a:endParaRPr lang="en-US" sz="2800"/>
        </a:p>
      </dgm:t>
    </dgm:pt>
    <dgm:pt modelId="{65FF48FD-9893-4B2B-9EE6-AD452AF16F95}" type="sibTrans" cxnId="{EA424E77-1BD3-44E0-A640-BFAAE5179B5A}">
      <dgm:prSet/>
      <dgm:spPr/>
      <dgm:t>
        <a:bodyPr/>
        <a:lstStyle/>
        <a:p>
          <a:endParaRPr lang="en-US" sz="2800"/>
        </a:p>
      </dgm:t>
    </dgm:pt>
    <dgm:pt modelId="{D7C7179E-77F9-4FBC-88B3-AA2A1D3A60F4}">
      <dgm:prSet phldrT="[Text]" custT="1"/>
      <dgm:spPr/>
      <dgm:t>
        <a:bodyPr/>
        <a:lstStyle/>
        <a:p>
          <a:r>
            <a:rPr lang="en-US" sz="2000" dirty="0" smtClean="0"/>
            <a:t>Slice thickness</a:t>
          </a:r>
          <a:endParaRPr lang="en-US" sz="2000" dirty="0"/>
        </a:p>
      </dgm:t>
    </dgm:pt>
    <dgm:pt modelId="{714F9D88-7173-4468-A76F-0DB766B72638}" type="parTrans" cxnId="{F8785C89-A08E-4728-A5D1-90C7F8AD6852}">
      <dgm:prSet/>
      <dgm:spPr/>
      <dgm:t>
        <a:bodyPr/>
        <a:lstStyle/>
        <a:p>
          <a:endParaRPr lang="en-US" sz="2800"/>
        </a:p>
      </dgm:t>
    </dgm:pt>
    <dgm:pt modelId="{1FBFABAC-FE8A-485B-8155-4B3BC1634C94}" type="sibTrans" cxnId="{F8785C89-A08E-4728-A5D1-90C7F8AD6852}">
      <dgm:prSet/>
      <dgm:spPr/>
      <dgm:t>
        <a:bodyPr/>
        <a:lstStyle/>
        <a:p>
          <a:endParaRPr lang="en-US" sz="2800"/>
        </a:p>
      </dgm:t>
    </dgm:pt>
    <dgm:pt modelId="{4FDDBED5-411D-4A38-807D-60ED054BDCBD}">
      <dgm:prSet phldrT="[Text]" custT="1"/>
      <dgm:spPr/>
      <dgm:t>
        <a:bodyPr/>
        <a:lstStyle/>
        <a:p>
          <a:r>
            <a:rPr lang="en-US" sz="2000" dirty="0" smtClean="0"/>
            <a:t>Breathing</a:t>
          </a:r>
        </a:p>
      </dgm:t>
    </dgm:pt>
    <dgm:pt modelId="{5551AF4C-BA60-4C8A-AE69-670D0A46435B}" type="parTrans" cxnId="{F3FB593A-E8B1-4531-BD76-1B396C50838B}">
      <dgm:prSet/>
      <dgm:spPr/>
      <dgm:t>
        <a:bodyPr/>
        <a:lstStyle/>
        <a:p>
          <a:endParaRPr lang="en-US" sz="2800"/>
        </a:p>
      </dgm:t>
    </dgm:pt>
    <dgm:pt modelId="{B054FC9E-1AA1-4E47-B3AA-FE7B2B56D1A3}" type="sibTrans" cxnId="{F3FB593A-E8B1-4531-BD76-1B396C50838B}">
      <dgm:prSet/>
      <dgm:spPr/>
      <dgm:t>
        <a:bodyPr/>
        <a:lstStyle/>
        <a:p>
          <a:endParaRPr lang="en-US" sz="2800"/>
        </a:p>
      </dgm:t>
    </dgm:pt>
    <dgm:pt modelId="{A1BF15E5-150D-49F4-8279-45E80397BD11}">
      <dgm:prSet phldrT="[Text]" custT="1"/>
      <dgm:spPr/>
      <dgm:t>
        <a:bodyPr/>
        <a:lstStyle/>
        <a:p>
          <a:r>
            <a:rPr lang="en-US" sz="1800" dirty="0" smtClean="0"/>
            <a:t>1 mm</a:t>
          </a:r>
          <a:endParaRPr lang="en-US" sz="1800" dirty="0"/>
        </a:p>
      </dgm:t>
    </dgm:pt>
    <dgm:pt modelId="{8711EE8F-66F2-497E-AA1E-D887F485E230}" type="parTrans" cxnId="{B41559F5-6EE6-43BC-8F41-6D9864AF1420}">
      <dgm:prSet/>
      <dgm:spPr/>
      <dgm:t>
        <a:bodyPr/>
        <a:lstStyle/>
        <a:p>
          <a:endParaRPr lang="en-US" sz="2800"/>
        </a:p>
      </dgm:t>
    </dgm:pt>
    <dgm:pt modelId="{8FECE51C-B6A4-43B7-BA8F-6C91C6A7376B}" type="sibTrans" cxnId="{B41559F5-6EE6-43BC-8F41-6D9864AF1420}">
      <dgm:prSet/>
      <dgm:spPr/>
      <dgm:t>
        <a:bodyPr/>
        <a:lstStyle/>
        <a:p>
          <a:endParaRPr lang="en-US" sz="2800"/>
        </a:p>
      </dgm:t>
    </dgm:pt>
    <dgm:pt modelId="{96B028CA-F8AC-40EB-A3AF-145A1EE49FF5}">
      <dgm:prSet phldrT="[Text]" custT="1"/>
      <dgm:spPr/>
      <dgm:t>
        <a:bodyPr/>
        <a:lstStyle/>
        <a:p>
          <a:r>
            <a:rPr lang="en-US" sz="1800" dirty="0" smtClean="0"/>
            <a:t>Inspiratory</a:t>
          </a:r>
        </a:p>
      </dgm:t>
    </dgm:pt>
    <dgm:pt modelId="{01D2E414-107F-49B1-B64F-C85A73150B12}" type="parTrans" cxnId="{C97E7F69-81DC-49A0-8EFF-A4E908D42FFC}">
      <dgm:prSet/>
      <dgm:spPr/>
      <dgm:t>
        <a:bodyPr/>
        <a:lstStyle/>
        <a:p>
          <a:endParaRPr lang="en-US" sz="2800"/>
        </a:p>
      </dgm:t>
    </dgm:pt>
    <dgm:pt modelId="{B634A4C0-4D72-428E-A254-9411863981BB}" type="sibTrans" cxnId="{C97E7F69-81DC-49A0-8EFF-A4E908D42FFC}">
      <dgm:prSet/>
      <dgm:spPr/>
      <dgm:t>
        <a:bodyPr/>
        <a:lstStyle/>
        <a:p>
          <a:endParaRPr lang="en-US" sz="2800"/>
        </a:p>
      </dgm:t>
    </dgm:pt>
    <dgm:pt modelId="{8C3E23BF-7B17-4CC1-8F41-37F6AF7563AB}">
      <dgm:prSet phldrT="[Text]" custT="1"/>
      <dgm:spPr/>
      <dgm:t>
        <a:bodyPr/>
        <a:lstStyle/>
        <a:p>
          <a:r>
            <a:rPr lang="en-US" sz="1800" dirty="0" smtClean="0"/>
            <a:t>Expiratory </a:t>
          </a:r>
        </a:p>
      </dgm:t>
    </dgm:pt>
    <dgm:pt modelId="{FBB3D690-A842-42E7-BE9E-5A3D0ADCFC31}" type="parTrans" cxnId="{CDC481C4-2673-4976-85BE-9BEE0AF52D0A}">
      <dgm:prSet/>
      <dgm:spPr/>
      <dgm:t>
        <a:bodyPr/>
        <a:lstStyle/>
        <a:p>
          <a:endParaRPr lang="en-US" sz="2800"/>
        </a:p>
      </dgm:t>
    </dgm:pt>
    <dgm:pt modelId="{855A73D0-4B33-4D03-809D-2D2DC9235835}" type="sibTrans" cxnId="{CDC481C4-2673-4976-85BE-9BEE0AF52D0A}">
      <dgm:prSet/>
      <dgm:spPr/>
      <dgm:t>
        <a:bodyPr/>
        <a:lstStyle/>
        <a:p>
          <a:endParaRPr lang="en-US" sz="2800"/>
        </a:p>
      </dgm:t>
    </dgm:pt>
    <dgm:pt modelId="{1BC2F4B6-55D6-48D8-9C20-8DCFFB6FA175}">
      <dgm:prSet phldrT="[Text]" custT="1"/>
      <dgm:spPr/>
      <dgm:t>
        <a:bodyPr/>
        <a:lstStyle/>
        <a:p>
          <a:r>
            <a:rPr lang="en-US" sz="1800" dirty="0" smtClean="0"/>
            <a:t>Prone</a:t>
          </a:r>
        </a:p>
      </dgm:t>
    </dgm:pt>
    <dgm:pt modelId="{4F38A94B-4C10-4AE9-9DF3-92725344DED5}" type="parTrans" cxnId="{7E5C6375-B243-4D17-AFAA-FA4306F0C005}">
      <dgm:prSet/>
      <dgm:spPr/>
      <dgm:t>
        <a:bodyPr/>
        <a:lstStyle/>
        <a:p>
          <a:endParaRPr lang="en-US" sz="2800"/>
        </a:p>
      </dgm:t>
    </dgm:pt>
    <dgm:pt modelId="{C808DAE4-42F1-4767-9119-DAE19140D9F5}" type="sibTrans" cxnId="{7E5C6375-B243-4D17-AFAA-FA4306F0C005}">
      <dgm:prSet/>
      <dgm:spPr/>
      <dgm:t>
        <a:bodyPr/>
        <a:lstStyle/>
        <a:p>
          <a:endParaRPr lang="en-US" sz="2800"/>
        </a:p>
      </dgm:t>
    </dgm:pt>
    <dgm:pt modelId="{80D00FF9-96FE-44E4-B1EF-7F6351D35DB1}">
      <dgm:prSet phldrT="[Text]" custT="1"/>
      <dgm:spPr/>
      <dgm:t>
        <a:bodyPr/>
        <a:lstStyle/>
        <a:p>
          <a:r>
            <a:rPr lang="en-US" sz="2000" dirty="0" smtClean="0"/>
            <a:t>Position</a:t>
          </a:r>
        </a:p>
      </dgm:t>
    </dgm:pt>
    <dgm:pt modelId="{7699A859-B860-4F24-8341-E5B6F2486E72}" type="parTrans" cxnId="{D09D326F-87F1-40D2-B047-6159B25E3C7B}">
      <dgm:prSet/>
      <dgm:spPr/>
      <dgm:t>
        <a:bodyPr/>
        <a:lstStyle/>
        <a:p>
          <a:endParaRPr lang="en-US" sz="2800"/>
        </a:p>
      </dgm:t>
    </dgm:pt>
    <dgm:pt modelId="{8D8F4772-92D1-4A54-88BF-5DC736F9487F}" type="sibTrans" cxnId="{D09D326F-87F1-40D2-B047-6159B25E3C7B}">
      <dgm:prSet/>
      <dgm:spPr/>
      <dgm:t>
        <a:bodyPr/>
        <a:lstStyle/>
        <a:p>
          <a:endParaRPr lang="en-US" sz="2800"/>
        </a:p>
      </dgm:t>
    </dgm:pt>
    <dgm:pt modelId="{C0DC0BC0-5A7F-4658-820C-A31384A7F2E1}">
      <dgm:prSet phldrT="[Text]" custT="1"/>
      <dgm:spPr/>
      <dgm:t>
        <a:bodyPr/>
        <a:lstStyle/>
        <a:p>
          <a:r>
            <a:rPr lang="en-US" sz="1800" dirty="0" smtClean="0"/>
            <a:t>Supine</a:t>
          </a:r>
        </a:p>
      </dgm:t>
    </dgm:pt>
    <dgm:pt modelId="{3942963D-5FD3-418D-AF11-09182BA464E1}" type="parTrans" cxnId="{06744FFA-882A-486F-ADFE-5DB904023268}">
      <dgm:prSet/>
      <dgm:spPr/>
      <dgm:t>
        <a:bodyPr/>
        <a:lstStyle/>
        <a:p>
          <a:endParaRPr lang="en-US" sz="2800"/>
        </a:p>
      </dgm:t>
    </dgm:pt>
    <dgm:pt modelId="{6AF813B7-DF8D-4D69-8E55-CBDB5D55ACF2}" type="sibTrans" cxnId="{06744FFA-882A-486F-ADFE-5DB904023268}">
      <dgm:prSet/>
      <dgm:spPr/>
      <dgm:t>
        <a:bodyPr/>
        <a:lstStyle/>
        <a:p>
          <a:endParaRPr lang="en-US" sz="2800"/>
        </a:p>
      </dgm:t>
    </dgm:pt>
    <dgm:pt modelId="{E0923686-87D1-4378-BA30-39FA9D3D98F4}" type="pres">
      <dgm:prSet presAssocID="{C504AD00-7A04-4D3C-8E3E-27D862C21FE7}" presName="diagram" presStyleCnt="0">
        <dgm:presLayoutVars>
          <dgm:chPref val="1"/>
          <dgm:dir/>
          <dgm:animOne val="branch"/>
          <dgm:animLvl val="lvl"/>
          <dgm:resizeHandles/>
        </dgm:presLayoutVars>
      </dgm:prSet>
      <dgm:spPr/>
      <dgm:t>
        <a:bodyPr/>
        <a:lstStyle/>
        <a:p>
          <a:endParaRPr lang="en-US"/>
        </a:p>
      </dgm:t>
    </dgm:pt>
    <dgm:pt modelId="{9D7A78D3-5507-427F-9DAC-B79CEB327CC1}" type="pres">
      <dgm:prSet presAssocID="{02466DD5-B7E0-4BA3-A093-2F3B4C0C9817}" presName="root" presStyleCnt="0"/>
      <dgm:spPr/>
    </dgm:pt>
    <dgm:pt modelId="{27348B5C-1C07-493B-AD5D-703DD8A7E796}" type="pres">
      <dgm:prSet presAssocID="{02466DD5-B7E0-4BA3-A093-2F3B4C0C9817}" presName="rootComposite" presStyleCnt="0"/>
      <dgm:spPr/>
    </dgm:pt>
    <dgm:pt modelId="{15A66A40-92E7-49E6-A6BD-A67E471A75D4}" type="pres">
      <dgm:prSet presAssocID="{02466DD5-B7E0-4BA3-A093-2F3B4C0C9817}" presName="rootText" presStyleLbl="node1" presStyleIdx="0" presStyleCnt="5"/>
      <dgm:spPr/>
      <dgm:t>
        <a:bodyPr/>
        <a:lstStyle/>
        <a:p>
          <a:endParaRPr lang="en-US"/>
        </a:p>
      </dgm:t>
    </dgm:pt>
    <dgm:pt modelId="{8214CA35-15F2-495D-A78D-8C4B4370D364}" type="pres">
      <dgm:prSet presAssocID="{02466DD5-B7E0-4BA3-A093-2F3B4C0C9817}" presName="rootConnector" presStyleLbl="node1" presStyleIdx="0" presStyleCnt="5"/>
      <dgm:spPr/>
      <dgm:t>
        <a:bodyPr/>
        <a:lstStyle/>
        <a:p>
          <a:endParaRPr lang="en-US"/>
        </a:p>
      </dgm:t>
    </dgm:pt>
    <dgm:pt modelId="{93A20361-2677-42B2-814A-0304F2AFDD81}" type="pres">
      <dgm:prSet presAssocID="{02466DD5-B7E0-4BA3-A093-2F3B4C0C9817}" presName="childShape" presStyleCnt="0"/>
      <dgm:spPr/>
    </dgm:pt>
    <dgm:pt modelId="{7A6A3685-F97F-4ED3-BD95-620A2AB3ED0B}" type="pres">
      <dgm:prSet presAssocID="{5D6E28A3-668F-4C25-845B-10524CF9E223}" presName="Name13" presStyleLbl="parChTrans1D2" presStyleIdx="0" presStyleCnt="8"/>
      <dgm:spPr/>
      <dgm:t>
        <a:bodyPr/>
        <a:lstStyle/>
        <a:p>
          <a:endParaRPr lang="en-US"/>
        </a:p>
      </dgm:t>
    </dgm:pt>
    <dgm:pt modelId="{58A60842-D5C0-4BF5-9C5A-04E7207EE01D}" type="pres">
      <dgm:prSet presAssocID="{BA5FD45D-33A9-489C-AF45-85DBCD16C6A9}" presName="childText" presStyleLbl="bgAcc1" presStyleIdx="0" presStyleCnt="8">
        <dgm:presLayoutVars>
          <dgm:bulletEnabled val="1"/>
        </dgm:presLayoutVars>
      </dgm:prSet>
      <dgm:spPr/>
      <dgm:t>
        <a:bodyPr/>
        <a:lstStyle/>
        <a:p>
          <a:endParaRPr lang="en-US"/>
        </a:p>
      </dgm:t>
    </dgm:pt>
    <dgm:pt modelId="{2B1B8560-2449-440D-8E30-691DA6FDF5F7}" type="pres">
      <dgm:prSet presAssocID="{D7C7179E-77F9-4FBC-88B3-AA2A1D3A60F4}" presName="root" presStyleCnt="0"/>
      <dgm:spPr/>
    </dgm:pt>
    <dgm:pt modelId="{52EC30FD-A3C3-4E8E-A606-CFDF2D15F226}" type="pres">
      <dgm:prSet presAssocID="{D7C7179E-77F9-4FBC-88B3-AA2A1D3A60F4}" presName="rootComposite" presStyleCnt="0"/>
      <dgm:spPr/>
    </dgm:pt>
    <dgm:pt modelId="{EFBCE8D0-431E-47B8-9766-3394075E78C4}" type="pres">
      <dgm:prSet presAssocID="{D7C7179E-77F9-4FBC-88B3-AA2A1D3A60F4}" presName="rootText" presStyleLbl="node1" presStyleIdx="1" presStyleCnt="5"/>
      <dgm:spPr/>
      <dgm:t>
        <a:bodyPr/>
        <a:lstStyle/>
        <a:p>
          <a:endParaRPr lang="en-US"/>
        </a:p>
      </dgm:t>
    </dgm:pt>
    <dgm:pt modelId="{7892B09C-372F-4038-B5D3-473C06132885}" type="pres">
      <dgm:prSet presAssocID="{D7C7179E-77F9-4FBC-88B3-AA2A1D3A60F4}" presName="rootConnector" presStyleLbl="node1" presStyleIdx="1" presStyleCnt="5"/>
      <dgm:spPr/>
      <dgm:t>
        <a:bodyPr/>
        <a:lstStyle/>
        <a:p>
          <a:endParaRPr lang="en-US"/>
        </a:p>
      </dgm:t>
    </dgm:pt>
    <dgm:pt modelId="{80223837-C140-4883-AC41-B2B73AE46014}" type="pres">
      <dgm:prSet presAssocID="{D7C7179E-77F9-4FBC-88B3-AA2A1D3A60F4}" presName="childShape" presStyleCnt="0"/>
      <dgm:spPr/>
    </dgm:pt>
    <dgm:pt modelId="{973D05CE-FC96-4EC1-AD33-8D0EBC5CBDDD}" type="pres">
      <dgm:prSet presAssocID="{8711EE8F-66F2-497E-AA1E-D887F485E230}" presName="Name13" presStyleLbl="parChTrans1D2" presStyleIdx="1" presStyleCnt="8"/>
      <dgm:spPr/>
      <dgm:t>
        <a:bodyPr/>
        <a:lstStyle/>
        <a:p>
          <a:endParaRPr lang="en-US"/>
        </a:p>
      </dgm:t>
    </dgm:pt>
    <dgm:pt modelId="{302C17D5-A469-458D-9C67-E5349CC24D60}" type="pres">
      <dgm:prSet presAssocID="{A1BF15E5-150D-49F4-8279-45E80397BD11}" presName="childText" presStyleLbl="bgAcc1" presStyleIdx="1" presStyleCnt="8">
        <dgm:presLayoutVars>
          <dgm:bulletEnabled val="1"/>
        </dgm:presLayoutVars>
      </dgm:prSet>
      <dgm:spPr/>
      <dgm:t>
        <a:bodyPr/>
        <a:lstStyle/>
        <a:p>
          <a:endParaRPr lang="en-US"/>
        </a:p>
      </dgm:t>
    </dgm:pt>
    <dgm:pt modelId="{DF552F16-B0C7-4F97-8ED0-D119ED775092}" type="pres">
      <dgm:prSet presAssocID="{B8AEB695-C3F5-4A25-A89A-B23FB03D18CD}" presName="root" presStyleCnt="0"/>
      <dgm:spPr/>
    </dgm:pt>
    <dgm:pt modelId="{D1412D55-F01E-4828-896C-334143D956DB}" type="pres">
      <dgm:prSet presAssocID="{B8AEB695-C3F5-4A25-A89A-B23FB03D18CD}" presName="rootComposite" presStyleCnt="0"/>
      <dgm:spPr/>
    </dgm:pt>
    <dgm:pt modelId="{C5E1A9C0-B312-463C-A245-B2558EBFD257}" type="pres">
      <dgm:prSet presAssocID="{B8AEB695-C3F5-4A25-A89A-B23FB03D18CD}" presName="rootText" presStyleLbl="node1" presStyleIdx="2" presStyleCnt="5"/>
      <dgm:spPr/>
      <dgm:t>
        <a:bodyPr/>
        <a:lstStyle/>
        <a:p>
          <a:endParaRPr lang="en-US"/>
        </a:p>
      </dgm:t>
    </dgm:pt>
    <dgm:pt modelId="{3D6113D6-E6B0-4CDA-8951-7A1DFEEF927D}" type="pres">
      <dgm:prSet presAssocID="{B8AEB695-C3F5-4A25-A89A-B23FB03D18CD}" presName="rootConnector" presStyleLbl="node1" presStyleIdx="2" presStyleCnt="5"/>
      <dgm:spPr/>
      <dgm:t>
        <a:bodyPr/>
        <a:lstStyle/>
        <a:p>
          <a:endParaRPr lang="en-US"/>
        </a:p>
      </dgm:t>
    </dgm:pt>
    <dgm:pt modelId="{ADD28FA1-DD50-49DA-8F10-B265C0613666}" type="pres">
      <dgm:prSet presAssocID="{B8AEB695-C3F5-4A25-A89A-B23FB03D18CD}" presName="childShape" presStyleCnt="0"/>
      <dgm:spPr/>
    </dgm:pt>
    <dgm:pt modelId="{588213DF-7758-48F3-B8EF-3385C9685979}" type="pres">
      <dgm:prSet presAssocID="{B4573DEA-7AA2-4686-AE53-BDEE84BF789B}" presName="Name13" presStyleLbl="parChTrans1D2" presStyleIdx="2" presStyleCnt="8"/>
      <dgm:spPr/>
      <dgm:t>
        <a:bodyPr/>
        <a:lstStyle/>
        <a:p>
          <a:endParaRPr lang="en-US"/>
        </a:p>
      </dgm:t>
    </dgm:pt>
    <dgm:pt modelId="{4F307CA7-AA93-4F88-9588-28F629BD1ED9}" type="pres">
      <dgm:prSet presAssocID="{6204BB98-1C7E-4D63-BA9F-B7225DE5091A}" presName="childText" presStyleLbl="bgAcc1" presStyleIdx="2" presStyleCnt="8">
        <dgm:presLayoutVars>
          <dgm:bulletEnabled val="1"/>
        </dgm:presLayoutVars>
      </dgm:prSet>
      <dgm:spPr/>
      <dgm:t>
        <a:bodyPr/>
        <a:lstStyle/>
        <a:p>
          <a:endParaRPr lang="en-US"/>
        </a:p>
      </dgm:t>
    </dgm:pt>
    <dgm:pt modelId="{DC59EF6B-6BA5-4B33-B36F-71ACD235F19D}" type="pres">
      <dgm:prSet presAssocID="{1D46628B-FD5C-44D7-A55F-6366CFE10CDB}" presName="Name13" presStyleLbl="parChTrans1D2" presStyleIdx="3" presStyleCnt="8"/>
      <dgm:spPr/>
      <dgm:t>
        <a:bodyPr/>
        <a:lstStyle/>
        <a:p>
          <a:endParaRPr lang="en-US"/>
        </a:p>
      </dgm:t>
    </dgm:pt>
    <dgm:pt modelId="{B23812B5-BBA3-467D-B38B-1F2C36CDC15B}" type="pres">
      <dgm:prSet presAssocID="{A556CDE8-A8D3-49C7-B780-3B69792211DB}" presName="childText" presStyleLbl="bgAcc1" presStyleIdx="3" presStyleCnt="8">
        <dgm:presLayoutVars>
          <dgm:bulletEnabled val="1"/>
        </dgm:presLayoutVars>
      </dgm:prSet>
      <dgm:spPr/>
      <dgm:t>
        <a:bodyPr/>
        <a:lstStyle/>
        <a:p>
          <a:endParaRPr lang="en-US"/>
        </a:p>
      </dgm:t>
    </dgm:pt>
    <dgm:pt modelId="{65A35F1A-6F7B-4D92-9E1F-F0FF4DDBF52E}" type="pres">
      <dgm:prSet presAssocID="{80D00FF9-96FE-44E4-B1EF-7F6351D35DB1}" presName="root" presStyleCnt="0"/>
      <dgm:spPr/>
    </dgm:pt>
    <dgm:pt modelId="{50EBEC4A-6817-477B-A008-58787025FD0C}" type="pres">
      <dgm:prSet presAssocID="{80D00FF9-96FE-44E4-B1EF-7F6351D35DB1}" presName="rootComposite" presStyleCnt="0"/>
      <dgm:spPr/>
    </dgm:pt>
    <dgm:pt modelId="{429BCA37-E825-4BB1-81DD-C10E3BB277DC}" type="pres">
      <dgm:prSet presAssocID="{80D00FF9-96FE-44E4-B1EF-7F6351D35DB1}" presName="rootText" presStyleLbl="node1" presStyleIdx="3" presStyleCnt="5"/>
      <dgm:spPr/>
      <dgm:t>
        <a:bodyPr/>
        <a:lstStyle/>
        <a:p>
          <a:endParaRPr lang="en-US"/>
        </a:p>
      </dgm:t>
    </dgm:pt>
    <dgm:pt modelId="{93684DBB-C18B-4E36-8198-1730A5599834}" type="pres">
      <dgm:prSet presAssocID="{80D00FF9-96FE-44E4-B1EF-7F6351D35DB1}" presName="rootConnector" presStyleLbl="node1" presStyleIdx="3" presStyleCnt="5"/>
      <dgm:spPr/>
      <dgm:t>
        <a:bodyPr/>
        <a:lstStyle/>
        <a:p>
          <a:endParaRPr lang="en-US"/>
        </a:p>
      </dgm:t>
    </dgm:pt>
    <dgm:pt modelId="{FB1CC637-C6DB-437D-995F-CACDA685F0D4}" type="pres">
      <dgm:prSet presAssocID="{80D00FF9-96FE-44E4-B1EF-7F6351D35DB1}" presName="childShape" presStyleCnt="0"/>
      <dgm:spPr/>
    </dgm:pt>
    <dgm:pt modelId="{D3601DCB-6916-44AC-BAAA-EC19117F9F2D}" type="pres">
      <dgm:prSet presAssocID="{4F38A94B-4C10-4AE9-9DF3-92725344DED5}" presName="Name13" presStyleLbl="parChTrans1D2" presStyleIdx="4" presStyleCnt="8"/>
      <dgm:spPr/>
      <dgm:t>
        <a:bodyPr/>
        <a:lstStyle/>
        <a:p>
          <a:endParaRPr lang="en-US"/>
        </a:p>
      </dgm:t>
    </dgm:pt>
    <dgm:pt modelId="{DE5FAC17-DAAC-410A-9613-F0984EEA3FF0}" type="pres">
      <dgm:prSet presAssocID="{1BC2F4B6-55D6-48D8-9C20-8DCFFB6FA175}" presName="childText" presStyleLbl="bgAcc1" presStyleIdx="4" presStyleCnt="8">
        <dgm:presLayoutVars>
          <dgm:bulletEnabled val="1"/>
        </dgm:presLayoutVars>
      </dgm:prSet>
      <dgm:spPr/>
      <dgm:t>
        <a:bodyPr/>
        <a:lstStyle/>
        <a:p>
          <a:endParaRPr lang="en-US"/>
        </a:p>
      </dgm:t>
    </dgm:pt>
    <dgm:pt modelId="{57A6EF28-9F90-422E-A500-343AFDC4A2D2}" type="pres">
      <dgm:prSet presAssocID="{3942963D-5FD3-418D-AF11-09182BA464E1}" presName="Name13" presStyleLbl="parChTrans1D2" presStyleIdx="5" presStyleCnt="8"/>
      <dgm:spPr/>
      <dgm:t>
        <a:bodyPr/>
        <a:lstStyle/>
        <a:p>
          <a:endParaRPr lang="en-US"/>
        </a:p>
      </dgm:t>
    </dgm:pt>
    <dgm:pt modelId="{3FDB58D1-87A5-4530-85BB-0DF7014DAE7F}" type="pres">
      <dgm:prSet presAssocID="{C0DC0BC0-5A7F-4658-820C-A31384A7F2E1}" presName="childText" presStyleLbl="bgAcc1" presStyleIdx="5" presStyleCnt="8">
        <dgm:presLayoutVars>
          <dgm:bulletEnabled val="1"/>
        </dgm:presLayoutVars>
      </dgm:prSet>
      <dgm:spPr/>
      <dgm:t>
        <a:bodyPr/>
        <a:lstStyle/>
        <a:p>
          <a:endParaRPr lang="en-US"/>
        </a:p>
      </dgm:t>
    </dgm:pt>
    <dgm:pt modelId="{1C7422A0-727F-4D7B-BA5C-F1A5D9EE1E96}" type="pres">
      <dgm:prSet presAssocID="{4FDDBED5-411D-4A38-807D-60ED054BDCBD}" presName="root" presStyleCnt="0"/>
      <dgm:spPr/>
    </dgm:pt>
    <dgm:pt modelId="{6E26435D-E0D0-4B9F-A876-FF68C8BBD4BC}" type="pres">
      <dgm:prSet presAssocID="{4FDDBED5-411D-4A38-807D-60ED054BDCBD}" presName="rootComposite" presStyleCnt="0"/>
      <dgm:spPr/>
    </dgm:pt>
    <dgm:pt modelId="{4CA782E6-0D38-46FC-AF72-E828C1FEC23C}" type="pres">
      <dgm:prSet presAssocID="{4FDDBED5-411D-4A38-807D-60ED054BDCBD}" presName="rootText" presStyleLbl="node1" presStyleIdx="4" presStyleCnt="5"/>
      <dgm:spPr/>
      <dgm:t>
        <a:bodyPr/>
        <a:lstStyle/>
        <a:p>
          <a:endParaRPr lang="en-US"/>
        </a:p>
      </dgm:t>
    </dgm:pt>
    <dgm:pt modelId="{F963812C-EA3E-4712-999A-02E043CBA064}" type="pres">
      <dgm:prSet presAssocID="{4FDDBED5-411D-4A38-807D-60ED054BDCBD}" presName="rootConnector" presStyleLbl="node1" presStyleIdx="4" presStyleCnt="5"/>
      <dgm:spPr/>
      <dgm:t>
        <a:bodyPr/>
        <a:lstStyle/>
        <a:p>
          <a:endParaRPr lang="en-US"/>
        </a:p>
      </dgm:t>
    </dgm:pt>
    <dgm:pt modelId="{2B21C8DE-2056-4BD3-9DE7-DA6E04053BA0}" type="pres">
      <dgm:prSet presAssocID="{4FDDBED5-411D-4A38-807D-60ED054BDCBD}" presName="childShape" presStyleCnt="0"/>
      <dgm:spPr/>
    </dgm:pt>
    <dgm:pt modelId="{A1846BB5-9A18-4F9A-8E2D-A64A563EB7C4}" type="pres">
      <dgm:prSet presAssocID="{01D2E414-107F-49B1-B64F-C85A73150B12}" presName="Name13" presStyleLbl="parChTrans1D2" presStyleIdx="6" presStyleCnt="8"/>
      <dgm:spPr/>
      <dgm:t>
        <a:bodyPr/>
        <a:lstStyle/>
        <a:p>
          <a:endParaRPr lang="en-US"/>
        </a:p>
      </dgm:t>
    </dgm:pt>
    <dgm:pt modelId="{9FD295FA-A462-4941-BE66-CEA4CE12D153}" type="pres">
      <dgm:prSet presAssocID="{96B028CA-F8AC-40EB-A3AF-145A1EE49FF5}" presName="childText" presStyleLbl="bgAcc1" presStyleIdx="6" presStyleCnt="8" custScaleX="115744">
        <dgm:presLayoutVars>
          <dgm:bulletEnabled val="1"/>
        </dgm:presLayoutVars>
      </dgm:prSet>
      <dgm:spPr/>
      <dgm:t>
        <a:bodyPr/>
        <a:lstStyle/>
        <a:p>
          <a:endParaRPr lang="en-US"/>
        </a:p>
      </dgm:t>
    </dgm:pt>
    <dgm:pt modelId="{6E5CB42E-A250-4471-B787-08D353259FE6}" type="pres">
      <dgm:prSet presAssocID="{FBB3D690-A842-42E7-BE9E-5A3D0ADCFC31}" presName="Name13" presStyleLbl="parChTrans1D2" presStyleIdx="7" presStyleCnt="8"/>
      <dgm:spPr/>
      <dgm:t>
        <a:bodyPr/>
        <a:lstStyle/>
        <a:p>
          <a:endParaRPr lang="en-US"/>
        </a:p>
      </dgm:t>
    </dgm:pt>
    <dgm:pt modelId="{A33C1CDC-EB8A-4A0D-99C7-82C78B39C9BD}" type="pres">
      <dgm:prSet presAssocID="{8C3E23BF-7B17-4CC1-8F41-37F6AF7563AB}" presName="childText" presStyleLbl="bgAcc1" presStyleIdx="7" presStyleCnt="8" custScaleX="118555">
        <dgm:presLayoutVars>
          <dgm:bulletEnabled val="1"/>
        </dgm:presLayoutVars>
      </dgm:prSet>
      <dgm:spPr/>
      <dgm:t>
        <a:bodyPr/>
        <a:lstStyle/>
        <a:p>
          <a:endParaRPr lang="en-US"/>
        </a:p>
      </dgm:t>
    </dgm:pt>
  </dgm:ptLst>
  <dgm:cxnLst>
    <dgm:cxn modelId="{F8785C89-A08E-4728-A5D1-90C7F8AD6852}" srcId="{C504AD00-7A04-4D3C-8E3E-27D862C21FE7}" destId="{D7C7179E-77F9-4FBC-88B3-AA2A1D3A60F4}" srcOrd="1" destOrd="0" parTransId="{714F9D88-7173-4468-A76F-0DB766B72638}" sibTransId="{1FBFABAC-FE8A-485B-8155-4B3BC1634C94}"/>
    <dgm:cxn modelId="{EF6DDFAA-CF9F-4F43-8A12-F32E81BD21F4}" srcId="{C504AD00-7A04-4D3C-8E3E-27D862C21FE7}" destId="{02466DD5-B7E0-4BA3-A093-2F3B4C0C9817}" srcOrd="0" destOrd="0" parTransId="{ECCBF66E-197D-4573-8E44-318EDC5C5262}" sibTransId="{471F6BFB-8D14-4C31-BC0E-357C9D0BE49B}"/>
    <dgm:cxn modelId="{3ED89B2B-F0D2-4741-B152-2D940101F928}" type="presOf" srcId="{4FDDBED5-411D-4A38-807D-60ED054BDCBD}" destId="{4CA782E6-0D38-46FC-AF72-E828C1FEC23C}" srcOrd="0" destOrd="0" presId="urn:microsoft.com/office/officeart/2005/8/layout/hierarchy3"/>
    <dgm:cxn modelId="{6D483674-9F64-4BC2-AE32-E2D491E84DC7}" type="presOf" srcId="{96B028CA-F8AC-40EB-A3AF-145A1EE49FF5}" destId="{9FD295FA-A462-4941-BE66-CEA4CE12D153}" srcOrd="0" destOrd="0" presId="urn:microsoft.com/office/officeart/2005/8/layout/hierarchy3"/>
    <dgm:cxn modelId="{9A2908DA-F14E-4D76-8483-86E254C54823}" type="presOf" srcId="{A1BF15E5-150D-49F4-8279-45E80397BD11}" destId="{302C17D5-A469-458D-9C67-E5349CC24D60}" srcOrd="0" destOrd="0" presId="urn:microsoft.com/office/officeart/2005/8/layout/hierarchy3"/>
    <dgm:cxn modelId="{96374D64-05A9-4678-A450-5F89532D0353}" srcId="{02466DD5-B7E0-4BA3-A093-2F3B4C0C9817}" destId="{BA5FD45D-33A9-489C-AF45-85DBCD16C6A9}" srcOrd="0" destOrd="0" parTransId="{5D6E28A3-668F-4C25-845B-10524CF9E223}" sibTransId="{9077B88F-ABA5-4FEF-9D34-F488E3BBD845}"/>
    <dgm:cxn modelId="{6C025D84-13A5-4345-B54D-F2E90F9525C6}" srcId="{C504AD00-7A04-4D3C-8E3E-27D862C21FE7}" destId="{B8AEB695-C3F5-4A25-A89A-B23FB03D18CD}" srcOrd="2" destOrd="0" parTransId="{F47E2884-F7D0-40DA-9B32-8A93455A39F9}" sibTransId="{690EAB41-0902-44AB-8D36-BDF022531119}"/>
    <dgm:cxn modelId="{1FE0C0E3-714E-4052-A929-7AB7AAA90A8C}" type="presOf" srcId="{3942963D-5FD3-418D-AF11-09182BA464E1}" destId="{57A6EF28-9F90-422E-A500-343AFDC4A2D2}" srcOrd="0" destOrd="0" presId="urn:microsoft.com/office/officeart/2005/8/layout/hierarchy3"/>
    <dgm:cxn modelId="{F3FB593A-E8B1-4531-BD76-1B396C50838B}" srcId="{C504AD00-7A04-4D3C-8E3E-27D862C21FE7}" destId="{4FDDBED5-411D-4A38-807D-60ED054BDCBD}" srcOrd="4" destOrd="0" parTransId="{5551AF4C-BA60-4C8A-AE69-670D0A46435B}" sibTransId="{B054FC9E-1AA1-4E47-B3AA-FE7B2B56D1A3}"/>
    <dgm:cxn modelId="{7B7E1D44-3766-4DB9-B184-203452AFF7BC}" type="presOf" srcId="{C504AD00-7A04-4D3C-8E3E-27D862C21FE7}" destId="{E0923686-87D1-4378-BA30-39FA9D3D98F4}" srcOrd="0" destOrd="0" presId="urn:microsoft.com/office/officeart/2005/8/layout/hierarchy3"/>
    <dgm:cxn modelId="{D631E612-621F-4FA7-B568-BF5DD02E164B}" type="presOf" srcId="{6204BB98-1C7E-4D63-BA9F-B7225DE5091A}" destId="{4F307CA7-AA93-4F88-9588-28F629BD1ED9}" srcOrd="0" destOrd="0" presId="urn:microsoft.com/office/officeart/2005/8/layout/hierarchy3"/>
    <dgm:cxn modelId="{EB3CAEC2-B982-4E73-9794-57DCAA0B1F68}" type="presOf" srcId="{B4573DEA-7AA2-4686-AE53-BDEE84BF789B}" destId="{588213DF-7758-48F3-B8EF-3385C9685979}" srcOrd="0" destOrd="0" presId="urn:microsoft.com/office/officeart/2005/8/layout/hierarchy3"/>
    <dgm:cxn modelId="{19747AAA-FF2F-47D9-8178-7437A2DD0DE9}" type="presOf" srcId="{C0DC0BC0-5A7F-4658-820C-A31384A7F2E1}" destId="{3FDB58D1-87A5-4530-85BB-0DF7014DAE7F}" srcOrd="0" destOrd="0" presId="urn:microsoft.com/office/officeart/2005/8/layout/hierarchy3"/>
    <dgm:cxn modelId="{7E5C6375-B243-4D17-AFAA-FA4306F0C005}" srcId="{80D00FF9-96FE-44E4-B1EF-7F6351D35DB1}" destId="{1BC2F4B6-55D6-48D8-9C20-8DCFFB6FA175}" srcOrd="0" destOrd="0" parTransId="{4F38A94B-4C10-4AE9-9DF3-92725344DED5}" sibTransId="{C808DAE4-42F1-4767-9119-DAE19140D9F5}"/>
    <dgm:cxn modelId="{07C0F28D-D6B0-463E-9607-D0E7536E467D}" type="presOf" srcId="{01D2E414-107F-49B1-B64F-C85A73150B12}" destId="{A1846BB5-9A18-4F9A-8E2D-A64A563EB7C4}" srcOrd="0" destOrd="0" presId="urn:microsoft.com/office/officeart/2005/8/layout/hierarchy3"/>
    <dgm:cxn modelId="{525D019B-F220-48F8-917D-2BE2B66048E6}" type="presOf" srcId="{02466DD5-B7E0-4BA3-A093-2F3B4C0C9817}" destId="{15A66A40-92E7-49E6-A6BD-A67E471A75D4}" srcOrd="0" destOrd="0" presId="urn:microsoft.com/office/officeart/2005/8/layout/hierarchy3"/>
    <dgm:cxn modelId="{A7FCD737-C1B8-4A20-844E-A950789BE118}" type="presOf" srcId="{5D6E28A3-668F-4C25-845B-10524CF9E223}" destId="{7A6A3685-F97F-4ED3-BD95-620A2AB3ED0B}" srcOrd="0" destOrd="0" presId="urn:microsoft.com/office/officeart/2005/8/layout/hierarchy3"/>
    <dgm:cxn modelId="{2F56A13B-E39F-48F6-A344-B78B469FD539}" type="presOf" srcId="{4F38A94B-4C10-4AE9-9DF3-92725344DED5}" destId="{D3601DCB-6916-44AC-BAAA-EC19117F9F2D}" srcOrd="0" destOrd="0" presId="urn:microsoft.com/office/officeart/2005/8/layout/hierarchy3"/>
    <dgm:cxn modelId="{2FEBEA2F-9EA9-4D81-BA91-4CF475E0BF4E}" type="presOf" srcId="{FBB3D690-A842-42E7-BE9E-5A3D0ADCFC31}" destId="{6E5CB42E-A250-4471-B787-08D353259FE6}" srcOrd="0" destOrd="0" presId="urn:microsoft.com/office/officeart/2005/8/layout/hierarchy3"/>
    <dgm:cxn modelId="{CDC481C4-2673-4976-85BE-9BEE0AF52D0A}" srcId="{4FDDBED5-411D-4A38-807D-60ED054BDCBD}" destId="{8C3E23BF-7B17-4CC1-8F41-37F6AF7563AB}" srcOrd="1" destOrd="0" parTransId="{FBB3D690-A842-42E7-BE9E-5A3D0ADCFC31}" sibTransId="{855A73D0-4B33-4D03-809D-2D2DC9235835}"/>
    <dgm:cxn modelId="{40EF8303-3D03-4E4E-A3E9-448A70F65CDF}" type="presOf" srcId="{D7C7179E-77F9-4FBC-88B3-AA2A1D3A60F4}" destId="{EFBCE8D0-431E-47B8-9766-3394075E78C4}" srcOrd="0" destOrd="0" presId="urn:microsoft.com/office/officeart/2005/8/layout/hierarchy3"/>
    <dgm:cxn modelId="{F3E3811A-815B-42CC-A855-D886855A0D29}" type="presOf" srcId="{B8AEB695-C3F5-4A25-A89A-B23FB03D18CD}" destId="{C5E1A9C0-B312-463C-A245-B2558EBFD257}" srcOrd="0" destOrd="0" presId="urn:microsoft.com/office/officeart/2005/8/layout/hierarchy3"/>
    <dgm:cxn modelId="{04144F31-43B8-4B3B-B1C8-BD032A5BA157}" type="presOf" srcId="{02466DD5-B7E0-4BA3-A093-2F3B4C0C9817}" destId="{8214CA35-15F2-495D-A78D-8C4B4370D364}" srcOrd="1" destOrd="0" presId="urn:microsoft.com/office/officeart/2005/8/layout/hierarchy3"/>
    <dgm:cxn modelId="{2C3B692D-36C3-44CA-AAF2-79E983BAA935}" srcId="{B8AEB695-C3F5-4A25-A89A-B23FB03D18CD}" destId="{6204BB98-1C7E-4D63-BA9F-B7225DE5091A}" srcOrd="0" destOrd="0" parTransId="{B4573DEA-7AA2-4686-AE53-BDEE84BF789B}" sibTransId="{83E61603-B6B6-4379-AF82-962392F1D733}"/>
    <dgm:cxn modelId="{38331D77-582F-4424-A8F9-7232BE606A8A}" type="presOf" srcId="{4FDDBED5-411D-4A38-807D-60ED054BDCBD}" destId="{F963812C-EA3E-4712-999A-02E043CBA064}" srcOrd="1" destOrd="0" presId="urn:microsoft.com/office/officeart/2005/8/layout/hierarchy3"/>
    <dgm:cxn modelId="{FDDAB806-D70A-4576-8429-CABEBDD62C99}" type="presOf" srcId="{80D00FF9-96FE-44E4-B1EF-7F6351D35DB1}" destId="{429BCA37-E825-4BB1-81DD-C10E3BB277DC}" srcOrd="0" destOrd="0" presId="urn:microsoft.com/office/officeart/2005/8/layout/hierarchy3"/>
    <dgm:cxn modelId="{FB45548A-21E8-4B4D-A9BA-13BADDCDCE89}" type="presOf" srcId="{1BC2F4B6-55D6-48D8-9C20-8DCFFB6FA175}" destId="{DE5FAC17-DAAC-410A-9613-F0984EEA3FF0}" srcOrd="0" destOrd="0" presId="urn:microsoft.com/office/officeart/2005/8/layout/hierarchy3"/>
    <dgm:cxn modelId="{C5980B18-E17B-4FF7-8490-7B4A621B4CE6}" type="presOf" srcId="{BA5FD45D-33A9-489C-AF45-85DBCD16C6A9}" destId="{58A60842-D5C0-4BF5-9C5A-04E7207EE01D}" srcOrd="0" destOrd="0" presId="urn:microsoft.com/office/officeart/2005/8/layout/hierarchy3"/>
    <dgm:cxn modelId="{D302F8E0-86C0-4E32-9308-230A24AF1E60}" type="presOf" srcId="{B8AEB695-C3F5-4A25-A89A-B23FB03D18CD}" destId="{3D6113D6-E6B0-4CDA-8951-7A1DFEEF927D}" srcOrd="1" destOrd="0" presId="urn:microsoft.com/office/officeart/2005/8/layout/hierarchy3"/>
    <dgm:cxn modelId="{06744FFA-882A-486F-ADFE-5DB904023268}" srcId="{80D00FF9-96FE-44E4-B1EF-7F6351D35DB1}" destId="{C0DC0BC0-5A7F-4658-820C-A31384A7F2E1}" srcOrd="1" destOrd="0" parTransId="{3942963D-5FD3-418D-AF11-09182BA464E1}" sibTransId="{6AF813B7-DF8D-4D69-8E55-CBDB5D55ACF2}"/>
    <dgm:cxn modelId="{C97E7F69-81DC-49A0-8EFF-A4E908D42FFC}" srcId="{4FDDBED5-411D-4A38-807D-60ED054BDCBD}" destId="{96B028CA-F8AC-40EB-A3AF-145A1EE49FF5}" srcOrd="0" destOrd="0" parTransId="{01D2E414-107F-49B1-B64F-C85A73150B12}" sibTransId="{B634A4C0-4D72-428E-A254-9411863981BB}"/>
    <dgm:cxn modelId="{D09D326F-87F1-40D2-B047-6159B25E3C7B}" srcId="{C504AD00-7A04-4D3C-8E3E-27D862C21FE7}" destId="{80D00FF9-96FE-44E4-B1EF-7F6351D35DB1}" srcOrd="3" destOrd="0" parTransId="{7699A859-B860-4F24-8341-E5B6F2486E72}" sibTransId="{8D8F4772-92D1-4A54-88BF-5DC736F9487F}"/>
    <dgm:cxn modelId="{BD91150F-510C-4CDC-8421-EC245C10E879}" type="presOf" srcId="{8C3E23BF-7B17-4CC1-8F41-37F6AF7563AB}" destId="{A33C1CDC-EB8A-4A0D-99C7-82C78B39C9BD}" srcOrd="0" destOrd="0" presId="urn:microsoft.com/office/officeart/2005/8/layout/hierarchy3"/>
    <dgm:cxn modelId="{B264D411-0C2F-4189-A467-CF2F0A1B7BC1}" type="presOf" srcId="{D7C7179E-77F9-4FBC-88B3-AA2A1D3A60F4}" destId="{7892B09C-372F-4038-B5D3-473C06132885}" srcOrd="1" destOrd="0" presId="urn:microsoft.com/office/officeart/2005/8/layout/hierarchy3"/>
    <dgm:cxn modelId="{4A490715-E104-438A-9235-0DBA806B6739}" type="presOf" srcId="{8711EE8F-66F2-497E-AA1E-D887F485E230}" destId="{973D05CE-FC96-4EC1-AD33-8D0EBC5CBDDD}" srcOrd="0" destOrd="0" presId="urn:microsoft.com/office/officeart/2005/8/layout/hierarchy3"/>
    <dgm:cxn modelId="{B41559F5-6EE6-43BC-8F41-6D9864AF1420}" srcId="{D7C7179E-77F9-4FBC-88B3-AA2A1D3A60F4}" destId="{A1BF15E5-150D-49F4-8279-45E80397BD11}" srcOrd="0" destOrd="0" parTransId="{8711EE8F-66F2-497E-AA1E-D887F485E230}" sibTransId="{8FECE51C-B6A4-43B7-BA8F-6C91C6A7376B}"/>
    <dgm:cxn modelId="{CA1453ED-306B-43B1-A087-565F7102EC37}" type="presOf" srcId="{A556CDE8-A8D3-49C7-B780-3B69792211DB}" destId="{B23812B5-BBA3-467D-B38B-1F2C36CDC15B}" srcOrd="0" destOrd="0" presId="urn:microsoft.com/office/officeart/2005/8/layout/hierarchy3"/>
    <dgm:cxn modelId="{C3F97E29-FA53-4262-B827-668A9CC6F87E}" type="presOf" srcId="{80D00FF9-96FE-44E4-B1EF-7F6351D35DB1}" destId="{93684DBB-C18B-4E36-8198-1730A5599834}" srcOrd="1" destOrd="0" presId="urn:microsoft.com/office/officeart/2005/8/layout/hierarchy3"/>
    <dgm:cxn modelId="{F8D0E0F6-DD83-4797-9D7E-AD91F0F924C7}" type="presOf" srcId="{1D46628B-FD5C-44D7-A55F-6366CFE10CDB}" destId="{DC59EF6B-6BA5-4B33-B36F-71ACD235F19D}" srcOrd="0" destOrd="0" presId="urn:microsoft.com/office/officeart/2005/8/layout/hierarchy3"/>
    <dgm:cxn modelId="{EA424E77-1BD3-44E0-A640-BFAAE5179B5A}" srcId="{B8AEB695-C3F5-4A25-A89A-B23FB03D18CD}" destId="{A556CDE8-A8D3-49C7-B780-3B69792211DB}" srcOrd="1" destOrd="0" parTransId="{1D46628B-FD5C-44D7-A55F-6366CFE10CDB}" sibTransId="{65FF48FD-9893-4B2B-9EE6-AD452AF16F95}"/>
    <dgm:cxn modelId="{106D0B67-1686-4F17-B2BD-FD8A0E0D7BA2}" type="presParOf" srcId="{E0923686-87D1-4378-BA30-39FA9D3D98F4}" destId="{9D7A78D3-5507-427F-9DAC-B79CEB327CC1}" srcOrd="0" destOrd="0" presId="urn:microsoft.com/office/officeart/2005/8/layout/hierarchy3"/>
    <dgm:cxn modelId="{7BC80EA1-7A72-4F65-A04B-3B94BABCE8DE}" type="presParOf" srcId="{9D7A78D3-5507-427F-9DAC-B79CEB327CC1}" destId="{27348B5C-1C07-493B-AD5D-703DD8A7E796}" srcOrd="0" destOrd="0" presId="urn:microsoft.com/office/officeart/2005/8/layout/hierarchy3"/>
    <dgm:cxn modelId="{1475759B-9BA7-4B50-A646-0BD778506C8A}" type="presParOf" srcId="{27348B5C-1C07-493B-AD5D-703DD8A7E796}" destId="{15A66A40-92E7-49E6-A6BD-A67E471A75D4}" srcOrd="0" destOrd="0" presId="urn:microsoft.com/office/officeart/2005/8/layout/hierarchy3"/>
    <dgm:cxn modelId="{45F4ABE5-658B-4755-9966-F298E740952A}" type="presParOf" srcId="{27348B5C-1C07-493B-AD5D-703DD8A7E796}" destId="{8214CA35-15F2-495D-A78D-8C4B4370D364}" srcOrd="1" destOrd="0" presId="urn:microsoft.com/office/officeart/2005/8/layout/hierarchy3"/>
    <dgm:cxn modelId="{369D14A6-B363-4504-9310-6654A6D91291}" type="presParOf" srcId="{9D7A78D3-5507-427F-9DAC-B79CEB327CC1}" destId="{93A20361-2677-42B2-814A-0304F2AFDD81}" srcOrd="1" destOrd="0" presId="urn:microsoft.com/office/officeart/2005/8/layout/hierarchy3"/>
    <dgm:cxn modelId="{1AC551E5-BC90-4E6D-9060-89C3E7691E37}" type="presParOf" srcId="{93A20361-2677-42B2-814A-0304F2AFDD81}" destId="{7A6A3685-F97F-4ED3-BD95-620A2AB3ED0B}" srcOrd="0" destOrd="0" presId="urn:microsoft.com/office/officeart/2005/8/layout/hierarchy3"/>
    <dgm:cxn modelId="{29DFD896-6D7D-4A84-A653-CB665C63A3D9}" type="presParOf" srcId="{93A20361-2677-42B2-814A-0304F2AFDD81}" destId="{58A60842-D5C0-4BF5-9C5A-04E7207EE01D}" srcOrd="1" destOrd="0" presId="urn:microsoft.com/office/officeart/2005/8/layout/hierarchy3"/>
    <dgm:cxn modelId="{E95F7A07-8584-4B91-AEEC-7AA5FAB4A08B}" type="presParOf" srcId="{E0923686-87D1-4378-BA30-39FA9D3D98F4}" destId="{2B1B8560-2449-440D-8E30-691DA6FDF5F7}" srcOrd="1" destOrd="0" presId="urn:microsoft.com/office/officeart/2005/8/layout/hierarchy3"/>
    <dgm:cxn modelId="{B7A51A0C-5FB7-4999-B9BF-EC6E3D65C5FB}" type="presParOf" srcId="{2B1B8560-2449-440D-8E30-691DA6FDF5F7}" destId="{52EC30FD-A3C3-4E8E-A606-CFDF2D15F226}" srcOrd="0" destOrd="0" presId="urn:microsoft.com/office/officeart/2005/8/layout/hierarchy3"/>
    <dgm:cxn modelId="{DAF95011-3AED-41E7-A523-5BC1CCC79F80}" type="presParOf" srcId="{52EC30FD-A3C3-4E8E-A606-CFDF2D15F226}" destId="{EFBCE8D0-431E-47B8-9766-3394075E78C4}" srcOrd="0" destOrd="0" presId="urn:microsoft.com/office/officeart/2005/8/layout/hierarchy3"/>
    <dgm:cxn modelId="{BDFA8975-BF0A-4D6D-86C7-1CFC21F23DB2}" type="presParOf" srcId="{52EC30FD-A3C3-4E8E-A606-CFDF2D15F226}" destId="{7892B09C-372F-4038-B5D3-473C06132885}" srcOrd="1" destOrd="0" presId="urn:microsoft.com/office/officeart/2005/8/layout/hierarchy3"/>
    <dgm:cxn modelId="{1CDAD004-E153-414F-A8FB-C58B8123EB11}" type="presParOf" srcId="{2B1B8560-2449-440D-8E30-691DA6FDF5F7}" destId="{80223837-C140-4883-AC41-B2B73AE46014}" srcOrd="1" destOrd="0" presId="urn:microsoft.com/office/officeart/2005/8/layout/hierarchy3"/>
    <dgm:cxn modelId="{20F07FA9-39C6-44A2-95DB-4201CFF718FA}" type="presParOf" srcId="{80223837-C140-4883-AC41-B2B73AE46014}" destId="{973D05CE-FC96-4EC1-AD33-8D0EBC5CBDDD}" srcOrd="0" destOrd="0" presId="urn:microsoft.com/office/officeart/2005/8/layout/hierarchy3"/>
    <dgm:cxn modelId="{9D87152D-2FDC-4D0C-86BA-82518A9A690D}" type="presParOf" srcId="{80223837-C140-4883-AC41-B2B73AE46014}" destId="{302C17D5-A469-458D-9C67-E5349CC24D60}" srcOrd="1" destOrd="0" presId="urn:microsoft.com/office/officeart/2005/8/layout/hierarchy3"/>
    <dgm:cxn modelId="{A7705162-7107-46C8-B977-B51CA15875C0}" type="presParOf" srcId="{E0923686-87D1-4378-BA30-39FA9D3D98F4}" destId="{DF552F16-B0C7-4F97-8ED0-D119ED775092}" srcOrd="2" destOrd="0" presId="urn:microsoft.com/office/officeart/2005/8/layout/hierarchy3"/>
    <dgm:cxn modelId="{D5FC01AB-B3BC-41B8-A6E3-933EF0C72FCC}" type="presParOf" srcId="{DF552F16-B0C7-4F97-8ED0-D119ED775092}" destId="{D1412D55-F01E-4828-896C-334143D956DB}" srcOrd="0" destOrd="0" presId="urn:microsoft.com/office/officeart/2005/8/layout/hierarchy3"/>
    <dgm:cxn modelId="{35584C19-E820-4C5C-B113-7EF06A4421DA}" type="presParOf" srcId="{D1412D55-F01E-4828-896C-334143D956DB}" destId="{C5E1A9C0-B312-463C-A245-B2558EBFD257}" srcOrd="0" destOrd="0" presId="urn:microsoft.com/office/officeart/2005/8/layout/hierarchy3"/>
    <dgm:cxn modelId="{06E7A66C-B09D-49A1-A8D9-8E61E6995FB3}" type="presParOf" srcId="{D1412D55-F01E-4828-896C-334143D956DB}" destId="{3D6113D6-E6B0-4CDA-8951-7A1DFEEF927D}" srcOrd="1" destOrd="0" presId="urn:microsoft.com/office/officeart/2005/8/layout/hierarchy3"/>
    <dgm:cxn modelId="{619D1F61-D493-47B3-8EA4-C517B7DB027F}" type="presParOf" srcId="{DF552F16-B0C7-4F97-8ED0-D119ED775092}" destId="{ADD28FA1-DD50-49DA-8F10-B265C0613666}" srcOrd="1" destOrd="0" presId="urn:microsoft.com/office/officeart/2005/8/layout/hierarchy3"/>
    <dgm:cxn modelId="{4C1B2C5C-3584-4BB9-8F04-BF188C6E9056}" type="presParOf" srcId="{ADD28FA1-DD50-49DA-8F10-B265C0613666}" destId="{588213DF-7758-48F3-B8EF-3385C9685979}" srcOrd="0" destOrd="0" presId="urn:microsoft.com/office/officeart/2005/8/layout/hierarchy3"/>
    <dgm:cxn modelId="{48ADA43D-1A6A-4313-A7EE-2DF5D70D796C}" type="presParOf" srcId="{ADD28FA1-DD50-49DA-8F10-B265C0613666}" destId="{4F307CA7-AA93-4F88-9588-28F629BD1ED9}" srcOrd="1" destOrd="0" presId="urn:microsoft.com/office/officeart/2005/8/layout/hierarchy3"/>
    <dgm:cxn modelId="{C78C6975-3284-4676-B618-A322A615A4EC}" type="presParOf" srcId="{ADD28FA1-DD50-49DA-8F10-B265C0613666}" destId="{DC59EF6B-6BA5-4B33-B36F-71ACD235F19D}" srcOrd="2" destOrd="0" presId="urn:microsoft.com/office/officeart/2005/8/layout/hierarchy3"/>
    <dgm:cxn modelId="{23B22D9F-F92D-432E-B2A8-081BC5F50E03}" type="presParOf" srcId="{ADD28FA1-DD50-49DA-8F10-B265C0613666}" destId="{B23812B5-BBA3-467D-B38B-1F2C36CDC15B}" srcOrd="3" destOrd="0" presId="urn:microsoft.com/office/officeart/2005/8/layout/hierarchy3"/>
    <dgm:cxn modelId="{DD76DF42-BC1B-4190-952C-10CDF4047033}" type="presParOf" srcId="{E0923686-87D1-4378-BA30-39FA9D3D98F4}" destId="{65A35F1A-6F7B-4D92-9E1F-F0FF4DDBF52E}" srcOrd="3" destOrd="0" presId="urn:microsoft.com/office/officeart/2005/8/layout/hierarchy3"/>
    <dgm:cxn modelId="{02FDE306-B908-4CD7-909F-1DE2381D52C5}" type="presParOf" srcId="{65A35F1A-6F7B-4D92-9E1F-F0FF4DDBF52E}" destId="{50EBEC4A-6817-477B-A008-58787025FD0C}" srcOrd="0" destOrd="0" presId="urn:microsoft.com/office/officeart/2005/8/layout/hierarchy3"/>
    <dgm:cxn modelId="{5C7C504A-162D-4636-98C5-00DEE168CF99}" type="presParOf" srcId="{50EBEC4A-6817-477B-A008-58787025FD0C}" destId="{429BCA37-E825-4BB1-81DD-C10E3BB277DC}" srcOrd="0" destOrd="0" presId="urn:microsoft.com/office/officeart/2005/8/layout/hierarchy3"/>
    <dgm:cxn modelId="{5C8EB754-9B19-426E-909F-1A42DA4BAB1B}" type="presParOf" srcId="{50EBEC4A-6817-477B-A008-58787025FD0C}" destId="{93684DBB-C18B-4E36-8198-1730A5599834}" srcOrd="1" destOrd="0" presId="urn:microsoft.com/office/officeart/2005/8/layout/hierarchy3"/>
    <dgm:cxn modelId="{4A9B3AC6-9A5D-487C-BB99-7B3AFF265AEC}" type="presParOf" srcId="{65A35F1A-6F7B-4D92-9E1F-F0FF4DDBF52E}" destId="{FB1CC637-C6DB-437D-995F-CACDA685F0D4}" srcOrd="1" destOrd="0" presId="urn:microsoft.com/office/officeart/2005/8/layout/hierarchy3"/>
    <dgm:cxn modelId="{AF476D4D-6A21-4682-A50B-7D441711CC2A}" type="presParOf" srcId="{FB1CC637-C6DB-437D-995F-CACDA685F0D4}" destId="{D3601DCB-6916-44AC-BAAA-EC19117F9F2D}" srcOrd="0" destOrd="0" presId="urn:microsoft.com/office/officeart/2005/8/layout/hierarchy3"/>
    <dgm:cxn modelId="{762BB8B2-C181-40B5-AE71-E930563FCF47}" type="presParOf" srcId="{FB1CC637-C6DB-437D-995F-CACDA685F0D4}" destId="{DE5FAC17-DAAC-410A-9613-F0984EEA3FF0}" srcOrd="1" destOrd="0" presId="urn:microsoft.com/office/officeart/2005/8/layout/hierarchy3"/>
    <dgm:cxn modelId="{7CD475E7-C81D-42B1-85E4-44AC0A6C0EB8}" type="presParOf" srcId="{FB1CC637-C6DB-437D-995F-CACDA685F0D4}" destId="{57A6EF28-9F90-422E-A500-343AFDC4A2D2}" srcOrd="2" destOrd="0" presId="urn:microsoft.com/office/officeart/2005/8/layout/hierarchy3"/>
    <dgm:cxn modelId="{22A01BFE-A1C6-4329-8452-966D2B8CFBF6}" type="presParOf" srcId="{FB1CC637-C6DB-437D-995F-CACDA685F0D4}" destId="{3FDB58D1-87A5-4530-85BB-0DF7014DAE7F}" srcOrd="3" destOrd="0" presId="urn:microsoft.com/office/officeart/2005/8/layout/hierarchy3"/>
    <dgm:cxn modelId="{D8A924F2-3836-4B8C-821D-33FBFA8585AC}" type="presParOf" srcId="{E0923686-87D1-4378-BA30-39FA9D3D98F4}" destId="{1C7422A0-727F-4D7B-BA5C-F1A5D9EE1E96}" srcOrd="4" destOrd="0" presId="urn:microsoft.com/office/officeart/2005/8/layout/hierarchy3"/>
    <dgm:cxn modelId="{BB97117D-27A5-41D6-A919-CD11E3208307}" type="presParOf" srcId="{1C7422A0-727F-4D7B-BA5C-F1A5D9EE1E96}" destId="{6E26435D-E0D0-4B9F-A876-FF68C8BBD4BC}" srcOrd="0" destOrd="0" presId="urn:microsoft.com/office/officeart/2005/8/layout/hierarchy3"/>
    <dgm:cxn modelId="{896DB220-EEF2-4C51-B3D6-3BBD4F938F56}" type="presParOf" srcId="{6E26435D-E0D0-4B9F-A876-FF68C8BBD4BC}" destId="{4CA782E6-0D38-46FC-AF72-E828C1FEC23C}" srcOrd="0" destOrd="0" presId="urn:microsoft.com/office/officeart/2005/8/layout/hierarchy3"/>
    <dgm:cxn modelId="{DBB6F7CB-81D3-4E85-B8E4-3FD914B076FF}" type="presParOf" srcId="{6E26435D-E0D0-4B9F-A876-FF68C8BBD4BC}" destId="{F963812C-EA3E-4712-999A-02E043CBA064}" srcOrd="1" destOrd="0" presId="urn:microsoft.com/office/officeart/2005/8/layout/hierarchy3"/>
    <dgm:cxn modelId="{6609DC03-0058-4419-9C33-9D193AF76B38}" type="presParOf" srcId="{1C7422A0-727F-4D7B-BA5C-F1A5D9EE1E96}" destId="{2B21C8DE-2056-4BD3-9DE7-DA6E04053BA0}" srcOrd="1" destOrd="0" presId="urn:microsoft.com/office/officeart/2005/8/layout/hierarchy3"/>
    <dgm:cxn modelId="{55977FF0-061C-4CB8-9671-6F426BBD0A50}" type="presParOf" srcId="{2B21C8DE-2056-4BD3-9DE7-DA6E04053BA0}" destId="{A1846BB5-9A18-4F9A-8E2D-A64A563EB7C4}" srcOrd="0" destOrd="0" presId="urn:microsoft.com/office/officeart/2005/8/layout/hierarchy3"/>
    <dgm:cxn modelId="{C994EC8A-6E57-4F21-B8BE-BA5A97C71F7D}" type="presParOf" srcId="{2B21C8DE-2056-4BD3-9DE7-DA6E04053BA0}" destId="{9FD295FA-A462-4941-BE66-CEA4CE12D153}" srcOrd="1" destOrd="0" presId="urn:microsoft.com/office/officeart/2005/8/layout/hierarchy3"/>
    <dgm:cxn modelId="{73AF84A3-B6EB-4511-BEE6-D2C52A1C201B}" type="presParOf" srcId="{2B21C8DE-2056-4BD3-9DE7-DA6E04053BA0}" destId="{6E5CB42E-A250-4471-B787-08D353259FE6}" srcOrd="2" destOrd="0" presId="urn:microsoft.com/office/officeart/2005/8/layout/hierarchy3"/>
    <dgm:cxn modelId="{64D1CA90-E6B6-45D8-8A89-DA719D8FAB32}" type="presParOf" srcId="{2B21C8DE-2056-4BD3-9DE7-DA6E04053BA0}" destId="{A33C1CDC-EB8A-4A0D-99C7-82C78B39C9BD}"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F7B5D6-A5D5-4910-9022-9138F8147762}" type="doc">
      <dgm:prSet loTypeId="urn:microsoft.com/office/officeart/2005/8/layout/cycle6" loCatId="cycle" qsTypeId="urn:microsoft.com/office/officeart/2005/8/quickstyle/simple1" qsCatId="simple" csTypeId="urn:microsoft.com/office/officeart/2005/8/colors/colorful1#2" csCatId="colorful" phldr="1"/>
      <dgm:spPr/>
      <dgm:t>
        <a:bodyPr/>
        <a:lstStyle/>
        <a:p>
          <a:endParaRPr lang="en-US"/>
        </a:p>
      </dgm:t>
    </dgm:pt>
    <dgm:pt modelId="{3A13B5A7-FE36-4845-92B9-D8DF4C1DB081}">
      <dgm:prSet phldrT="[Text]" custT="1"/>
      <dgm:spPr/>
      <dgm:t>
        <a:bodyPr/>
        <a:lstStyle/>
        <a:p>
          <a:r>
            <a:rPr lang="en-US" sz="2000" dirty="0" smtClean="0"/>
            <a:t>History</a:t>
          </a:r>
          <a:endParaRPr lang="en-US" sz="2000" dirty="0"/>
        </a:p>
      </dgm:t>
    </dgm:pt>
    <dgm:pt modelId="{957F8555-C5F5-4F44-8221-E49130B75C42}" type="parTrans" cxnId="{8F864B39-46D2-4CB6-A2F5-BA19A331B254}">
      <dgm:prSet/>
      <dgm:spPr/>
      <dgm:t>
        <a:bodyPr/>
        <a:lstStyle/>
        <a:p>
          <a:endParaRPr lang="en-US" sz="2000"/>
        </a:p>
      </dgm:t>
    </dgm:pt>
    <dgm:pt modelId="{2B29F217-3F9F-48C9-A437-D429C4467004}" type="sibTrans" cxnId="{8F864B39-46D2-4CB6-A2F5-BA19A331B254}">
      <dgm:prSet/>
      <dgm:spPr/>
      <dgm:t>
        <a:bodyPr/>
        <a:lstStyle/>
        <a:p>
          <a:endParaRPr lang="en-US" sz="2000"/>
        </a:p>
      </dgm:t>
    </dgm:pt>
    <dgm:pt modelId="{6A653636-C537-411D-AA8A-E650647296F4}">
      <dgm:prSet phldrT="[Text]" custT="1"/>
      <dgm:spPr/>
      <dgm:t>
        <a:bodyPr/>
        <a:lstStyle/>
        <a:p>
          <a:r>
            <a:rPr lang="en-US" sz="2000" dirty="0" smtClean="0"/>
            <a:t>Environmental</a:t>
          </a:r>
          <a:endParaRPr lang="en-US" sz="2000" dirty="0"/>
        </a:p>
      </dgm:t>
    </dgm:pt>
    <dgm:pt modelId="{CE7852B6-8453-4271-8EF6-4F4F91E857E1}" type="parTrans" cxnId="{6BE2E201-25FD-4448-B0F0-DF5B6C26898A}">
      <dgm:prSet/>
      <dgm:spPr/>
      <dgm:t>
        <a:bodyPr/>
        <a:lstStyle/>
        <a:p>
          <a:endParaRPr lang="en-US" sz="2000"/>
        </a:p>
      </dgm:t>
    </dgm:pt>
    <dgm:pt modelId="{1279D001-9C9D-48C6-81E1-527BCEAD41AE}" type="sibTrans" cxnId="{6BE2E201-25FD-4448-B0F0-DF5B6C26898A}">
      <dgm:prSet/>
      <dgm:spPr/>
      <dgm:t>
        <a:bodyPr/>
        <a:lstStyle/>
        <a:p>
          <a:endParaRPr lang="en-US" sz="2000"/>
        </a:p>
      </dgm:t>
    </dgm:pt>
    <dgm:pt modelId="{19ADAE22-6205-4B95-A4D4-72555219DACB}">
      <dgm:prSet phldrT="[Text]" custT="1"/>
      <dgm:spPr/>
      <dgm:t>
        <a:bodyPr/>
        <a:lstStyle/>
        <a:p>
          <a:r>
            <a:rPr lang="en-US" sz="2000" dirty="0" smtClean="0"/>
            <a:t>Radiology</a:t>
          </a:r>
          <a:endParaRPr lang="en-US" sz="2000" dirty="0"/>
        </a:p>
      </dgm:t>
    </dgm:pt>
    <dgm:pt modelId="{20A63BC0-AE53-4268-B0B3-FD776085407C}" type="parTrans" cxnId="{3CFAC33D-5FC3-46CB-A5D3-6418405832F8}">
      <dgm:prSet/>
      <dgm:spPr/>
      <dgm:t>
        <a:bodyPr/>
        <a:lstStyle/>
        <a:p>
          <a:endParaRPr lang="en-US" sz="2000"/>
        </a:p>
      </dgm:t>
    </dgm:pt>
    <dgm:pt modelId="{FA805482-D514-43CA-B2DF-B0A360267FA5}" type="sibTrans" cxnId="{3CFAC33D-5FC3-46CB-A5D3-6418405832F8}">
      <dgm:prSet/>
      <dgm:spPr/>
      <dgm:t>
        <a:bodyPr/>
        <a:lstStyle/>
        <a:p>
          <a:endParaRPr lang="en-US" sz="2000"/>
        </a:p>
      </dgm:t>
    </dgm:pt>
    <dgm:pt modelId="{B9FDE548-2ED6-4CDE-8755-11AAE4E88935}">
      <dgm:prSet phldrT="[Text]" custT="1"/>
      <dgm:spPr/>
      <dgm:t>
        <a:bodyPr/>
        <a:lstStyle/>
        <a:p>
          <a:r>
            <a:rPr lang="en-US" sz="2000" dirty="0" smtClean="0"/>
            <a:t>Serology</a:t>
          </a:r>
          <a:endParaRPr lang="en-US" sz="2000" dirty="0"/>
        </a:p>
      </dgm:t>
    </dgm:pt>
    <dgm:pt modelId="{BC7C60EE-32E5-4C58-BEAD-5D646C586062}" type="parTrans" cxnId="{8D406E63-A9E0-4950-B37A-B089AEB50369}">
      <dgm:prSet/>
      <dgm:spPr/>
      <dgm:t>
        <a:bodyPr/>
        <a:lstStyle/>
        <a:p>
          <a:endParaRPr lang="en-US" sz="2000"/>
        </a:p>
      </dgm:t>
    </dgm:pt>
    <dgm:pt modelId="{F8448589-F5FF-4655-AA11-5DFE4B28D0CB}" type="sibTrans" cxnId="{8D406E63-A9E0-4950-B37A-B089AEB50369}">
      <dgm:prSet/>
      <dgm:spPr/>
      <dgm:t>
        <a:bodyPr/>
        <a:lstStyle/>
        <a:p>
          <a:endParaRPr lang="en-US" sz="2000"/>
        </a:p>
      </dgm:t>
    </dgm:pt>
    <dgm:pt modelId="{0BB1D618-A801-4A95-B76A-36D86A2034FE}">
      <dgm:prSet phldrT="[Text]" custT="1"/>
      <dgm:spPr>
        <a:solidFill>
          <a:schemeClr val="tx2">
            <a:lumMod val="60000"/>
            <a:lumOff val="40000"/>
          </a:schemeClr>
        </a:solidFill>
      </dgm:spPr>
      <dgm:t>
        <a:bodyPr/>
        <a:lstStyle/>
        <a:p>
          <a:r>
            <a:rPr lang="en-US" sz="2000" dirty="0" smtClean="0"/>
            <a:t>Pathology</a:t>
          </a:r>
          <a:endParaRPr lang="en-US" sz="2000" dirty="0"/>
        </a:p>
      </dgm:t>
    </dgm:pt>
    <dgm:pt modelId="{EC1161BD-91FD-49F4-AEB3-5DBC8D0D0A90}" type="parTrans" cxnId="{F3AD8EF8-790E-4A1B-B407-2333D0DECD60}">
      <dgm:prSet/>
      <dgm:spPr/>
      <dgm:t>
        <a:bodyPr/>
        <a:lstStyle/>
        <a:p>
          <a:endParaRPr lang="en-US" sz="2000"/>
        </a:p>
      </dgm:t>
    </dgm:pt>
    <dgm:pt modelId="{2EB03174-60FB-4403-BF46-9E00AF50E531}" type="sibTrans" cxnId="{F3AD8EF8-790E-4A1B-B407-2333D0DECD60}">
      <dgm:prSet/>
      <dgm:spPr/>
      <dgm:t>
        <a:bodyPr/>
        <a:lstStyle/>
        <a:p>
          <a:endParaRPr lang="en-US" sz="2000"/>
        </a:p>
      </dgm:t>
    </dgm:pt>
    <dgm:pt modelId="{330AF02B-10F2-4CC0-82FA-3832430CD064}">
      <dgm:prSet phldrT="[Text]" custT="1"/>
      <dgm:spPr/>
      <dgm:t>
        <a:bodyPr/>
        <a:lstStyle/>
        <a:p>
          <a:r>
            <a:rPr lang="en-US" sz="2000" dirty="0" smtClean="0"/>
            <a:t>Physical exam</a:t>
          </a:r>
          <a:endParaRPr lang="en-US" sz="2000" dirty="0"/>
        </a:p>
      </dgm:t>
    </dgm:pt>
    <dgm:pt modelId="{CD6A6AF4-A8C4-4BDE-A0EB-EB6EB7E9E648}" type="parTrans" cxnId="{43BD0702-7780-4E67-BBDF-2FE721CCE290}">
      <dgm:prSet/>
      <dgm:spPr/>
      <dgm:t>
        <a:bodyPr/>
        <a:lstStyle/>
        <a:p>
          <a:endParaRPr lang="en-US" sz="2000"/>
        </a:p>
      </dgm:t>
    </dgm:pt>
    <dgm:pt modelId="{C97BD699-59DC-4A45-A71D-A4FCF63F99C0}" type="sibTrans" cxnId="{43BD0702-7780-4E67-BBDF-2FE721CCE290}">
      <dgm:prSet/>
      <dgm:spPr/>
      <dgm:t>
        <a:bodyPr/>
        <a:lstStyle/>
        <a:p>
          <a:endParaRPr lang="en-US" sz="2000"/>
        </a:p>
      </dgm:t>
    </dgm:pt>
    <dgm:pt modelId="{4E81FFFD-4407-4C4A-90AB-495CE5484C34}" type="pres">
      <dgm:prSet presAssocID="{DEF7B5D6-A5D5-4910-9022-9138F8147762}" presName="cycle" presStyleCnt="0">
        <dgm:presLayoutVars>
          <dgm:dir/>
          <dgm:resizeHandles val="exact"/>
        </dgm:presLayoutVars>
      </dgm:prSet>
      <dgm:spPr/>
      <dgm:t>
        <a:bodyPr/>
        <a:lstStyle/>
        <a:p>
          <a:endParaRPr lang="en-US"/>
        </a:p>
      </dgm:t>
    </dgm:pt>
    <dgm:pt modelId="{E3162A86-E799-44AA-8C6C-F2488E1A0096}" type="pres">
      <dgm:prSet presAssocID="{3A13B5A7-FE36-4845-92B9-D8DF4C1DB081}" presName="node" presStyleLbl="node1" presStyleIdx="0" presStyleCnt="6">
        <dgm:presLayoutVars>
          <dgm:bulletEnabled val="1"/>
        </dgm:presLayoutVars>
      </dgm:prSet>
      <dgm:spPr/>
      <dgm:t>
        <a:bodyPr/>
        <a:lstStyle/>
        <a:p>
          <a:endParaRPr lang="en-US"/>
        </a:p>
      </dgm:t>
    </dgm:pt>
    <dgm:pt modelId="{AAEA629A-7C98-4906-B448-7B5A25D76796}" type="pres">
      <dgm:prSet presAssocID="{3A13B5A7-FE36-4845-92B9-D8DF4C1DB081}" presName="spNode" presStyleCnt="0"/>
      <dgm:spPr/>
    </dgm:pt>
    <dgm:pt modelId="{409BAA53-C36D-4C9A-8EAB-7A49652E177C}" type="pres">
      <dgm:prSet presAssocID="{2B29F217-3F9F-48C9-A437-D429C4467004}" presName="sibTrans" presStyleLbl="sibTrans1D1" presStyleIdx="0" presStyleCnt="6"/>
      <dgm:spPr/>
      <dgm:t>
        <a:bodyPr/>
        <a:lstStyle/>
        <a:p>
          <a:endParaRPr lang="en-US"/>
        </a:p>
      </dgm:t>
    </dgm:pt>
    <dgm:pt modelId="{EBFFB1FD-145B-4F57-AC4E-F1D7FCA084F5}" type="pres">
      <dgm:prSet presAssocID="{6A653636-C537-411D-AA8A-E650647296F4}" presName="node" presStyleLbl="node1" presStyleIdx="1" presStyleCnt="6" custScaleX="160837">
        <dgm:presLayoutVars>
          <dgm:bulletEnabled val="1"/>
        </dgm:presLayoutVars>
      </dgm:prSet>
      <dgm:spPr/>
      <dgm:t>
        <a:bodyPr/>
        <a:lstStyle/>
        <a:p>
          <a:endParaRPr lang="en-US"/>
        </a:p>
      </dgm:t>
    </dgm:pt>
    <dgm:pt modelId="{AA762EC0-33E2-4B7E-91BF-AD82C430DE08}" type="pres">
      <dgm:prSet presAssocID="{6A653636-C537-411D-AA8A-E650647296F4}" presName="spNode" presStyleCnt="0"/>
      <dgm:spPr/>
    </dgm:pt>
    <dgm:pt modelId="{D4EB80B1-BD8F-4EC5-97D5-6FEF2DF7A82C}" type="pres">
      <dgm:prSet presAssocID="{1279D001-9C9D-48C6-81E1-527BCEAD41AE}" presName="sibTrans" presStyleLbl="sibTrans1D1" presStyleIdx="1" presStyleCnt="6"/>
      <dgm:spPr/>
      <dgm:t>
        <a:bodyPr/>
        <a:lstStyle/>
        <a:p>
          <a:endParaRPr lang="en-US"/>
        </a:p>
      </dgm:t>
    </dgm:pt>
    <dgm:pt modelId="{89789AA5-9CBA-40FE-A020-5C2C2BBAAD76}" type="pres">
      <dgm:prSet presAssocID="{330AF02B-10F2-4CC0-82FA-3832430CD064}" presName="node" presStyleLbl="node1" presStyleIdx="2" presStyleCnt="6" custScaleX="149281">
        <dgm:presLayoutVars>
          <dgm:bulletEnabled val="1"/>
        </dgm:presLayoutVars>
      </dgm:prSet>
      <dgm:spPr/>
      <dgm:t>
        <a:bodyPr/>
        <a:lstStyle/>
        <a:p>
          <a:endParaRPr lang="en-US"/>
        </a:p>
      </dgm:t>
    </dgm:pt>
    <dgm:pt modelId="{FD1A7B04-5094-46FE-A9FB-5AD676F88816}" type="pres">
      <dgm:prSet presAssocID="{330AF02B-10F2-4CC0-82FA-3832430CD064}" presName="spNode" presStyleCnt="0"/>
      <dgm:spPr/>
    </dgm:pt>
    <dgm:pt modelId="{556F814B-7E02-4B87-B85C-6CE05FAF9A39}" type="pres">
      <dgm:prSet presAssocID="{C97BD699-59DC-4A45-A71D-A4FCF63F99C0}" presName="sibTrans" presStyleLbl="sibTrans1D1" presStyleIdx="2" presStyleCnt="6"/>
      <dgm:spPr/>
      <dgm:t>
        <a:bodyPr/>
        <a:lstStyle/>
        <a:p>
          <a:endParaRPr lang="en-US"/>
        </a:p>
      </dgm:t>
    </dgm:pt>
    <dgm:pt modelId="{5DD83875-4D0D-4628-A859-2C1A13E3DBEA}" type="pres">
      <dgm:prSet presAssocID="{19ADAE22-6205-4B95-A4D4-72555219DACB}" presName="node" presStyleLbl="node1" presStyleIdx="3" presStyleCnt="6" custRadScaleRad="102311" custRadScaleInc="-7270">
        <dgm:presLayoutVars>
          <dgm:bulletEnabled val="1"/>
        </dgm:presLayoutVars>
      </dgm:prSet>
      <dgm:spPr/>
      <dgm:t>
        <a:bodyPr/>
        <a:lstStyle/>
        <a:p>
          <a:endParaRPr lang="en-US"/>
        </a:p>
      </dgm:t>
    </dgm:pt>
    <dgm:pt modelId="{559DF822-D236-4C27-A4B4-9944B19560FC}" type="pres">
      <dgm:prSet presAssocID="{19ADAE22-6205-4B95-A4D4-72555219DACB}" presName="spNode" presStyleCnt="0"/>
      <dgm:spPr/>
    </dgm:pt>
    <dgm:pt modelId="{204BD1D3-EBAF-4A73-A652-A11BF2AC34BE}" type="pres">
      <dgm:prSet presAssocID="{FA805482-D514-43CA-B2DF-B0A360267FA5}" presName="sibTrans" presStyleLbl="sibTrans1D1" presStyleIdx="3" presStyleCnt="6"/>
      <dgm:spPr/>
      <dgm:t>
        <a:bodyPr/>
        <a:lstStyle/>
        <a:p>
          <a:endParaRPr lang="en-US"/>
        </a:p>
      </dgm:t>
    </dgm:pt>
    <dgm:pt modelId="{EC4A07E0-95FC-45F2-B35F-AF4A8B20872C}" type="pres">
      <dgm:prSet presAssocID="{B9FDE548-2ED6-4CDE-8755-11AAE4E88935}" presName="node" presStyleLbl="node1" presStyleIdx="4" presStyleCnt="6" custScaleX="132826" custRadScaleRad="102647" custRadScaleInc="8277">
        <dgm:presLayoutVars>
          <dgm:bulletEnabled val="1"/>
        </dgm:presLayoutVars>
      </dgm:prSet>
      <dgm:spPr/>
      <dgm:t>
        <a:bodyPr/>
        <a:lstStyle/>
        <a:p>
          <a:endParaRPr lang="en-US"/>
        </a:p>
      </dgm:t>
    </dgm:pt>
    <dgm:pt modelId="{CB9C1772-B8C0-462C-896D-431AC4496753}" type="pres">
      <dgm:prSet presAssocID="{B9FDE548-2ED6-4CDE-8755-11AAE4E88935}" presName="spNode" presStyleCnt="0"/>
      <dgm:spPr/>
    </dgm:pt>
    <dgm:pt modelId="{20AB837D-B83E-4754-A237-FDDF6FDB0F3D}" type="pres">
      <dgm:prSet presAssocID="{F8448589-F5FF-4655-AA11-5DFE4B28D0CB}" presName="sibTrans" presStyleLbl="sibTrans1D1" presStyleIdx="4" presStyleCnt="6"/>
      <dgm:spPr/>
      <dgm:t>
        <a:bodyPr/>
        <a:lstStyle/>
        <a:p>
          <a:endParaRPr lang="en-US"/>
        </a:p>
      </dgm:t>
    </dgm:pt>
    <dgm:pt modelId="{D667D0C2-C6B3-41D6-AE63-0F19D8BEEBDD}" type="pres">
      <dgm:prSet presAssocID="{0BB1D618-A801-4A95-B76A-36D86A2034FE}" presName="node" presStyleLbl="node1" presStyleIdx="5" presStyleCnt="6" custScaleX="132095">
        <dgm:presLayoutVars>
          <dgm:bulletEnabled val="1"/>
        </dgm:presLayoutVars>
      </dgm:prSet>
      <dgm:spPr/>
      <dgm:t>
        <a:bodyPr/>
        <a:lstStyle/>
        <a:p>
          <a:endParaRPr lang="en-US"/>
        </a:p>
      </dgm:t>
    </dgm:pt>
    <dgm:pt modelId="{F80E4D48-B322-478B-8446-8084CD245C39}" type="pres">
      <dgm:prSet presAssocID="{0BB1D618-A801-4A95-B76A-36D86A2034FE}" presName="spNode" presStyleCnt="0"/>
      <dgm:spPr/>
    </dgm:pt>
    <dgm:pt modelId="{6CFD3035-3ABA-4292-91BA-7BA15AA81869}" type="pres">
      <dgm:prSet presAssocID="{2EB03174-60FB-4403-BF46-9E00AF50E531}" presName="sibTrans" presStyleLbl="sibTrans1D1" presStyleIdx="5" presStyleCnt="6"/>
      <dgm:spPr/>
      <dgm:t>
        <a:bodyPr/>
        <a:lstStyle/>
        <a:p>
          <a:endParaRPr lang="en-US"/>
        </a:p>
      </dgm:t>
    </dgm:pt>
  </dgm:ptLst>
  <dgm:cxnLst>
    <dgm:cxn modelId="{98196F30-23CF-401A-BD7B-E9D4410FD671}" type="presOf" srcId="{0BB1D618-A801-4A95-B76A-36D86A2034FE}" destId="{D667D0C2-C6B3-41D6-AE63-0F19D8BEEBDD}" srcOrd="0" destOrd="0" presId="urn:microsoft.com/office/officeart/2005/8/layout/cycle6"/>
    <dgm:cxn modelId="{F3AD8EF8-790E-4A1B-B407-2333D0DECD60}" srcId="{DEF7B5D6-A5D5-4910-9022-9138F8147762}" destId="{0BB1D618-A801-4A95-B76A-36D86A2034FE}" srcOrd="5" destOrd="0" parTransId="{EC1161BD-91FD-49F4-AEB3-5DBC8D0D0A90}" sibTransId="{2EB03174-60FB-4403-BF46-9E00AF50E531}"/>
    <dgm:cxn modelId="{0B8B886C-36E2-4E3C-B14C-32C741FC3715}" type="presOf" srcId="{2EB03174-60FB-4403-BF46-9E00AF50E531}" destId="{6CFD3035-3ABA-4292-91BA-7BA15AA81869}" srcOrd="0" destOrd="0" presId="urn:microsoft.com/office/officeart/2005/8/layout/cycle6"/>
    <dgm:cxn modelId="{7DBD1FB5-A44E-4FE7-803B-0DB786A8AE8C}" type="presOf" srcId="{F8448589-F5FF-4655-AA11-5DFE4B28D0CB}" destId="{20AB837D-B83E-4754-A237-FDDF6FDB0F3D}" srcOrd="0" destOrd="0" presId="urn:microsoft.com/office/officeart/2005/8/layout/cycle6"/>
    <dgm:cxn modelId="{8B4D73BC-FFA2-4250-90B4-6156D82B9A6A}" type="presOf" srcId="{DEF7B5D6-A5D5-4910-9022-9138F8147762}" destId="{4E81FFFD-4407-4C4A-90AB-495CE5484C34}" srcOrd="0" destOrd="0" presId="urn:microsoft.com/office/officeart/2005/8/layout/cycle6"/>
    <dgm:cxn modelId="{3CFAC33D-5FC3-46CB-A5D3-6418405832F8}" srcId="{DEF7B5D6-A5D5-4910-9022-9138F8147762}" destId="{19ADAE22-6205-4B95-A4D4-72555219DACB}" srcOrd="3" destOrd="0" parTransId="{20A63BC0-AE53-4268-B0B3-FD776085407C}" sibTransId="{FA805482-D514-43CA-B2DF-B0A360267FA5}"/>
    <dgm:cxn modelId="{4D574E6A-8400-4B69-85AA-24681ED25DA5}" type="presOf" srcId="{2B29F217-3F9F-48C9-A437-D429C4467004}" destId="{409BAA53-C36D-4C9A-8EAB-7A49652E177C}" srcOrd="0" destOrd="0" presId="urn:microsoft.com/office/officeart/2005/8/layout/cycle6"/>
    <dgm:cxn modelId="{4832C975-FF57-436F-82DA-67B38AE9B381}" type="presOf" srcId="{330AF02B-10F2-4CC0-82FA-3832430CD064}" destId="{89789AA5-9CBA-40FE-A020-5C2C2BBAAD76}" srcOrd="0" destOrd="0" presId="urn:microsoft.com/office/officeart/2005/8/layout/cycle6"/>
    <dgm:cxn modelId="{6BE2E201-25FD-4448-B0F0-DF5B6C26898A}" srcId="{DEF7B5D6-A5D5-4910-9022-9138F8147762}" destId="{6A653636-C537-411D-AA8A-E650647296F4}" srcOrd="1" destOrd="0" parTransId="{CE7852B6-8453-4271-8EF6-4F4F91E857E1}" sibTransId="{1279D001-9C9D-48C6-81E1-527BCEAD41AE}"/>
    <dgm:cxn modelId="{1D486AE3-C2C2-4078-8F58-558A13903FA5}" type="presOf" srcId="{C97BD699-59DC-4A45-A71D-A4FCF63F99C0}" destId="{556F814B-7E02-4B87-B85C-6CE05FAF9A39}" srcOrd="0" destOrd="0" presId="urn:microsoft.com/office/officeart/2005/8/layout/cycle6"/>
    <dgm:cxn modelId="{8F864B39-46D2-4CB6-A2F5-BA19A331B254}" srcId="{DEF7B5D6-A5D5-4910-9022-9138F8147762}" destId="{3A13B5A7-FE36-4845-92B9-D8DF4C1DB081}" srcOrd="0" destOrd="0" parTransId="{957F8555-C5F5-4F44-8221-E49130B75C42}" sibTransId="{2B29F217-3F9F-48C9-A437-D429C4467004}"/>
    <dgm:cxn modelId="{0950D071-DB67-493E-BC2E-8E971DC029E7}" type="presOf" srcId="{FA805482-D514-43CA-B2DF-B0A360267FA5}" destId="{204BD1D3-EBAF-4A73-A652-A11BF2AC34BE}" srcOrd="0" destOrd="0" presId="urn:microsoft.com/office/officeart/2005/8/layout/cycle6"/>
    <dgm:cxn modelId="{0BC7DFF4-AF5E-4C61-AEC9-FD338185AD24}" type="presOf" srcId="{1279D001-9C9D-48C6-81E1-527BCEAD41AE}" destId="{D4EB80B1-BD8F-4EC5-97D5-6FEF2DF7A82C}" srcOrd="0" destOrd="0" presId="urn:microsoft.com/office/officeart/2005/8/layout/cycle6"/>
    <dgm:cxn modelId="{D0E4D157-D260-460D-8C3A-BB19C9C033B7}" type="presOf" srcId="{B9FDE548-2ED6-4CDE-8755-11AAE4E88935}" destId="{EC4A07E0-95FC-45F2-B35F-AF4A8B20872C}" srcOrd="0" destOrd="0" presId="urn:microsoft.com/office/officeart/2005/8/layout/cycle6"/>
    <dgm:cxn modelId="{43BD0702-7780-4E67-BBDF-2FE721CCE290}" srcId="{DEF7B5D6-A5D5-4910-9022-9138F8147762}" destId="{330AF02B-10F2-4CC0-82FA-3832430CD064}" srcOrd="2" destOrd="0" parTransId="{CD6A6AF4-A8C4-4BDE-A0EB-EB6EB7E9E648}" sibTransId="{C97BD699-59DC-4A45-A71D-A4FCF63F99C0}"/>
    <dgm:cxn modelId="{C03714E7-D55D-4669-97A7-357FC1B77EA5}" type="presOf" srcId="{19ADAE22-6205-4B95-A4D4-72555219DACB}" destId="{5DD83875-4D0D-4628-A859-2C1A13E3DBEA}" srcOrd="0" destOrd="0" presId="urn:microsoft.com/office/officeart/2005/8/layout/cycle6"/>
    <dgm:cxn modelId="{8B743D21-D15A-472C-85B4-C04485CC5DD4}" type="presOf" srcId="{6A653636-C537-411D-AA8A-E650647296F4}" destId="{EBFFB1FD-145B-4F57-AC4E-F1D7FCA084F5}" srcOrd="0" destOrd="0" presId="urn:microsoft.com/office/officeart/2005/8/layout/cycle6"/>
    <dgm:cxn modelId="{3ED1DC34-B648-4F9D-8AF1-FB6301698AB3}" type="presOf" srcId="{3A13B5A7-FE36-4845-92B9-D8DF4C1DB081}" destId="{E3162A86-E799-44AA-8C6C-F2488E1A0096}" srcOrd="0" destOrd="0" presId="urn:microsoft.com/office/officeart/2005/8/layout/cycle6"/>
    <dgm:cxn modelId="{8D406E63-A9E0-4950-B37A-B089AEB50369}" srcId="{DEF7B5D6-A5D5-4910-9022-9138F8147762}" destId="{B9FDE548-2ED6-4CDE-8755-11AAE4E88935}" srcOrd="4" destOrd="0" parTransId="{BC7C60EE-32E5-4C58-BEAD-5D646C586062}" sibTransId="{F8448589-F5FF-4655-AA11-5DFE4B28D0CB}"/>
    <dgm:cxn modelId="{4BE93FE0-BDA8-433D-AE7A-2769DB82F883}" type="presParOf" srcId="{4E81FFFD-4407-4C4A-90AB-495CE5484C34}" destId="{E3162A86-E799-44AA-8C6C-F2488E1A0096}" srcOrd="0" destOrd="0" presId="urn:microsoft.com/office/officeart/2005/8/layout/cycle6"/>
    <dgm:cxn modelId="{5FA669A2-2EC2-40FA-824F-0EBBD03B1E9E}" type="presParOf" srcId="{4E81FFFD-4407-4C4A-90AB-495CE5484C34}" destId="{AAEA629A-7C98-4906-B448-7B5A25D76796}" srcOrd="1" destOrd="0" presId="urn:microsoft.com/office/officeart/2005/8/layout/cycle6"/>
    <dgm:cxn modelId="{C5701FEC-C2C2-4F7E-B300-AC0E972E240B}" type="presParOf" srcId="{4E81FFFD-4407-4C4A-90AB-495CE5484C34}" destId="{409BAA53-C36D-4C9A-8EAB-7A49652E177C}" srcOrd="2" destOrd="0" presId="urn:microsoft.com/office/officeart/2005/8/layout/cycle6"/>
    <dgm:cxn modelId="{B99D70F3-D939-4CF3-B93C-BC41EC98BB33}" type="presParOf" srcId="{4E81FFFD-4407-4C4A-90AB-495CE5484C34}" destId="{EBFFB1FD-145B-4F57-AC4E-F1D7FCA084F5}" srcOrd="3" destOrd="0" presId="urn:microsoft.com/office/officeart/2005/8/layout/cycle6"/>
    <dgm:cxn modelId="{1859B18C-A874-48A8-AC3E-A21FB8DC9B02}" type="presParOf" srcId="{4E81FFFD-4407-4C4A-90AB-495CE5484C34}" destId="{AA762EC0-33E2-4B7E-91BF-AD82C430DE08}" srcOrd="4" destOrd="0" presId="urn:microsoft.com/office/officeart/2005/8/layout/cycle6"/>
    <dgm:cxn modelId="{9FA8CF36-CC52-4BED-9172-EB04CFE96702}" type="presParOf" srcId="{4E81FFFD-4407-4C4A-90AB-495CE5484C34}" destId="{D4EB80B1-BD8F-4EC5-97D5-6FEF2DF7A82C}" srcOrd="5" destOrd="0" presId="urn:microsoft.com/office/officeart/2005/8/layout/cycle6"/>
    <dgm:cxn modelId="{7636F7EC-155C-4318-90EA-61886F3ED840}" type="presParOf" srcId="{4E81FFFD-4407-4C4A-90AB-495CE5484C34}" destId="{89789AA5-9CBA-40FE-A020-5C2C2BBAAD76}" srcOrd="6" destOrd="0" presId="urn:microsoft.com/office/officeart/2005/8/layout/cycle6"/>
    <dgm:cxn modelId="{A07CB7C5-2936-4D9D-8EA8-BD665D6B78BD}" type="presParOf" srcId="{4E81FFFD-4407-4C4A-90AB-495CE5484C34}" destId="{FD1A7B04-5094-46FE-A9FB-5AD676F88816}" srcOrd="7" destOrd="0" presId="urn:microsoft.com/office/officeart/2005/8/layout/cycle6"/>
    <dgm:cxn modelId="{A93508F5-7B68-4AAE-B274-981C3221D314}" type="presParOf" srcId="{4E81FFFD-4407-4C4A-90AB-495CE5484C34}" destId="{556F814B-7E02-4B87-B85C-6CE05FAF9A39}" srcOrd="8" destOrd="0" presId="urn:microsoft.com/office/officeart/2005/8/layout/cycle6"/>
    <dgm:cxn modelId="{A31FCEAF-AE5A-4C27-9BC5-53E8F58FBA05}" type="presParOf" srcId="{4E81FFFD-4407-4C4A-90AB-495CE5484C34}" destId="{5DD83875-4D0D-4628-A859-2C1A13E3DBEA}" srcOrd="9" destOrd="0" presId="urn:microsoft.com/office/officeart/2005/8/layout/cycle6"/>
    <dgm:cxn modelId="{2B38ACF7-E253-4F00-877C-A5AFC505BE27}" type="presParOf" srcId="{4E81FFFD-4407-4C4A-90AB-495CE5484C34}" destId="{559DF822-D236-4C27-A4B4-9944B19560FC}" srcOrd="10" destOrd="0" presId="urn:microsoft.com/office/officeart/2005/8/layout/cycle6"/>
    <dgm:cxn modelId="{BDD632C3-C70E-4BDC-858E-BC4165116045}" type="presParOf" srcId="{4E81FFFD-4407-4C4A-90AB-495CE5484C34}" destId="{204BD1D3-EBAF-4A73-A652-A11BF2AC34BE}" srcOrd="11" destOrd="0" presId="urn:microsoft.com/office/officeart/2005/8/layout/cycle6"/>
    <dgm:cxn modelId="{0D30E24A-2DCE-461A-BF5B-5B13EB8F4EBE}" type="presParOf" srcId="{4E81FFFD-4407-4C4A-90AB-495CE5484C34}" destId="{EC4A07E0-95FC-45F2-B35F-AF4A8B20872C}" srcOrd="12" destOrd="0" presId="urn:microsoft.com/office/officeart/2005/8/layout/cycle6"/>
    <dgm:cxn modelId="{795CBF52-AB47-44C0-B9C9-109FB8311F05}" type="presParOf" srcId="{4E81FFFD-4407-4C4A-90AB-495CE5484C34}" destId="{CB9C1772-B8C0-462C-896D-431AC4496753}" srcOrd="13" destOrd="0" presId="urn:microsoft.com/office/officeart/2005/8/layout/cycle6"/>
    <dgm:cxn modelId="{577EFD91-4D9B-41EE-AE66-8C3ED2F4B7BE}" type="presParOf" srcId="{4E81FFFD-4407-4C4A-90AB-495CE5484C34}" destId="{20AB837D-B83E-4754-A237-FDDF6FDB0F3D}" srcOrd="14" destOrd="0" presId="urn:microsoft.com/office/officeart/2005/8/layout/cycle6"/>
    <dgm:cxn modelId="{FE32464C-FE2F-4345-85BB-8F91D864396D}" type="presParOf" srcId="{4E81FFFD-4407-4C4A-90AB-495CE5484C34}" destId="{D667D0C2-C6B3-41D6-AE63-0F19D8BEEBDD}" srcOrd="15" destOrd="0" presId="urn:microsoft.com/office/officeart/2005/8/layout/cycle6"/>
    <dgm:cxn modelId="{75A0BB26-AE77-4F6E-822D-BC0894501053}" type="presParOf" srcId="{4E81FFFD-4407-4C4A-90AB-495CE5484C34}" destId="{F80E4D48-B322-478B-8446-8084CD245C39}" srcOrd="16" destOrd="0" presId="urn:microsoft.com/office/officeart/2005/8/layout/cycle6"/>
    <dgm:cxn modelId="{6CD85800-0685-401F-B986-21047F0D396C}" type="presParOf" srcId="{4E81FFFD-4407-4C4A-90AB-495CE5484C34}" destId="{6CFD3035-3ABA-4292-91BA-7BA15AA81869}" srcOrd="17"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A66A40-92E7-49E6-A6BD-A67E471A75D4}">
      <dsp:nvSpPr>
        <dsp:cNvPr id="0" name=""/>
        <dsp:cNvSpPr/>
      </dsp:nvSpPr>
      <dsp:spPr>
        <a:xfrm>
          <a:off x="1078" y="1086981"/>
          <a:ext cx="1261733" cy="6308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t>Type of HRCT</a:t>
          </a:r>
          <a:endParaRPr lang="en-US" sz="2000" kern="1200" dirty="0"/>
        </a:p>
      </dsp:txBody>
      <dsp:txXfrm>
        <a:off x="19555" y="1105458"/>
        <a:ext cx="1224779" cy="593912"/>
      </dsp:txXfrm>
    </dsp:sp>
    <dsp:sp modelId="{7A6A3685-F97F-4ED3-BD95-620A2AB3ED0B}">
      <dsp:nvSpPr>
        <dsp:cNvPr id="0" name=""/>
        <dsp:cNvSpPr/>
      </dsp:nvSpPr>
      <dsp:spPr>
        <a:xfrm>
          <a:off x="127252" y="1717847"/>
          <a:ext cx="126173" cy="473150"/>
        </a:xfrm>
        <a:custGeom>
          <a:avLst/>
          <a:gdLst/>
          <a:ahLst/>
          <a:cxnLst/>
          <a:rect l="0" t="0" r="0" b="0"/>
          <a:pathLst>
            <a:path>
              <a:moveTo>
                <a:pt x="0" y="0"/>
              </a:moveTo>
              <a:lnTo>
                <a:pt x="0" y="473150"/>
              </a:lnTo>
              <a:lnTo>
                <a:pt x="126173" y="4731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A60842-D5C0-4BF5-9C5A-04E7207EE01D}">
      <dsp:nvSpPr>
        <dsp:cNvPr id="0" name=""/>
        <dsp:cNvSpPr/>
      </dsp:nvSpPr>
      <dsp:spPr>
        <a:xfrm>
          <a:off x="253425" y="1875564"/>
          <a:ext cx="1009386" cy="63086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Non contrast</a:t>
          </a:r>
          <a:endParaRPr lang="en-US" sz="1800" kern="1200" dirty="0"/>
        </a:p>
      </dsp:txBody>
      <dsp:txXfrm>
        <a:off x="271902" y="1894041"/>
        <a:ext cx="972432" cy="593912"/>
      </dsp:txXfrm>
    </dsp:sp>
    <dsp:sp modelId="{EFBCE8D0-431E-47B8-9766-3394075E78C4}">
      <dsp:nvSpPr>
        <dsp:cNvPr id="0" name=""/>
        <dsp:cNvSpPr/>
      </dsp:nvSpPr>
      <dsp:spPr>
        <a:xfrm>
          <a:off x="1578245" y="1086981"/>
          <a:ext cx="1261733" cy="63086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t>Slice thickness</a:t>
          </a:r>
          <a:endParaRPr lang="en-US" sz="2000" kern="1200" dirty="0"/>
        </a:p>
      </dsp:txBody>
      <dsp:txXfrm>
        <a:off x="1596722" y="1105458"/>
        <a:ext cx="1224779" cy="593912"/>
      </dsp:txXfrm>
    </dsp:sp>
    <dsp:sp modelId="{973D05CE-FC96-4EC1-AD33-8D0EBC5CBDDD}">
      <dsp:nvSpPr>
        <dsp:cNvPr id="0" name=""/>
        <dsp:cNvSpPr/>
      </dsp:nvSpPr>
      <dsp:spPr>
        <a:xfrm>
          <a:off x="1704419" y="1717847"/>
          <a:ext cx="126173" cy="473150"/>
        </a:xfrm>
        <a:custGeom>
          <a:avLst/>
          <a:gdLst/>
          <a:ahLst/>
          <a:cxnLst/>
          <a:rect l="0" t="0" r="0" b="0"/>
          <a:pathLst>
            <a:path>
              <a:moveTo>
                <a:pt x="0" y="0"/>
              </a:moveTo>
              <a:lnTo>
                <a:pt x="0" y="473150"/>
              </a:lnTo>
              <a:lnTo>
                <a:pt x="126173" y="4731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2C17D5-A469-458D-9C67-E5349CC24D60}">
      <dsp:nvSpPr>
        <dsp:cNvPr id="0" name=""/>
        <dsp:cNvSpPr/>
      </dsp:nvSpPr>
      <dsp:spPr>
        <a:xfrm>
          <a:off x="1830592" y="1875564"/>
          <a:ext cx="1009386" cy="63086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1 mm</a:t>
          </a:r>
          <a:endParaRPr lang="en-US" sz="1800" kern="1200" dirty="0"/>
        </a:p>
      </dsp:txBody>
      <dsp:txXfrm>
        <a:off x="1849069" y="1894041"/>
        <a:ext cx="972432" cy="593912"/>
      </dsp:txXfrm>
    </dsp:sp>
    <dsp:sp modelId="{C5E1A9C0-B312-463C-A245-B2558EBFD257}">
      <dsp:nvSpPr>
        <dsp:cNvPr id="0" name=""/>
        <dsp:cNvSpPr/>
      </dsp:nvSpPr>
      <dsp:spPr>
        <a:xfrm>
          <a:off x="3155412" y="1086981"/>
          <a:ext cx="1261733" cy="63086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t>View</a:t>
          </a:r>
          <a:endParaRPr lang="en-US" sz="2000" kern="1200" dirty="0"/>
        </a:p>
      </dsp:txBody>
      <dsp:txXfrm>
        <a:off x="3173889" y="1105458"/>
        <a:ext cx="1224779" cy="593912"/>
      </dsp:txXfrm>
    </dsp:sp>
    <dsp:sp modelId="{588213DF-7758-48F3-B8EF-3385C9685979}">
      <dsp:nvSpPr>
        <dsp:cNvPr id="0" name=""/>
        <dsp:cNvSpPr/>
      </dsp:nvSpPr>
      <dsp:spPr>
        <a:xfrm>
          <a:off x="3281586" y="1717847"/>
          <a:ext cx="126173" cy="473150"/>
        </a:xfrm>
        <a:custGeom>
          <a:avLst/>
          <a:gdLst/>
          <a:ahLst/>
          <a:cxnLst/>
          <a:rect l="0" t="0" r="0" b="0"/>
          <a:pathLst>
            <a:path>
              <a:moveTo>
                <a:pt x="0" y="0"/>
              </a:moveTo>
              <a:lnTo>
                <a:pt x="0" y="473150"/>
              </a:lnTo>
              <a:lnTo>
                <a:pt x="126173" y="4731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307CA7-AA93-4F88-9588-28F629BD1ED9}">
      <dsp:nvSpPr>
        <dsp:cNvPr id="0" name=""/>
        <dsp:cNvSpPr/>
      </dsp:nvSpPr>
      <dsp:spPr>
        <a:xfrm>
          <a:off x="3407759" y="1875564"/>
          <a:ext cx="1009386" cy="63086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Axial</a:t>
          </a:r>
          <a:endParaRPr lang="en-US" sz="1800" kern="1200" dirty="0"/>
        </a:p>
      </dsp:txBody>
      <dsp:txXfrm>
        <a:off x="3426236" y="1894041"/>
        <a:ext cx="972432" cy="593912"/>
      </dsp:txXfrm>
    </dsp:sp>
    <dsp:sp modelId="{DC59EF6B-6BA5-4B33-B36F-71ACD235F19D}">
      <dsp:nvSpPr>
        <dsp:cNvPr id="0" name=""/>
        <dsp:cNvSpPr/>
      </dsp:nvSpPr>
      <dsp:spPr>
        <a:xfrm>
          <a:off x="3281586" y="1717847"/>
          <a:ext cx="126173" cy="1261733"/>
        </a:xfrm>
        <a:custGeom>
          <a:avLst/>
          <a:gdLst/>
          <a:ahLst/>
          <a:cxnLst/>
          <a:rect l="0" t="0" r="0" b="0"/>
          <a:pathLst>
            <a:path>
              <a:moveTo>
                <a:pt x="0" y="0"/>
              </a:moveTo>
              <a:lnTo>
                <a:pt x="0" y="1261733"/>
              </a:lnTo>
              <a:lnTo>
                <a:pt x="126173" y="126173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3812B5-BBA3-467D-B38B-1F2C36CDC15B}">
      <dsp:nvSpPr>
        <dsp:cNvPr id="0" name=""/>
        <dsp:cNvSpPr/>
      </dsp:nvSpPr>
      <dsp:spPr>
        <a:xfrm>
          <a:off x="3407759" y="2664148"/>
          <a:ext cx="1009386" cy="630866"/>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Coronal</a:t>
          </a:r>
          <a:endParaRPr lang="en-US" sz="1800" kern="1200" dirty="0"/>
        </a:p>
      </dsp:txBody>
      <dsp:txXfrm>
        <a:off x="3426236" y="2682625"/>
        <a:ext cx="972432" cy="593912"/>
      </dsp:txXfrm>
    </dsp:sp>
    <dsp:sp modelId="{429BCA37-E825-4BB1-81DD-C10E3BB277DC}">
      <dsp:nvSpPr>
        <dsp:cNvPr id="0" name=""/>
        <dsp:cNvSpPr/>
      </dsp:nvSpPr>
      <dsp:spPr>
        <a:xfrm>
          <a:off x="4732579" y="1086981"/>
          <a:ext cx="1261733" cy="63086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t>Position</a:t>
          </a:r>
        </a:p>
      </dsp:txBody>
      <dsp:txXfrm>
        <a:off x="4751056" y="1105458"/>
        <a:ext cx="1224779" cy="593912"/>
      </dsp:txXfrm>
    </dsp:sp>
    <dsp:sp modelId="{D3601DCB-6916-44AC-BAAA-EC19117F9F2D}">
      <dsp:nvSpPr>
        <dsp:cNvPr id="0" name=""/>
        <dsp:cNvSpPr/>
      </dsp:nvSpPr>
      <dsp:spPr>
        <a:xfrm>
          <a:off x="4858753" y="1717847"/>
          <a:ext cx="126173" cy="473150"/>
        </a:xfrm>
        <a:custGeom>
          <a:avLst/>
          <a:gdLst/>
          <a:ahLst/>
          <a:cxnLst/>
          <a:rect l="0" t="0" r="0" b="0"/>
          <a:pathLst>
            <a:path>
              <a:moveTo>
                <a:pt x="0" y="0"/>
              </a:moveTo>
              <a:lnTo>
                <a:pt x="0" y="473150"/>
              </a:lnTo>
              <a:lnTo>
                <a:pt x="126173" y="4731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5FAC17-DAAC-410A-9613-F0984EEA3FF0}">
      <dsp:nvSpPr>
        <dsp:cNvPr id="0" name=""/>
        <dsp:cNvSpPr/>
      </dsp:nvSpPr>
      <dsp:spPr>
        <a:xfrm>
          <a:off x="4984926" y="1875564"/>
          <a:ext cx="1009386" cy="630866"/>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Prone</a:t>
          </a:r>
        </a:p>
      </dsp:txBody>
      <dsp:txXfrm>
        <a:off x="5003403" y="1894041"/>
        <a:ext cx="972432" cy="593912"/>
      </dsp:txXfrm>
    </dsp:sp>
    <dsp:sp modelId="{57A6EF28-9F90-422E-A500-343AFDC4A2D2}">
      <dsp:nvSpPr>
        <dsp:cNvPr id="0" name=""/>
        <dsp:cNvSpPr/>
      </dsp:nvSpPr>
      <dsp:spPr>
        <a:xfrm>
          <a:off x="4858753" y="1717847"/>
          <a:ext cx="126173" cy="1261733"/>
        </a:xfrm>
        <a:custGeom>
          <a:avLst/>
          <a:gdLst/>
          <a:ahLst/>
          <a:cxnLst/>
          <a:rect l="0" t="0" r="0" b="0"/>
          <a:pathLst>
            <a:path>
              <a:moveTo>
                <a:pt x="0" y="0"/>
              </a:moveTo>
              <a:lnTo>
                <a:pt x="0" y="1261733"/>
              </a:lnTo>
              <a:lnTo>
                <a:pt x="126173" y="126173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DB58D1-87A5-4530-85BB-0DF7014DAE7F}">
      <dsp:nvSpPr>
        <dsp:cNvPr id="0" name=""/>
        <dsp:cNvSpPr/>
      </dsp:nvSpPr>
      <dsp:spPr>
        <a:xfrm>
          <a:off x="4984926" y="2664148"/>
          <a:ext cx="1009386" cy="630866"/>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Supine</a:t>
          </a:r>
        </a:p>
      </dsp:txBody>
      <dsp:txXfrm>
        <a:off x="5003403" y="2682625"/>
        <a:ext cx="972432" cy="593912"/>
      </dsp:txXfrm>
    </dsp:sp>
    <dsp:sp modelId="{4CA782E6-0D38-46FC-AF72-E828C1FEC23C}">
      <dsp:nvSpPr>
        <dsp:cNvPr id="0" name=""/>
        <dsp:cNvSpPr/>
      </dsp:nvSpPr>
      <dsp:spPr>
        <a:xfrm>
          <a:off x="6309746" y="1086981"/>
          <a:ext cx="1261733" cy="630866"/>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smtClean="0"/>
            <a:t>Breathing</a:t>
          </a:r>
        </a:p>
      </dsp:txBody>
      <dsp:txXfrm>
        <a:off x="6328223" y="1105458"/>
        <a:ext cx="1224779" cy="593912"/>
      </dsp:txXfrm>
    </dsp:sp>
    <dsp:sp modelId="{A1846BB5-9A18-4F9A-8E2D-A64A563EB7C4}">
      <dsp:nvSpPr>
        <dsp:cNvPr id="0" name=""/>
        <dsp:cNvSpPr/>
      </dsp:nvSpPr>
      <dsp:spPr>
        <a:xfrm>
          <a:off x="6435920" y="1717847"/>
          <a:ext cx="126173" cy="473150"/>
        </a:xfrm>
        <a:custGeom>
          <a:avLst/>
          <a:gdLst/>
          <a:ahLst/>
          <a:cxnLst/>
          <a:rect l="0" t="0" r="0" b="0"/>
          <a:pathLst>
            <a:path>
              <a:moveTo>
                <a:pt x="0" y="0"/>
              </a:moveTo>
              <a:lnTo>
                <a:pt x="0" y="473150"/>
              </a:lnTo>
              <a:lnTo>
                <a:pt x="126173" y="47315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D295FA-A462-4941-BE66-CEA4CE12D153}">
      <dsp:nvSpPr>
        <dsp:cNvPr id="0" name=""/>
        <dsp:cNvSpPr/>
      </dsp:nvSpPr>
      <dsp:spPr>
        <a:xfrm>
          <a:off x="6562093" y="1875564"/>
          <a:ext cx="1168304" cy="630866"/>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Inspiratory</a:t>
          </a:r>
        </a:p>
      </dsp:txBody>
      <dsp:txXfrm>
        <a:off x="6580570" y="1894041"/>
        <a:ext cx="1131350" cy="593912"/>
      </dsp:txXfrm>
    </dsp:sp>
    <dsp:sp modelId="{6E5CB42E-A250-4471-B787-08D353259FE6}">
      <dsp:nvSpPr>
        <dsp:cNvPr id="0" name=""/>
        <dsp:cNvSpPr/>
      </dsp:nvSpPr>
      <dsp:spPr>
        <a:xfrm>
          <a:off x="6435920" y="1717847"/>
          <a:ext cx="126173" cy="1261733"/>
        </a:xfrm>
        <a:custGeom>
          <a:avLst/>
          <a:gdLst/>
          <a:ahLst/>
          <a:cxnLst/>
          <a:rect l="0" t="0" r="0" b="0"/>
          <a:pathLst>
            <a:path>
              <a:moveTo>
                <a:pt x="0" y="0"/>
              </a:moveTo>
              <a:lnTo>
                <a:pt x="0" y="1261733"/>
              </a:lnTo>
              <a:lnTo>
                <a:pt x="126173" y="126173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3C1CDC-EB8A-4A0D-99C7-82C78B39C9BD}">
      <dsp:nvSpPr>
        <dsp:cNvPr id="0" name=""/>
        <dsp:cNvSpPr/>
      </dsp:nvSpPr>
      <dsp:spPr>
        <a:xfrm>
          <a:off x="6562093" y="2664148"/>
          <a:ext cx="1196678" cy="630866"/>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Expiratory </a:t>
          </a:r>
        </a:p>
      </dsp:txBody>
      <dsp:txXfrm>
        <a:off x="6580570" y="2682625"/>
        <a:ext cx="1159724" cy="593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62A86-E799-44AA-8C6C-F2488E1A0096}">
      <dsp:nvSpPr>
        <dsp:cNvPr id="0" name=""/>
        <dsp:cNvSpPr/>
      </dsp:nvSpPr>
      <dsp:spPr>
        <a:xfrm>
          <a:off x="2750073" y="2231"/>
          <a:ext cx="1324719" cy="86106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History</a:t>
          </a:r>
          <a:endParaRPr lang="en-US" sz="2000" kern="1200" dirty="0"/>
        </a:p>
      </dsp:txBody>
      <dsp:txXfrm>
        <a:off x="2792107" y="44265"/>
        <a:ext cx="1240651" cy="776999"/>
      </dsp:txXfrm>
    </dsp:sp>
    <dsp:sp modelId="{409BAA53-C36D-4C9A-8EAB-7A49652E177C}">
      <dsp:nvSpPr>
        <dsp:cNvPr id="0" name=""/>
        <dsp:cNvSpPr/>
      </dsp:nvSpPr>
      <dsp:spPr>
        <a:xfrm>
          <a:off x="1381398" y="432764"/>
          <a:ext cx="4062070" cy="4062070"/>
        </a:xfrm>
        <a:custGeom>
          <a:avLst/>
          <a:gdLst/>
          <a:ahLst/>
          <a:cxnLst/>
          <a:rect l="0" t="0" r="0" b="0"/>
          <a:pathLst>
            <a:path>
              <a:moveTo>
                <a:pt x="2701885" y="113989"/>
              </a:moveTo>
              <a:arcTo wR="2031035" hR="2031035" stAng="17357219" swAng="1503803"/>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BFFB1FD-145B-4F57-AC4E-F1D7FCA084F5}">
      <dsp:nvSpPr>
        <dsp:cNvPr id="0" name=""/>
        <dsp:cNvSpPr/>
      </dsp:nvSpPr>
      <dsp:spPr>
        <a:xfrm>
          <a:off x="4106041" y="1017748"/>
          <a:ext cx="2130638" cy="86106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Environmental</a:t>
          </a:r>
          <a:endParaRPr lang="en-US" sz="2000" kern="1200" dirty="0"/>
        </a:p>
      </dsp:txBody>
      <dsp:txXfrm>
        <a:off x="4148075" y="1059782"/>
        <a:ext cx="2046570" cy="776999"/>
      </dsp:txXfrm>
    </dsp:sp>
    <dsp:sp modelId="{D4EB80B1-BD8F-4EC5-97D5-6FEF2DF7A82C}">
      <dsp:nvSpPr>
        <dsp:cNvPr id="0" name=""/>
        <dsp:cNvSpPr/>
      </dsp:nvSpPr>
      <dsp:spPr>
        <a:xfrm>
          <a:off x="1381398" y="432764"/>
          <a:ext cx="4062070" cy="4062070"/>
        </a:xfrm>
        <a:custGeom>
          <a:avLst/>
          <a:gdLst/>
          <a:ahLst/>
          <a:cxnLst/>
          <a:rect l="0" t="0" r="0" b="0"/>
          <a:pathLst>
            <a:path>
              <a:moveTo>
                <a:pt x="3979339" y="1457264"/>
              </a:moveTo>
              <a:arcTo wR="2031035" hR="2031035" stAng="20615427" swAng="1969146"/>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9789AA5-9CBA-40FE-A020-5C2C2BBAAD76}">
      <dsp:nvSpPr>
        <dsp:cNvPr id="0" name=""/>
        <dsp:cNvSpPr/>
      </dsp:nvSpPr>
      <dsp:spPr>
        <a:xfrm>
          <a:off x="4182584" y="3048783"/>
          <a:ext cx="1977553" cy="86106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Physical exam</a:t>
          </a:r>
          <a:endParaRPr lang="en-US" sz="2000" kern="1200" dirty="0"/>
        </a:p>
      </dsp:txBody>
      <dsp:txXfrm>
        <a:off x="4224618" y="3090817"/>
        <a:ext cx="1893485" cy="776999"/>
      </dsp:txXfrm>
    </dsp:sp>
    <dsp:sp modelId="{556F814B-7E02-4B87-B85C-6CE05FAF9A39}">
      <dsp:nvSpPr>
        <dsp:cNvPr id="0" name=""/>
        <dsp:cNvSpPr/>
      </dsp:nvSpPr>
      <dsp:spPr>
        <a:xfrm>
          <a:off x="1376310" y="437800"/>
          <a:ext cx="4062070" cy="4062070"/>
        </a:xfrm>
        <a:custGeom>
          <a:avLst/>
          <a:gdLst/>
          <a:ahLst/>
          <a:cxnLst/>
          <a:rect l="0" t="0" r="0" b="0"/>
          <a:pathLst>
            <a:path>
              <a:moveTo>
                <a:pt x="3456306" y="3477999"/>
              </a:moveTo>
              <a:arcTo wR="2031035" hR="2031035" stAng="2725963" swAng="1413639"/>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DD83875-4D0D-4628-A859-2C1A13E3DBEA}">
      <dsp:nvSpPr>
        <dsp:cNvPr id="0" name=""/>
        <dsp:cNvSpPr/>
      </dsp:nvSpPr>
      <dsp:spPr>
        <a:xfrm>
          <a:off x="2802800" y="4066532"/>
          <a:ext cx="1324719" cy="86106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Radiology</a:t>
          </a:r>
          <a:endParaRPr lang="en-US" sz="2000" kern="1200" dirty="0"/>
        </a:p>
      </dsp:txBody>
      <dsp:txXfrm>
        <a:off x="2844834" y="4108566"/>
        <a:ext cx="1240651" cy="776999"/>
      </dsp:txXfrm>
    </dsp:sp>
    <dsp:sp modelId="{204BD1D3-EBAF-4A73-A652-A11BF2AC34BE}">
      <dsp:nvSpPr>
        <dsp:cNvPr id="0" name=""/>
        <dsp:cNvSpPr/>
      </dsp:nvSpPr>
      <dsp:spPr>
        <a:xfrm>
          <a:off x="1281645" y="407210"/>
          <a:ext cx="4062070" cy="4062070"/>
        </a:xfrm>
        <a:custGeom>
          <a:avLst/>
          <a:gdLst/>
          <a:ahLst/>
          <a:cxnLst/>
          <a:rect l="0" t="0" r="0" b="0"/>
          <a:pathLst>
            <a:path>
              <a:moveTo>
                <a:pt x="1510962" y="3994355"/>
              </a:moveTo>
              <a:arcTo wR="2031035" hR="2031035" stAng="6290194" swAng="176858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C4A07E0-95FC-45F2-B35F-AF4A8B20872C}">
      <dsp:nvSpPr>
        <dsp:cNvPr id="0" name=""/>
        <dsp:cNvSpPr/>
      </dsp:nvSpPr>
      <dsp:spPr>
        <a:xfrm>
          <a:off x="697801" y="3023072"/>
          <a:ext cx="1759571" cy="861067"/>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Serology</a:t>
          </a:r>
          <a:endParaRPr lang="en-US" sz="2000" kern="1200" dirty="0"/>
        </a:p>
      </dsp:txBody>
      <dsp:txXfrm>
        <a:off x="739835" y="3065106"/>
        <a:ext cx="1675503" cy="776999"/>
      </dsp:txXfrm>
    </dsp:sp>
    <dsp:sp modelId="{20AB837D-B83E-4754-A237-FDDF6FDB0F3D}">
      <dsp:nvSpPr>
        <dsp:cNvPr id="0" name=""/>
        <dsp:cNvSpPr/>
      </dsp:nvSpPr>
      <dsp:spPr>
        <a:xfrm>
          <a:off x="1350268" y="527728"/>
          <a:ext cx="4062070" cy="4062070"/>
        </a:xfrm>
        <a:custGeom>
          <a:avLst/>
          <a:gdLst/>
          <a:ahLst/>
          <a:cxnLst/>
          <a:rect l="0" t="0" r="0" b="0"/>
          <a:pathLst>
            <a:path>
              <a:moveTo>
                <a:pt x="51195" y="2484179"/>
              </a:moveTo>
              <a:arcTo wR="2031035" hR="2031035" stAng="10026493" swAng="1927654"/>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67D0C2-C6B3-41D6-AE63-0F19D8BEEBDD}">
      <dsp:nvSpPr>
        <dsp:cNvPr id="0" name=""/>
        <dsp:cNvSpPr/>
      </dsp:nvSpPr>
      <dsp:spPr>
        <a:xfrm>
          <a:off x="778561" y="1017748"/>
          <a:ext cx="1749887" cy="861067"/>
        </a:xfrm>
        <a:prstGeom prst="round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Pathology</a:t>
          </a:r>
          <a:endParaRPr lang="en-US" sz="2000" kern="1200" dirty="0"/>
        </a:p>
      </dsp:txBody>
      <dsp:txXfrm>
        <a:off x="820595" y="1059782"/>
        <a:ext cx="1665819" cy="776999"/>
      </dsp:txXfrm>
    </dsp:sp>
    <dsp:sp modelId="{6CFD3035-3ABA-4292-91BA-7BA15AA81869}">
      <dsp:nvSpPr>
        <dsp:cNvPr id="0" name=""/>
        <dsp:cNvSpPr/>
      </dsp:nvSpPr>
      <dsp:spPr>
        <a:xfrm>
          <a:off x="1381398" y="432764"/>
          <a:ext cx="4062070" cy="4062070"/>
        </a:xfrm>
        <a:custGeom>
          <a:avLst/>
          <a:gdLst/>
          <a:ahLst/>
          <a:cxnLst/>
          <a:rect l="0" t="0" r="0" b="0"/>
          <a:pathLst>
            <a:path>
              <a:moveTo>
                <a:pt x="611251" y="578685"/>
              </a:moveTo>
              <a:arcTo wR="2031035" hR="2031035" stAng="13538978" swAng="1503803"/>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BACC665-B279-40C8-8F68-8E7056F1B5BF}" type="datetimeFigureOut">
              <a:rPr lang="en-US" smtClean="0"/>
              <a:t>9/8/2016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2C8EB66-D4CE-41DB-ADE5-0744A4FC931E}" type="slidenum">
              <a:rPr lang="en-US" smtClean="0"/>
              <a:t>‹#›</a:t>
            </a:fld>
            <a:endParaRPr lang="en-US"/>
          </a:p>
        </p:txBody>
      </p:sp>
    </p:spTree>
    <p:extLst>
      <p:ext uri="{BB962C8B-B14F-4D97-AF65-F5344CB8AC3E}">
        <p14:creationId xmlns:p14="http://schemas.microsoft.com/office/powerpoint/2010/main" val="1624880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00987AC-F50A-4407-9B66-63F01AE04221}" type="datetimeFigureOut">
              <a:rPr lang="en-US" smtClean="0"/>
              <a:t>9/8/2016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000DC0D-1D8F-4247-B598-BE098DFD5995}" type="slidenum">
              <a:rPr lang="en-US" smtClean="0"/>
              <a:t>‹#›</a:t>
            </a:fld>
            <a:endParaRPr lang="en-US"/>
          </a:p>
        </p:txBody>
      </p:sp>
    </p:spTree>
    <p:extLst>
      <p:ext uri="{BB962C8B-B14F-4D97-AF65-F5344CB8AC3E}">
        <p14:creationId xmlns:p14="http://schemas.microsoft.com/office/powerpoint/2010/main" val="1342780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dropbox.com/sh/t7zvc9ylg7l9hr9/AAAWVmKsFymY-H4BRXnSOeCya?dl=0"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dropbox.com/sh/t7zvc9ylg7l9hr9/AAAWVmKsFymY-H4BRXnSOeCya?dl=0"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dropbox.com/sh/t7zvc9ylg7l9hr9/AAAWVmKsFymY-H4BRXnSOeCya?dl=0"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dropbox.com/sh/t7zvc9ylg7l9hr9/AAAWVmKsFymY-H4BRXnSOeCya?dl=0"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dropbox.com/sh/t7zvc9ylg7l9hr9/AAAWVmKsFymY-H4BRXnSOeCya?dl=0"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dropbox.com/sh/t7zvc9ylg7l9hr9/AAAWVmKsFymY-H4BRXnSOeCya?dl=0"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dropbox.com/sh/t7zvc9ylg7l9hr9/AAAWVmKsFymY-H4BRXnSOeCya?dl=0"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dropbox.com/sh/t7zvc9ylg7l9hr9/AAAWVmKsFymY-H4BRXnSOeCya?dl=0"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dropbox.com/sh/t7zvc9ylg7l9hr9/AAAWVmKsFymY-H4BRXnSOeCya?dl=0"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6</a:t>
            </a:fld>
            <a:endParaRPr lang="en-US"/>
          </a:p>
        </p:txBody>
      </p:sp>
    </p:spTree>
    <p:extLst>
      <p:ext uri="{BB962C8B-B14F-4D97-AF65-F5344CB8AC3E}">
        <p14:creationId xmlns:p14="http://schemas.microsoft.com/office/powerpoint/2010/main" val="982215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sz="1200" dirty="0" smtClean="0"/>
              <a:t>ATS/ERS HRCT recommendation for diffuse lung disease</a:t>
            </a:r>
          </a:p>
          <a:p>
            <a:pPr marL="171450" indent="-171450">
              <a:buFont typeface="Arial" pitchFamily="34" charset="0"/>
              <a:buChar char="•"/>
            </a:pPr>
            <a:endParaRPr lang="en-US" sz="1200" dirty="0" smtClean="0"/>
          </a:p>
          <a:p>
            <a:pPr marL="171450" indent="-171450">
              <a:buFont typeface="Arial" pitchFamily="34" charset="0"/>
              <a:buChar char="•"/>
            </a:pPr>
            <a:r>
              <a:rPr lang="en-US" sz="1200" dirty="0" smtClean="0"/>
              <a:t>Non-contrast</a:t>
            </a:r>
          </a:p>
          <a:p>
            <a:pPr marL="171450" indent="-171450">
              <a:buFont typeface="Arial" pitchFamily="34" charset="0"/>
              <a:buChar char="•"/>
            </a:pPr>
            <a:r>
              <a:rPr lang="en-US" sz="1200" dirty="0" smtClean="0"/>
              <a:t>Scans obtained on full inspiration without respiratory motion</a:t>
            </a:r>
          </a:p>
          <a:p>
            <a:pPr marL="171450" indent="-171450">
              <a:buFont typeface="Arial" pitchFamily="34" charset="0"/>
              <a:buChar char="•"/>
            </a:pPr>
            <a:r>
              <a:rPr lang="en-US" sz="1200" dirty="0" smtClean="0"/>
              <a:t>Contiguous or noncontiguous axial scans with thin sections, reconstructed at ≤ 2 cm intervals</a:t>
            </a:r>
          </a:p>
          <a:p>
            <a:pPr marL="171450" indent="-171450">
              <a:buFont typeface="Arial" pitchFamily="34" charset="0"/>
              <a:buChar char="•"/>
            </a:pPr>
            <a:r>
              <a:rPr lang="en-US" sz="1200" dirty="0" smtClean="0"/>
              <a:t>Reconstructed slice collimation ≤ 2 mm</a:t>
            </a:r>
          </a:p>
          <a:p>
            <a:pPr marL="171450" indent="-171450">
              <a:buFont typeface="Arial" pitchFamily="34" charset="0"/>
              <a:buChar char="•"/>
            </a:pPr>
            <a:r>
              <a:rPr lang="en-US" sz="1200" dirty="0" smtClean="0"/>
              <a:t>High-resolution reconstruction algorithm</a:t>
            </a:r>
          </a:p>
          <a:p>
            <a:pPr marL="171450" indent="-171450">
              <a:buFont typeface="Arial" pitchFamily="34" charset="0"/>
              <a:buChar char="•"/>
            </a:pPr>
            <a:r>
              <a:rPr lang="en-US" sz="1200" dirty="0" smtClean="0"/>
              <a:t>Field of view to include lungs only</a:t>
            </a:r>
          </a:p>
          <a:p>
            <a:pPr marL="171450" indent="-171450">
              <a:buFont typeface="Arial" pitchFamily="34" charset="0"/>
              <a:buChar char="•"/>
            </a:pPr>
            <a:r>
              <a:rPr lang="en-US" sz="1200" dirty="0" smtClean="0"/>
              <a:t>Expiratory scans are helpful to exclude lobular air trapping suggestive of hypersensitivity pneumonitis</a:t>
            </a:r>
          </a:p>
          <a:p>
            <a:pPr marL="171450" indent="-171450">
              <a:buFont typeface="Arial" pitchFamily="34" charset="0"/>
              <a:buChar char="•"/>
            </a:pPr>
            <a:r>
              <a:rPr lang="en-US" sz="1200" dirty="0" smtClean="0"/>
              <a:t>Prone scans if dependent density obscures detail on supine images</a:t>
            </a:r>
          </a:p>
          <a:p>
            <a:pPr marL="171450" indent="-171450">
              <a:buFont typeface="Arial" pitchFamily="34" charset="0"/>
              <a:buChar char="•"/>
            </a:pPr>
            <a:r>
              <a:rPr lang="en-US" sz="1200" dirty="0" smtClean="0"/>
              <a:t>Optional coronal and sagittal reconstructions if volumetric images are obtained</a:t>
            </a:r>
          </a:p>
          <a:p>
            <a:endParaRPr lang="en-US" dirty="0" smtClean="0"/>
          </a:p>
          <a:p>
            <a:endParaRPr lang="en-US" dirty="0" smtClean="0"/>
          </a:p>
          <a:p>
            <a:r>
              <a:rPr lang="en-US" sz="1200" dirty="0" smtClean="0">
                <a:latin typeface="+mn-lt"/>
              </a:rPr>
              <a:t>Raghu G, et al. </a:t>
            </a:r>
            <a:r>
              <a:rPr lang="en-US" sz="1200" i="1" dirty="0" smtClean="0">
                <a:latin typeface="+mn-lt"/>
              </a:rPr>
              <a:t>Am J </a:t>
            </a:r>
            <a:r>
              <a:rPr lang="en-US" sz="1200" i="1" dirty="0" err="1" smtClean="0">
                <a:latin typeface="+mn-lt"/>
              </a:rPr>
              <a:t>Respir</a:t>
            </a:r>
            <a:r>
              <a:rPr lang="en-US" sz="1200" i="1" dirty="0" smtClean="0">
                <a:latin typeface="+mn-lt"/>
              </a:rPr>
              <a:t> </a:t>
            </a:r>
            <a:r>
              <a:rPr lang="en-US" sz="1200" i="1" dirty="0" err="1" smtClean="0">
                <a:latin typeface="+mn-lt"/>
              </a:rPr>
              <a:t>Crit</a:t>
            </a:r>
            <a:r>
              <a:rPr lang="en-US" sz="1200" i="1" dirty="0" smtClean="0">
                <a:latin typeface="+mn-lt"/>
              </a:rPr>
              <a:t> Care Med</a:t>
            </a:r>
            <a:r>
              <a:rPr lang="en-US" sz="1200" dirty="0" smtClean="0">
                <a:latin typeface="+mn-lt"/>
              </a:rPr>
              <a:t>. 2011;183:788-824. Supplement</a:t>
            </a:r>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17</a:t>
            </a:fld>
            <a:endParaRPr lang="en-US"/>
          </a:p>
        </p:txBody>
      </p:sp>
    </p:spTree>
    <p:extLst>
      <p:ext uri="{BB962C8B-B14F-4D97-AF65-F5344CB8AC3E}">
        <p14:creationId xmlns:p14="http://schemas.microsoft.com/office/powerpoint/2010/main" val="3282022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stops in the movie the presenter should point</a:t>
            </a:r>
            <a:r>
              <a:rPr lang="en-US" baseline="0" dirty="0" smtClean="0"/>
              <a:t> out a feature and ask the participants to identify it. If it’s controversial or unclear a show of hands can encourage the participants to engage. </a:t>
            </a:r>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19</a:t>
            </a:fld>
            <a:endParaRPr lang="en-US"/>
          </a:p>
        </p:txBody>
      </p:sp>
    </p:spTree>
    <p:extLst>
      <p:ext uri="{BB962C8B-B14F-4D97-AF65-F5344CB8AC3E}">
        <p14:creationId xmlns:p14="http://schemas.microsoft.com/office/powerpoint/2010/main" val="2957154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23</a:t>
            </a:fld>
            <a:endParaRPr lang="en-US"/>
          </a:p>
        </p:txBody>
      </p:sp>
    </p:spTree>
    <p:extLst>
      <p:ext uri="{BB962C8B-B14F-4D97-AF65-F5344CB8AC3E}">
        <p14:creationId xmlns:p14="http://schemas.microsoft.com/office/powerpoint/2010/main" val="480113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6982" indent="-291147" eaLnBrk="0" hangingPunct="0">
              <a:defRPr sz="2400">
                <a:solidFill>
                  <a:schemeClr val="tx1"/>
                </a:solidFill>
                <a:latin typeface="Calibri" charset="0"/>
                <a:ea typeface="ＭＳ Ｐゴシック" charset="0"/>
              </a:defRPr>
            </a:lvl2pPr>
            <a:lvl3pPr marL="1164589" indent="-232917" eaLnBrk="0" hangingPunct="0">
              <a:defRPr sz="2400">
                <a:solidFill>
                  <a:schemeClr val="tx1"/>
                </a:solidFill>
                <a:latin typeface="Calibri" charset="0"/>
                <a:ea typeface="ＭＳ Ｐゴシック" charset="0"/>
              </a:defRPr>
            </a:lvl3pPr>
            <a:lvl4pPr marL="1630423" indent="-232917" eaLnBrk="0" hangingPunct="0">
              <a:defRPr sz="2400">
                <a:solidFill>
                  <a:schemeClr val="tx1"/>
                </a:solidFill>
                <a:latin typeface="Calibri" charset="0"/>
                <a:ea typeface="ＭＳ Ｐゴシック" charset="0"/>
              </a:defRPr>
            </a:lvl4pPr>
            <a:lvl5pPr marL="2096259" indent="-232917" eaLnBrk="0" hangingPunct="0">
              <a:defRPr sz="2400">
                <a:solidFill>
                  <a:schemeClr val="tx1"/>
                </a:solidFill>
                <a:latin typeface="Calibri" charset="0"/>
                <a:ea typeface="ＭＳ Ｐゴシック" charset="0"/>
              </a:defRPr>
            </a:lvl5pPr>
            <a:lvl6pPr marL="2562094" indent="-232917" eaLnBrk="0" fontAlgn="base" hangingPunct="0">
              <a:spcBef>
                <a:spcPct val="0"/>
              </a:spcBef>
              <a:spcAft>
                <a:spcPct val="0"/>
              </a:spcAft>
              <a:defRPr sz="2400">
                <a:solidFill>
                  <a:schemeClr val="tx1"/>
                </a:solidFill>
                <a:latin typeface="Calibri" charset="0"/>
                <a:ea typeface="ＭＳ Ｐゴシック" charset="0"/>
              </a:defRPr>
            </a:lvl6pPr>
            <a:lvl7pPr marL="3027929" indent="-232917" eaLnBrk="0" fontAlgn="base" hangingPunct="0">
              <a:spcBef>
                <a:spcPct val="0"/>
              </a:spcBef>
              <a:spcAft>
                <a:spcPct val="0"/>
              </a:spcAft>
              <a:defRPr sz="2400">
                <a:solidFill>
                  <a:schemeClr val="tx1"/>
                </a:solidFill>
                <a:latin typeface="Calibri" charset="0"/>
                <a:ea typeface="ＭＳ Ｐゴシック" charset="0"/>
              </a:defRPr>
            </a:lvl7pPr>
            <a:lvl8pPr marL="3493764" indent="-232917" eaLnBrk="0" fontAlgn="base" hangingPunct="0">
              <a:spcBef>
                <a:spcPct val="0"/>
              </a:spcBef>
              <a:spcAft>
                <a:spcPct val="0"/>
              </a:spcAft>
              <a:defRPr sz="2400">
                <a:solidFill>
                  <a:schemeClr val="tx1"/>
                </a:solidFill>
                <a:latin typeface="Calibri" charset="0"/>
                <a:ea typeface="ＭＳ Ｐゴシック" charset="0"/>
              </a:defRPr>
            </a:lvl8pPr>
            <a:lvl9pPr marL="3959600" indent="-23291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927CEBF-E1D9-B845-B951-150BCD390B8D}" type="slidenum">
              <a:rPr lang="en-US" sz="1200">
                <a:solidFill>
                  <a:prstClr val="black"/>
                </a:solidFill>
              </a:rPr>
              <a:pPr eaLnBrk="1" fontAlgn="base" hangingPunct="1">
                <a:spcBef>
                  <a:spcPct val="0"/>
                </a:spcBef>
                <a:spcAft>
                  <a:spcPct val="0"/>
                </a:spcAft>
              </a:pPr>
              <a:t>25</a:t>
            </a:fld>
            <a:endParaRPr lang="en-US" sz="1200" dirty="0">
              <a:solidFill>
                <a:prstClr val="black"/>
              </a:solidFill>
            </a:endParaRPr>
          </a:p>
        </p:txBody>
      </p:sp>
    </p:spTree>
    <p:extLst>
      <p:ext uri="{BB962C8B-B14F-4D97-AF65-F5344CB8AC3E}">
        <p14:creationId xmlns:p14="http://schemas.microsoft.com/office/powerpoint/2010/main" val="1566008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This patient has IPF by CT but also has other comorbidity.</a:t>
            </a:r>
          </a:p>
          <a:p>
            <a:pPr marL="0" indent="0">
              <a:buNone/>
            </a:pPr>
            <a:endParaRPr lang="en-US" sz="1200" dirty="0" smtClean="0"/>
          </a:p>
          <a:p>
            <a:pPr marL="0" indent="0">
              <a:buNone/>
            </a:pPr>
            <a:r>
              <a:rPr lang="en-US" sz="1200" dirty="0" smtClean="0"/>
              <a:t>I think most of his cough, sputum and response to antibiotics reflects chronic bronchitis and exacerbations.</a:t>
            </a:r>
          </a:p>
          <a:p>
            <a:pPr marL="0" indent="0">
              <a:buNone/>
            </a:pPr>
            <a:endParaRPr lang="en-US" sz="1200" dirty="0" smtClean="0"/>
          </a:p>
          <a:p>
            <a:pPr marL="0" indent="0">
              <a:buNone/>
            </a:pPr>
            <a:r>
              <a:rPr lang="en-US" sz="1200" dirty="0" smtClean="0"/>
              <a:t>He has chest pain but no evaluation for CAD</a:t>
            </a:r>
          </a:p>
          <a:p>
            <a:pPr marL="0" indent="0">
              <a:buNone/>
            </a:pPr>
            <a:endParaRPr lang="en-US" sz="1200" dirty="0" smtClean="0"/>
          </a:p>
          <a:p>
            <a:pPr marL="0" indent="0">
              <a:buNone/>
            </a:pPr>
            <a:r>
              <a:rPr lang="en-US" sz="1200" dirty="0" smtClean="0"/>
              <a:t>Possibility of GERD</a:t>
            </a:r>
          </a:p>
          <a:p>
            <a:pPr marL="0" indent="0">
              <a:buNone/>
            </a:pPr>
            <a:endParaRPr lang="en-US" sz="1200" dirty="0" smtClean="0"/>
          </a:p>
          <a:p>
            <a:pPr marL="0" indent="0">
              <a:buNone/>
            </a:pPr>
            <a:r>
              <a:rPr lang="en-US" sz="1200" dirty="0" smtClean="0"/>
              <a:t>So for this case trying to get audience to think beyond IPF</a:t>
            </a:r>
          </a:p>
          <a:p>
            <a:endParaRPr lang="en-US" dirty="0" smtClean="0"/>
          </a:p>
          <a:p>
            <a:r>
              <a:rPr lang="en-US" dirty="0" smtClean="0"/>
              <a:t>H - 100437048</a:t>
            </a:r>
            <a:endParaRPr lang="en-US" dirty="0"/>
          </a:p>
        </p:txBody>
      </p:sp>
      <p:sp>
        <p:nvSpPr>
          <p:cNvPr id="4" name="Slide Number Placeholder 3"/>
          <p:cNvSpPr>
            <a:spLocks noGrp="1"/>
          </p:cNvSpPr>
          <p:nvPr>
            <p:ph type="sldNum" sz="quarter" idx="10"/>
          </p:nvPr>
        </p:nvSpPr>
        <p:spPr/>
        <p:txBody>
          <a:bodyPr/>
          <a:lstStyle/>
          <a:p>
            <a:pPr>
              <a:defRPr/>
            </a:pPr>
            <a:fld id="{54BACB43-76F2-554C-9AA9-412B7C9836DF}" type="slidenum">
              <a:rPr lang="en-US" smtClean="0"/>
              <a:pPr>
                <a:defRPr/>
              </a:pPr>
              <a:t>26</a:t>
            </a:fld>
            <a:endParaRPr lang="en-US"/>
          </a:p>
        </p:txBody>
      </p:sp>
    </p:spTree>
    <p:extLst>
      <p:ext uri="{BB962C8B-B14F-4D97-AF65-F5344CB8AC3E}">
        <p14:creationId xmlns:p14="http://schemas.microsoft.com/office/powerpoint/2010/main" val="3530217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 - 100437048</a:t>
            </a:r>
            <a:endParaRPr lang="en-US"/>
          </a:p>
        </p:txBody>
      </p:sp>
      <p:sp>
        <p:nvSpPr>
          <p:cNvPr id="4" name="Slide Number Placeholder 3"/>
          <p:cNvSpPr>
            <a:spLocks noGrp="1"/>
          </p:cNvSpPr>
          <p:nvPr>
            <p:ph type="sldNum" sz="quarter" idx="10"/>
          </p:nvPr>
        </p:nvSpPr>
        <p:spPr/>
        <p:txBody>
          <a:bodyPr/>
          <a:lstStyle/>
          <a:p>
            <a:pPr>
              <a:defRPr/>
            </a:pPr>
            <a:fld id="{54BACB43-76F2-554C-9AA9-412B7C9836DF}" type="slidenum">
              <a:rPr lang="en-US" smtClean="0"/>
              <a:pPr>
                <a:defRPr/>
              </a:pPr>
              <a:t>31</a:t>
            </a:fld>
            <a:endParaRPr lang="en-US"/>
          </a:p>
        </p:txBody>
      </p:sp>
    </p:spTree>
    <p:extLst>
      <p:ext uri="{BB962C8B-B14F-4D97-AF65-F5344CB8AC3E}">
        <p14:creationId xmlns:p14="http://schemas.microsoft.com/office/powerpoint/2010/main" val="3530217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32</a:t>
            </a:fld>
            <a:endParaRPr lang="en-US"/>
          </a:p>
        </p:txBody>
      </p:sp>
    </p:spTree>
    <p:extLst>
      <p:ext uri="{BB962C8B-B14F-4D97-AF65-F5344CB8AC3E}">
        <p14:creationId xmlns:p14="http://schemas.microsoft.com/office/powerpoint/2010/main" val="975186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33</a:t>
            </a:fld>
            <a:endParaRPr lang="en-US"/>
          </a:p>
        </p:txBody>
      </p:sp>
    </p:spTree>
    <p:extLst>
      <p:ext uri="{BB962C8B-B14F-4D97-AF65-F5344CB8AC3E}">
        <p14:creationId xmlns:p14="http://schemas.microsoft.com/office/powerpoint/2010/main" val="1821465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diagnostic</a:t>
            </a:r>
            <a:r>
              <a:rPr lang="en-US" baseline="0" dirty="0" smtClean="0"/>
              <a:t> paradigm for IPF emphasizes the multidisciplinary nature of the process, as well as the opportunity for misdiagnosis if some of the stones are left unturned. Pathology, as seen in Maria’s case, is sometimes not required and is indicated in parentheses. </a:t>
            </a:r>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434887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 - 100437048</a:t>
            </a:r>
            <a:endParaRPr lang="en-US"/>
          </a:p>
        </p:txBody>
      </p:sp>
      <p:sp>
        <p:nvSpPr>
          <p:cNvPr id="4" name="Slide Number Placeholder 3"/>
          <p:cNvSpPr>
            <a:spLocks noGrp="1"/>
          </p:cNvSpPr>
          <p:nvPr>
            <p:ph type="sldNum" sz="quarter" idx="10"/>
          </p:nvPr>
        </p:nvSpPr>
        <p:spPr/>
        <p:txBody>
          <a:bodyPr/>
          <a:lstStyle/>
          <a:p>
            <a:pPr>
              <a:defRPr/>
            </a:pPr>
            <a:fld id="{54BACB43-76F2-554C-9AA9-412B7C9836DF}" type="slidenum">
              <a:rPr lang="en-US" smtClean="0"/>
              <a:pPr>
                <a:defRPr/>
              </a:pPr>
              <a:t>35</a:t>
            </a:fld>
            <a:endParaRPr lang="en-US"/>
          </a:p>
        </p:txBody>
      </p:sp>
    </p:spTree>
    <p:extLst>
      <p:ext uri="{BB962C8B-B14F-4D97-AF65-F5344CB8AC3E}">
        <p14:creationId xmlns:p14="http://schemas.microsoft.com/office/powerpoint/2010/main" val="3530217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61975B-6E8D-4439-8E03-5BFA04003B83}" type="slidenum">
              <a:rPr lang="en-US" smtClean="0">
                <a:solidFill>
                  <a:prstClr val="black"/>
                </a:solidFill>
              </a:rPr>
              <a:pPr/>
              <a:t>9</a:t>
            </a:fld>
            <a:endParaRPr lang="en-US" dirty="0">
              <a:solidFill>
                <a:prstClr val="black"/>
              </a:solidFill>
            </a:endParaRPr>
          </a:p>
        </p:txBody>
      </p:sp>
      <p:sp>
        <p:nvSpPr>
          <p:cNvPr id="5" name="Date Placeholder 4"/>
          <p:cNvSpPr>
            <a:spLocks noGrp="1"/>
          </p:cNvSpPr>
          <p:nvPr>
            <p:ph type="dt" idx="11"/>
          </p:nvPr>
        </p:nvSpPr>
        <p:spPr/>
        <p:txBody>
          <a:bodyPr/>
          <a:lstStyle/>
          <a:p>
            <a:r>
              <a:rPr lang="en-US" dirty="0">
                <a:solidFill>
                  <a:prstClr val="black"/>
                </a:solidFill>
              </a:rPr>
              <a:t>3/28/2014</a:t>
            </a:r>
          </a:p>
        </p:txBody>
      </p:sp>
    </p:spTree>
    <p:extLst>
      <p:ext uri="{BB962C8B-B14F-4D97-AF65-F5344CB8AC3E}">
        <p14:creationId xmlns:p14="http://schemas.microsoft.com/office/powerpoint/2010/main" val="3698249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AC13C2-11E1-4B0C-A182-38B97276CE48}" type="slidenum">
              <a:rPr lang="en-US" smtClean="0"/>
              <a:t>41</a:t>
            </a:fld>
            <a:endParaRPr lang="en-US"/>
          </a:p>
        </p:txBody>
      </p:sp>
    </p:spTree>
    <p:extLst>
      <p:ext uri="{BB962C8B-B14F-4D97-AF65-F5344CB8AC3E}">
        <p14:creationId xmlns:p14="http://schemas.microsoft.com/office/powerpoint/2010/main" val="2042720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AC13C2-11E1-4B0C-A182-38B97276CE48}" type="slidenum">
              <a:rPr lang="en-US" smtClean="0"/>
              <a:t>42</a:t>
            </a:fld>
            <a:endParaRPr lang="en-US"/>
          </a:p>
        </p:txBody>
      </p:sp>
    </p:spTree>
    <p:extLst>
      <p:ext uri="{BB962C8B-B14F-4D97-AF65-F5344CB8AC3E}">
        <p14:creationId xmlns:p14="http://schemas.microsoft.com/office/powerpoint/2010/main" val="3665825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have David help</a:t>
            </a:r>
            <a:r>
              <a:rPr lang="en-US" baseline="0" dirty="0" smtClean="0"/>
              <a:t> me load the entire scan</a:t>
            </a:r>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63</a:t>
            </a:fld>
            <a:endParaRPr lang="en-US"/>
          </a:p>
        </p:txBody>
      </p:sp>
    </p:spTree>
    <p:extLst>
      <p:ext uri="{BB962C8B-B14F-4D97-AF65-F5344CB8AC3E}">
        <p14:creationId xmlns:p14="http://schemas.microsoft.com/office/powerpoint/2010/main" val="1962135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Steve</a:t>
            </a:r>
            <a:r>
              <a:rPr lang="en-US" baseline="0" dirty="0" smtClean="0"/>
              <a:t> </a:t>
            </a:r>
            <a:r>
              <a:rPr lang="en-US" baseline="0" dirty="0" err="1" smtClean="0"/>
              <a:t>Groshong</a:t>
            </a:r>
            <a:r>
              <a:rPr lang="en-US" baseline="0" dirty="0" smtClean="0"/>
              <a:t> is getting me the pathology slides that indicated UIP.</a:t>
            </a:r>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77</a:t>
            </a:fld>
            <a:endParaRPr lang="en-US"/>
          </a:p>
        </p:txBody>
      </p:sp>
    </p:spTree>
    <p:extLst>
      <p:ext uri="{BB962C8B-B14F-4D97-AF65-F5344CB8AC3E}">
        <p14:creationId xmlns:p14="http://schemas.microsoft.com/office/powerpoint/2010/main" val="4228726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7CFE6E-57BE-8C4C-B4F1-0358A454B37C}" type="slidenum">
              <a:rPr lang="en-US" smtClean="0"/>
              <a:t>78</a:t>
            </a:fld>
            <a:endParaRPr lang="en-US" dirty="0"/>
          </a:p>
        </p:txBody>
      </p:sp>
    </p:spTree>
    <p:extLst>
      <p:ext uri="{BB962C8B-B14F-4D97-AF65-F5344CB8AC3E}">
        <p14:creationId xmlns:p14="http://schemas.microsoft.com/office/powerpoint/2010/main" val="313748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Radiologic–pathologic discordance in</a:t>
            </a:r>
          </a:p>
          <a:p>
            <a:r>
              <a:rPr lang="en-US" sz="1200" b="0" i="0" u="none" strike="noStrike" kern="1200" baseline="0" dirty="0" smtClean="0">
                <a:solidFill>
                  <a:schemeClr val="tx1"/>
                </a:solidFill>
                <a:latin typeface="+mn-lt"/>
                <a:ea typeface="+mn-ea"/>
                <a:cs typeface="+mn-cs"/>
              </a:rPr>
              <a:t>biopsy-proven usual interstitial pneumonia</a:t>
            </a:r>
          </a:p>
          <a:p>
            <a:r>
              <a:rPr lang="en-US" sz="1200" b="0" i="0" u="none" strike="noStrike" kern="1200" baseline="0" dirty="0" err="1" smtClean="0">
                <a:solidFill>
                  <a:schemeClr val="tx1"/>
                </a:solidFill>
                <a:latin typeface="+mn-lt"/>
                <a:ea typeface="+mn-ea"/>
                <a:cs typeface="+mn-cs"/>
              </a:rPr>
              <a:t>Kunihiro</a:t>
            </a:r>
            <a:r>
              <a:rPr lang="en-US" sz="1200" b="0" i="0" u="none" strike="noStrike" kern="1200" baseline="0" dirty="0" smtClean="0">
                <a:solidFill>
                  <a:schemeClr val="tx1"/>
                </a:solidFill>
                <a:latin typeface="+mn-lt"/>
                <a:ea typeface="+mn-ea"/>
                <a:cs typeface="+mn-cs"/>
              </a:rPr>
              <a:t> Yagihashi1,2,3, Jason Huckleberry4, Thomas V. Colby5,</a:t>
            </a:r>
          </a:p>
          <a:p>
            <a:r>
              <a:rPr lang="en-US" sz="1200" b="0" i="0" u="none" strike="noStrike" kern="1200" baseline="0" dirty="0" smtClean="0">
                <a:solidFill>
                  <a:schemeClr val="tx1"/>
                </a:solidFill>
                <a:latin typeface="+mn-lt"/>
                <a:ea typeface="+mn-ea"/>
                <a:cs typeface="+mn-cs"/>
              </a:rPr>
              <a:t>Henry D. Tazelaar5, Jordan Zach2, </a:t>
            </a:r>
            <a:r>
              <a:rPr lang="en-US" sz="1200" b="0" i="0" u="none" strike="noStrike" kern="1200" baseline="0" dirty="0" err="1" smtClean="0">
                <a:solidFill>
                  <a:schemeClr val="tx1"/>
                </a:solidFill>
                <a:latin typeface="+mn-lt"/>
                <a:ea typeface="+mn-ea"/>
                <a:cs typeface="+mn-cs"/>
              </a:rPr>
              <a:t>Baskaran</a:t>
            </a:r>
            <a:r>
              <a:rPr lang="en-US" sz="1200" b="0" i="0" u="none" strike="noStrike" kern="1200" baseline="0" dirty="0" smtClean="0">
                <a:solidFill>
                  <a:schemeClr val="tx1"/>
                </a:solidFill>
                <a:latin typeface="+mn-lt"/>
                <a:ea typeface="+mn-ea"/>
                <a:cs typeface="+mn-cs"/>
              </a:rPr>
              <a:t> Sundaram6, </a:t>
            </a:r>
            <a:r>
              <a:rPr lang="en-US" sz="1200" b="0" i="0" u="none" strike="noStrike" kern="1200" baseline="0" dirty="0" err="1" smtClean="0">
                <a:solidFill>
                  <a:schemeClr val="tx1"/>
                </a:solidFill>
                <a:latin typeface="+mn-lt"/>
                <a:ea typeface="+mn-ea"/>
                <a:cs typeface="+mn-cs"/>
              </a:rPr>
              <a:t>Sudhakar</a:t>
            </a:r>
            <a:r>
              <a:rPr lang="en-US" sz="1200" b="0" i="0" u="none" strike="noStrike" kern="1200" baseline="0" dirty="0" smtClean="0">
                <a:solidFill>
                  <a:schemeClr val="tx1"/>
                </a:solidFill>
                <a:latin typeface="+mn-lt"/>
                <a:ea typeface="+mn-ea"/>
                <a:cs typeface="+mn-cs"/>
              </a:rPr>
              <a:t> Pipavath7,</a:t>
            </a:r>
          </a:p>
          <a:p>
            <a:r>
              <a:rPr lang="en-US" sz="1200" b="0" i="0" u="none" strike="noStrike" kern="1200" baseline="0" dirty="0" smtClean="0">
                <a:solidFill>
                  <a:schemeClr val="tx1"/>
                </a:solidFill>
                <a:latin typeface="+mn-lt"/>
                <a:ea typeface="+mn-ea"/>
                <a:cs typeface="+mn-cs"/>
              </a:rPr>
              <a:t>Marvin I. Schwarz8 and David A. Lynch2 for the Idiopathic Pulmonary Fibrosis</a:t>
            </a:r>
          </a:p>
          <a:p>
            <a:r>
              <a:rPr lang="en-US" sz="1200" b="0" i="0" u="none" strike="noStrike" kern="1200" baseline="0" dirty="0" smtClean="0">
                <a:solidFill>
                  <a:schemeClr val="tx1"/>
                </a:solidFill>
                <a:latin typeface="+mn-lt"/>
                <a:ea typeface="+mn-ea"/>
                <a:cs typeface="+mn-cs"/>
              </a:rPr>
              <a:t>Clinical Research Network (</a:t>
            </a:r>
            <a:r>
              <a:rPr lang="en-US" sz="1200" b="0" i="0" u="none" strike="noStrike" kern="1200" baseline="0" dirty="0" err="1" smtClean="0">
                <a:solidFill>
                  <a:schemeClr val="tx1"/>
                </a:solidFill>
                <a:latin typeface="+mn-lt"/>
                <a:ea typeface="+mn-ea"/>
                <a:cs typeface="+mn-cs"/>
              </a:rPr>
              <a:t>IPFnet</a:t>
            </a:r>
            <a:r>
              <a:rPr lang="en-US" sz="1200" b="0" i="0" u="none" strike="noStrike" kern="1200" baseline="0" dirty="0" smtClean="0">
                <a:solidFill>
                  <a:schemeClr val="tx1"/>
                </a:solidFill>
                <a:latin typeface="+mn-lt"/>
                <a:ea typeface="+mn-ea"/>
                <a:cs typeface="+mn-cs"/>
              </a:rPr>
              <a:t>)9</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ABSTRACT The aim of this study was to compare the clinical, radiological and histological findings in a</a:t>
            </a:r>
          </a:p>
          <a:p>
            <a:r>
              <a:rPr lang="en-US" sz="1200" b="0" i="0" u="none" strike="noStrike" kern="1200" baseline="0" dirty="0" smtClean="0">
                <a:solidFill>
                  <a:schemeClr val="tx1"/>
                </a:solidFill>
                <a:latin typeface="+mn-lt"/>
                <a:ea typeface="+mn-ea"/>
                <a:cs typeface="+mn-cs"/>
              </a:rPr>
              <a:t>large population of subjects enrolled during a </a:t>
            </a:r>
            <a:r>
              <a:rPr lang="en-US" sz="1200" b="0" i="0" u="none" strike="noStrike" kern="1200" baseline="0" dirty="0" err="1" smtClean="0">
                <a:solidFill>
                  <a:schemeClr val="tx1"/>
                </a:solidFill>
                <a:latin typeface="+mn-lt"/>
                <a:ea typeface="+mn-ea"/>
                <a:cs typeface="+mn-cs"/>
              </a:rPr>
              <a:t>multicentre</a:t>
            </a:r>
            <a:r>
              <a:rPr lang="en-US" sz="1200" b="0" i="0" u="none" strike="noStrike" kern="1200" baseline="0" dirty="0" smtClean="0">
                <a:solidFill>
                  <a:schemeClr val="tx1"/>
                </a:solidFill>
                <a:latin typeface="+mn-lt"/>
                <a:ea typeface="+mn-ea"/>
                <a:cs typeface="+mn-cs"/>
              </a:rPr>
              <a:t> study of idiopathic pulmonary fibrosis, with a</a:t>
            </a:r>
          </a:p>
          <a:p>
            <a:r>
              <a:rPr lang="en-US" sz="1200" b="0" i="0" u="none" strike="noStrike" kern="1200" baseline="0" dirty="0" smtClean="0">
                <a:solidFill>
                  <a:schemeClr val="tx1"/>
                </a:solidFill>
                <a:latin typeface="+mn-lt"/>
                <a:ea typeface="+mn-ea"/>
                <a:cs typeface="+mn-cs"/>
              </a:rPr>
              <a:t>focus on discordance between imaging and histologic diagnoses of usual interstitial pneumonia (UIP).</a:t>
            </a:r>
          </a:p>
          <a:p>
            <a:r>
              <a:rPr lang="en-US" sz="1200" b="0" i="0" u="none" strike="noStrike" kern="1200" baseline="0" dirty="0" smtClean="0">
                <a:solidFill>
                  <a:schemeClr val="tx1"/>
                </a:solidFill>
                <a:latin typeface="+mn-lt"/>
                <a:ea typeface="+mn-ea"/>
                <a:cs typeface="+mn-cs"/>
              </a:rPr>
              <a:t>Two independent radiologists retrospectively reviewed 241 subjects who underwent high-resolution</a:t>
            </a:r>
          </a:p>
          <a:p>
            <a:r>
              <a:rPr lang="en-US" sz="1200" b="0" i="0" u="none" strike="noStrike" kern="1200" baseline="0" dirty="0" smtClean="0">
                <a:solidFill>
                  <a:schemeClr val="tx1"/>
                </a:solidFill>
                <a:latin typeface="+mn-lt"/>
                <a:ea typeface="+mn-ea"/>
                <a:cs typeface="+mn-cs"/>
              </a:rPr>
              <a:t>computed tomography (HRCT) and surgical lung biopsies. HRCT findings were classified as UIP, possible</a:t>
            </a:r>
          </a:p>
          <a:p>
            <a:r>
              <a:rPr lang="en-US" sz="1200" b="0" i="0" u="none" strike="noStrike" kern="1200" baseline="0" dirty="0" smtClean="0">
                <a:solidFill>
                  <a:schemeClr val="tx1"/>
                </a:solidFill>
                <a:latin typeface="+mn-lt"/>
                <a:ea typeface="+mn-ea"/>
                <a:cs typeface="+mn-cs"/>
              </a:rPr>
              <a:t>UIP and inconsistent with UIP. Histological findings were classified as definite, probable, possible and not</a:t>
            </a:r>
          </a:p>
          <a:p>
            <a:r>
              <a:rPr lang="en-US" sz="1200" b="0" i="0" u="none" strike="noStrike" kern="1200" baseline="0" dirty="0" smtClean="0">
                <a:solidFill>
                  <a:schemeClr val="tx1"/>
                </a:solidFill>
                <a:latin typeface="+mn-lt"/>
                <a:ea typeface="+mn-ea"/>
                <a:cs typeface="+mn-cs"/>
              </a:rPr>
              <a:t>UIP.</a:t>
            </a:r>
          </a:p>
          <a:p>
            <a:r>
              <a:rPr lang="en-US" sz="1200" b="0" i="0" u="none" strike="noStrike" kern="1200" baseline="0" dirty="0" smtClean="0">
                <a:solidFill>
                  <a:schemeClr val="tx1"/>
                </a:solidFill>
                <a:latin typeface="+mn-lt"/>
                <a:ea typeface="+mn-ea"/>
                <a:cs typeface="+mn-cs"/>
              </a:rPr>
              <a:t>Of the 241 cases, 102 (42.3%) had HRCT findings of UIP, 64 (26.6%) had possible UIP and 75 (31.1%)</a:t>
            </a:r>
          </a:p>
          <a:p>
            <a:r>
              <a:rPr lang="en-US" sz="1200" b="0" i="0" u="none" strike="noStrike" kern="1200" baseline="0" dirty="0" smtClean="0">
                <a:solidFill>
                  <a:schemeClr val="tx1"/>
                </a:solidFill>
                <a:latin typeface="+mn-lt"/>
                <a:ea typeface="+mn-ea"/>
                <a:cs typeface="+mn-cs"/>
              </a:rPr>
              <a:t>were inconsistent with UIP. Among those with UIP on HRCT, 99 (97.1%) had histologically definite or</a:t>
            </a:r>
          </a:p>
          <a:p>
            <a:r>
              <a:rPr lang="en-US" sz="1200" b="0" i="0" u="none" strike="noStrike" kern="1200" baseline="0" dirty="0" smtClean="0">
                <a:solidFill>
                  <a:schemeClr val="tx1"/>
                </a:solidFill>
                <a:latin typeface="+mn-lt"/>
                <a:ea typeface="+mn-ea"/>
                <a:cs typeface="+mn-cs"/>
              </a:rPr>
              <a:t>probable UIP (concordant group), and 71 (94.7%) of those with “inconsistent” HRCT features had</a:t>
            </a:r>
          </a:p>
          <a:p>
            <a:r>
              <a:rPr lang="en-US" sz="1200" b="0" i="0" u="none" strike="noStrike" kern="1200" baseline="0" dirty="0" smtClean="0">
                <a:solidFill>
                  <a:schemeClr val="tx1"/>
                </a:solidFill>
                <a:latin typeface="+mn-lt"/>
                <a:ea typeface="+mn-ea"/>
                <a:cs typeface="+mn-cs"/>
              </a:rPr>
              <a:t>histologically definite or probable UIP (discordant group). Discordant subjects were slightly younger and</a:t>
            </a:r>
          </a:p>
          <a:p>
            <a:r>
              <a:rPr lang="en-US" sz="1200" b="0" i="0" u="none" strike="noStrike" kern="1200" baseline="0" dirty="0" smtClean="0">
                <a:solidFill>
                  <a:schemeClr val="tx1"/>
                </a:solidFill>
                <a:latin typeface="+mn-lt"/>
                <a:ea typeface="+mn-ea"/>
                <a:cs typeface="+mn-cs"/>
              </a:rPr>
              <a:t>less likely to be smokers than concordant subjects, but no survival differences were identified.</a:t>
            </a:r>
          </a:p>
          <a:p>
            <a:r>
              <a:rPr lang="en-US" sz="1200" b="0" i="0" u="none" strike="noStrike" kern="1200" baseline="0" dirty="0" smtClean="0">
                <a:solidFill>
                  <a:schemeClr val="tx1"/>
                </a:solidFill>
                <a:latin typeface="+mn-lt"/>
                <a:ea typeface="+mn-ea"/>
                <a:cs typeface="+mn-cs"/>
              </a:rPr>
              <a:t>In this population of patients enrolled with a diagnosis of idiopathic pulmonary fibrosis, 94.7% of those</a:t>
            </a:r>
          </a:p>
          <a:p>
            <a:r>
              <a:rPr lang="en-US" sz="1200" b="0" i="0" u="none" strike="noStrike" kern="1200" baseline="0" dirty="0" smtClean="0">
                <a:solidFill>
                  <a:schemeClr val="tx1"/>
                </a:solidFill>
                <a:latin typeface="+mn-lt"/>
                <a:ea typeface="+mn-ea"/>
                <a:cs typeface="+mn-cs"/>
              </a:rPr>
              <a:t>with HRCT findings “inconsistent with UIP” demonstrated histological UIP. This suggests that the term</a:t>
            </a:r>
          </a:p>
          <a:p>
            <a:r>
              <a:rPr lang="en-US" sz="1200" b="0" i="0" u="none" strike="noStrike" kern="1200" baseline="0" dirty="0" smtClean="0">
                <a:solidFill>
                  <a:schemeClr val="tx1"/>
                </a:solidFill>
                <a:latin typeface="+mn-lt"/>
                <a:ea typeface="+mn-ea"/>
                <a:cs typeface="+mn-cs"/>
              </a:rPr>
              <a:t>“inconsistent with UIP” is misleading.</a:t>
            </a:r>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79</a:t>
            </a:fld>
            <a:endParaRPr lang="en-US"/>
          </a:p>
        </p:txBody>
      </p:sp>
    </p:spTree>
    <p:extLst>
      <p:ext uri="{BB962C8B-B14F-4D97-AF65-F5344CB8AC3E}">
        <p14:creationId xmlns:p14="http://schemas.microsoft.com/office/powerpoint/2010/main" val="1377762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Effect of </a:t>
            </a:r>
            <a:r>
              <a:rPr lang="en-US" sz="1200" b="0" i="0" u="none" strike="noStrike" kern="1200" baseline="0" dirty="0" err="1" smtClean="0">
                <a:solidFill>
                  <a:schemeClr val="tx1"/>
                </a:solidFill>
                <a:latin typeface="+mn-lt"/>
                <a:ea typeface="+mn-ea"/>
                <a:cs typeface="+mn-cs"/>
              </a:rPr>
              <a:t>Nintedanib</a:t>
            </a:r>
            <a:r>
              <a:rPr lang="en-US" sz="1200" b="0" i="0" u="none" strike="noStrike" kern="1200" baseline="0" dirty="0" smtClean="0">
                <a:solidFill>
                  <a:schemeClr val="tx1"/>
                </a:solidFill>
                <a:latin typeface="+mn-lt"/>
                <a:ea typeface="+mn-ea"/>
                <a:cs typeface="+mn-cs"/>
              </a:rPr>
              <a:t> in Subgroups of Idiopathic Pulmonary Fibrosis by Diagnostic Criteria.</a:t>
            </a:r>
          </a:p>
          <a:p>
            <a:r>
              <a:rPr lang="en-US" sz="1200" b="0" i="0" u="none" strike="noStrike" kern="1200" baseline="0" dirty="0" smtClean="0">
                <a:solidFill>
                  <a:schemeClr val="tx1"/>
                </a:solidFill>
                <a:latin typeface="+mn-lt"/>
                <a:ea typeface="+mn-ea"/>
                <a:cs typeface="+mn-cs"/>
              </a:rPr>
              <a:t>Raghu G1, Wells AU2,3, Nicholson AG2,4, </a:t>
            </a:r>
            <a:r>
              <a:rPr lang="en-US" sz="1200" b="0" i="0" u="none" strike="noStrike" kern="1200" baseline="0" dirty="0" err="1" smtClean="0">
                <a:solidFill>
                  <a:schemeClr val="tx1"/>
                </a:solidFill>
                <a:latin typeface="+mn-lt"/>
                <a:ea typeface="+mn-ea"/>
                <a:cs typeface="+mn-cs"/>
              </a:rPr>
              <a:t>Richeldi</a:t>
            </a:r>
            <a:r>
              <a:rPr lang="en-US" sz="1200" b="0" i="0" u="none" strike="noStrike" kern="1200" baseline="0" dirty="0" smtClean="0">
                <a:solidFill>
                  <a:schemeClr val="tx1"/>
                </a:solidFill>
                <a:latin typeface="+mn-lt"/>
                <a:ea typeface="+mn-ea"/>
                <a:cs typeface="+mn-cs"/>
              </a:rPr>
              <a:t> L5, Flaherty KR6, Le </a:t>
            </a:r>
            <a:r>
              <a:rPr lang="en-US" sz="1200" b="0" i="0" u="none" strike="noStrike" kern="1200" baseline="0" dirty="0" err="1" smtClean="0">
                <a:solidFill>
                  <a:schemeClr val="tx1"/>
                </a:solidFill>
                <a:latin typeface="+mn-lt"/>
                <a:ea typeface="+mn-ea"/>
                <a:cs typeface="+mn-cs"/>
              </a:rPr>
              <a:t>Maulf</a:t>
            </a:r>
            <a:r>
              <a:rPr lang="en-US" sz="1200" b="0" i="0" u="none" strike="noStrike" kern="1200" baseline="0" dirty="0" smtClean="0">
                <a:solidFill>
                  <a:schemeClr val="tx1"/>
                </a:solidFill>
                <a:latin typeface="+mn-lt"/>
                <a:ea typeface="+mn-ea"/>
                <a:cs typeface="+mn-cs"/>
              </a:rPr>
              <a:t> F7, </a:t>
            </a:r>
            <a:r>
              <a:rPr lang="en-US" sz="1200" b="0" i="0" u="none" strike="noStrike" kern="1200" baseline="0" dirty="0" err="1" smtClean="0">
                <a:solidFill>
                  <a:schemeClr val="tx1"/>
                </a:solidFill>
                <a:latin typeface="+mn-lt"/>
                <a:ea typeface="+mn-ea"/>
                <a:cs typeface="+mn-cs"/>
              </a:rPr>
              <a:t>Stowasser</a:t>
            </a:r>
            <a:r>
              <a:rPr lang="en-US" sz="1200" b="0" i="0" u="none" strike="noStrike" kern="1200" baseline="0" dirty="0" smtClean="0">
                <a:solidFill>
                  <a:schemeClr val="tx1"/>
                </a:solidFill>
                <a:latin typeface="+mn-lt"/>
                <a:ea typeface="+mn-ea"/>
                <a:cs typeface="+mn-cs"/>
              </a:rPr>
              <a:t> S8, </a:t>
            </a:r>
            <a:r>
              <a:rPr lang="en-US" sz="1200" b="0" i="0" u="none" strike="noStrike" kern="1200" baseline="0" dirty="0" err="1" smtClean="0">
                <a:solidFill>
                  <a:schemeClr val="tx1"/>
                </a:solidFill>
                <a:latin typeface="+mn-lt"/>
                <a:ea typeface="+mn-ea"/>
                <a:cs typeface="+mn-cs"/>
              </a:rPr>
              <a:t>Schlenker-Herceg</a:t>
            </a:r>
            <a:r>
              <a:rPr lang="en-US" sz="1200" b="0" i="0" u="none" strike="noStrike" kern="1200" baseline="0" dirty="0" smtClean="0">
                <a:solidFill>
                  <a:schemeClr val="tx1"/>
                </a:solidFill>
                <a:latin typeface="+mn-lt"/>
                <a:ea typeface="+mn-ea"/>
                <a:cs typeface="+mn-cs"/>
              </a:rPr>
              <a:t> R9, </a:t>
            </a:r>
            <a:r>
              <a:rPr lang="en-US" sz="1200" b="0" i="0" u="none" strike="noStrike" kern="1200" baseline="0" dirty="0" err="1" smtClean="0">
                <a:solidFill>
                  <a:schemeClr val="tx1"/>
                </a:solidFill>
                <a:latin typeface="+mn-lt"/>
                <a:ea typeface="+mn-ea"/>
                <a:cs typeface="+mn-cs"/>
              </a:rPr>
              <a:t>Hansell</a:t>
            </a:r>
            <a:r>
              <a:rPr lang="en-US" sz="1200" b="0" i="0" u="none" strike="noStrike" kern="1200" baseline="0" dirty="0" smtClean="0">
                <a:solidFill>
                  <a:schemeClr val="tx1"/>
                </a:solidFill>
                <a:latin typeface="+mn-lt"/>
                <a:ea typeface="+mn-ea"/>
                <a:cs typeface="+mn-cs"/>
              </a:rPr>
              <a:t> DM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Am J </a:t>
            </a:r>
            <a:r>
              <a:rPr lang="en-US" sz="1200" b="0" i="0" u="none" strike="noStrike" kern="1200" baseline="0" dirty="0" err="1" smtClean="0">
                <a:solidFill>
                  <a:schemeClr val="tx1"/>
                </a:solidFill>
                <a:latin typeface="+mn-lt"/>
                <a:ea typeface="+mn-ea"/>
                <a:cs typeface="+mn-cs"/>
              </a:rPr>
              <a:t>Respir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Crit</a:t>
            </a:r>
            <a:r>
              <a:rPr lang="en-US" sz="1200" b="0" i="0" u="none" strike="noStrike" kern="1200" baseline="0" dirty="0" smtClean="0">
                <a:solidFill>
                  <a:schemeClr val="tx1"/>
                </a:solidFill>
                <a:latin typeface="+mn-lt"/>
                <a:ea typeface="+mn-ea"/>
                <a:cs typeface="+mn-cs"/>
              </a:rPr>
              <a:t> Care Med. 2016 Jun 22. [</a:t>
            </a:r>
            <a:r>
              <a:rPr lang="en-US" sz="1200" b="0" i="0" u="none" strike="noStrike" kern="1200" baseline="0" dirty="0" err="1" smtClean="0">
                <a:solidFill>
                  <a:schemeClr val="tx1"/>
                </a:solidFill>
                <a:latin typeface="+mn-lt"/>
                <a:ea typeface="+mn-ea"/>
                <a:cs typeface="+mn-cs"/>
              </a:rPr>
              <a:t>Epub</a:t>
            </a:r>
            <a:r>
              <a:rPr lang="en-US" sz="1200" b="0" i="0" u="none" strike="noStrike" kern="1200" baseline="0" dirty="0" smtClean="0">
                <a:solidFill>
                  <a:schemeClr val="tx1"/>
                </a:solidFill>
                <a:latin typeface="+mn-lt"/>
                <a:ea typeface="+mn-ea"/>
                <a:cs typeface="+mn-cs"/>
              </a:rPr>
              <a:t> ahead of print]</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What does this study add to the field?</a:t>
            </a:r>
          </a:p>
          <a:p>
            <a:r>
              <a:rPr lang="en-US" sz="1200" b="0" i="0" u="none" strike="noStrike" kern="1200" baseline="0" dirty="0" smtClean="0">
                <a:solidFill>
                  <a:schemeClr val="tx1"/>
                </a:solidFill>
                <a:latin typeface="+mn-lt"/>
                <a:ea typeface="+mn-ea"/>
                <a:cs typeface="+mn-cs"/>
              </a:rPr>
              <a:t>• These are the first data to show that the progression of disease is the same in placebo-treated patients with IPF with features of possible UIP with traction bronchiectasis on HRCT as in patients with honeycombing on HRCT and/or confirmation of UIP by surgical lung biopsy.</a:t>
            </a:r>
          </a:p>
          <a:p>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Nintedanib</a:t>
            </a:r>
            <a:r>
              <a:rPr lang="en-US" sz="1200" b="0" i="0" u="none" strike="noStrike" kern="1200" baseline="0" dirty="0" smtClean="0">
                <a:solidFill>
                  <a:schemeClr val="tx1"/>
                </a:solidFill>
                <a:latin typeface="+mn-lt"/>
                <a:ea typeface="+mn-ea"/>
                <a:cs typeface="+mn-cs"/>
              </a:rPr>
              <a:t> has a consistent treatment effect in patients diagnosed with IPF who have features of possible UIP with traction bronchiectasis on HRCT as in patients</a:t>
            </a:r>
          </a:p>
          <a:p>
            <a:r>
              <a:rPr lang="en-US" sz="1200" b="0" i="0" u="none" strike="noStrike" kern="1200" baseline="0" dirty="0" smtClean="0">
                <a:solidFill>
                  <a:schemeClr val="tx1"/>
                </a:solidFill>
                <a:latin typeface="+mn-lt"/>
                <a:ea typeface="+mn-ea"/>
                <a:cs typeface="+mn-cs"/>
              </a:rPr>
              <a:t>who have honeycombing on HRCT and/or confirmation of UIP by surgical lung biopsy.</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Abstract</a:t>
            </a:r>
          </a:p>
          <a:p>
            <a:r>
              <a:rPr lang="en-US" sz="1200" b="1" i="0" u="none" strike="noStrike" kern="1200" baseline="0" dirty="0" smtClean="0">
                <a:solidFill>
                  <a:schemeClr val="tx1"/>
                </a:solidFill>
                <a:latin typeface="+mn-lt"/>
                <a:ea typeface="+mn-ea"/>
                <a:cs typeface="+mn-cs"/>
              </a:rPr>
              <a:t>Rationale: </a:t>
            </a:r>
            <a:r>
              <a:rPr lang="en-US" sz="1200" b="0" i="0" u="none" strike="noStrike" kern="1200" baseline="0" dirty="0" smtClean="0">
                <a:solidFill>
                  <a:schemeClr val="tx1"/>
                </a:solidFill>
                <a:latin typeface="+mn-lt"/>
                <a:ea typeface="+mn-ea"/>
                <a:cs typeface="+mn-cs"/>
              </a:rPr>
              <a:t>In the absence of a surgical lung biopsy, patients diagnosed with idiopathic</a:t>
            </a:r>
          </a:p>
          <a:p>
            <a:r>
              <a:rPr lang="en-US" sz="1200" b="0" i="0" u="none" strike="noStrike" kern="1200" baseline="0" dirty="0" smtClean="0">
                <a:solidFill>
                  <a:schemeClr val="tx1"/>
                </a:solidFill>
                <a:latin typeface="+mn-lt"/>
                <a:ea typeface="+mn-ea"/>
                <a:cs typeface="+mn-cs"/>
              </a:rPr>
              <a:t>pulmonary fibrosis (IPF) in clinical practice could participate in the INPULSIS® trials of</a:t>
            </a:r>
          </a:p>
          <a:p>
            <a:r>
              <a:rPr lang="en-US" sz="1200" b="0" i="0" u="none" strike="noStrike" kern="1200" baseline="0" dirty="0" err="1" smtClean="0">
                <a:solidFill>
                  <a:schemeClr val="tx1"/>
                </a:solidFill>
                <a:latin typeface="+mn-lt"/>
                <a:ea typeface="+mn-ea"/>
                <a:cs typeface="+mn-cs"/>
              </a:rPr>
              <a:t>nintedanib</a:t>
            </a:r>
            <a:r>
              <a:rPr lang="en-US" sz="1200" b="0" i="0" u="none" strike="noStrike" kern="1200" baseline="0" dirty="0" smtClean="0">
                <a:solidFill>
                  <a:schemeClr val="tx1"/>
                </a:solidFill>
                <a:latin typeface="+mn-lt"/>
                <a:ea typeface="+mn-ea"/>
                <a:cs typeface="+mn-cs"/>
              </a:rPr>
              <a:t> if they had honeycombing and/or traction bronchiectasis plus reticulation,</a:t>
            </a:r>
          </a:p>
          <a:p>
            <a:r>
              <a:rPr lang="en-US" sz="1200" b="0" i="0" u="none" strike="noStrike" kern="1200" baseline="0" dirty="0" smtClean="0">
                <a:solidFill>
                  <a:schemeClr val="tx1"/>
                </a:solidFill>
                <a:latin typeface="+mn-lt"/>
                <a:ea typeface="+mn-ea"/>
                <a:cs typeface="+mn-cs"/>
              </a:rPr>
              <a:t>without atypical features of usual interstitial pneumonia (UIP), on high-resolution</a:t>
            </a:r>
          </a:p>
          <a:p>
            <a:r>
              <a:rPr lang="en-US" sz="1200" b="0" i="0" u="none" strike="noStrike" kern="1200" baseline="0" dirty="0" smtClean="0">
                <a:solidFill>
                  <a:schemeClr val="tx1"/>
                </a:solidFill>
                <a:latin typeface="+mn-lt"/>
                <a:ea typeface="+mn-ea"/>
                <a:cs typeface="+mn-cs"/>
              </a:rPr>
              <a:t>computed tomography (HRCT). Thus the patients in these trials represented patients</a:t>
            </a:r>
          </a:p>
          <a:p>
            <a:r>
              <a:rPr lang="en-US" sz="1200" b="0" i="0" u="none" strike="noStrike" kern="1200" baseline="0" dirty="0" smtClean="0">
                <a:solidFill>
                  <a:schemeClr val="tx1"/>
                </a:solidFill>
                <a:latin typeface="+mn-lt"/>
                <a:ea typeface="+mn-ea"/>
                <a:cs typeface="+mn-cs"/>
              </a:rPr>
              <a:t>with definite UIP and a large subgroup of patients with possible UIP.</a:t>
            </a:r>
          </a:p>
          <a:p>
            <a:r>
              <a:rPr lang="en-US" sz="1200" b="1" i="0" u="none" strike="noStrike" kern="1200" baseline="0" dirty="0" smtClean="0">
                <a:solidFill>
                  <a:schemeClr val="tx1"/>
                </a:solidFill>
                <a:latin typeface="+mn-lt"/>
                <a:ea typeface="+mn-ea"/>
                <a:cs typeface="+mn-cs"/>
              </a:rPr>
              <a:t>Objective: </a:t>
            </a:r>
            <a:r>
              <a:rPr lang="en-US" sz="1200" b="0" i="0" u="none" strike="noStrike" kern="1200" baseline="0" dirty="0" smtClean="0">
                <a:solidFill>
                  <a:schemeClr val="tx1"/>
                </a:solidFill>
                <a:latin typeface="+mn-lt"/>
                <a:ea typeface="+mn-ea"/>
                <a:cs typeface="+mn-cs"/>
              </a:rPr>
              <a:t>We investigated the potential impact of diagnostic subgroups on the</a:t>
            </a:r>
          </a:p>
          <a:p>
            <a:r>
              <a:rPr lang="en-US" sz="1200" b="0" i="0" u="none" strike="noStrike" kern="1200" baseline="0" dirty="0" smtClean="0">
                <a:solidFill>
                  <a:schemeClr val="tx1"/>
                </a:solidFill>
                <a:latin typeface="+mn-lt"/>
                <a:ea typeface="+mn-ea"/>
                <a:cs typeface="+mn-cs"/>
              </a:rPr>
              <a:t>progression of IPF and effect of </a:t>
            </a:r>
            <a:r>
              <a:rPr lang="en-US" sz="1200" b="0" i="0" u="none" strike="noStrike" kern="1200" baseline="0" dirty="0" err="1" smtClean="0">
                <a:solidFill>
                  <a:schemeClr val="tx1"/>
                </a:solidFill>
                <a:latin typeface="+mn-lt"/>
                <a:ea typeface="+mn-ea"/>
                <a:cs typeface="+mn-cs"/>
              </a:rPr>
              <a:t>nintedanib</a:t>
            </a:r>
            <a:r>
              <a:rPr lang="en-US" sz="1200" b="0" i="0" u="none" strike="noStrike" kern="1200" baseline="0" dirty="0" smtClean="0">
                <a:solidFill>
                  <a:schemeClr val="tx1"/>
                </a:solidFill>
                <a:latin typeface="+mn-lt"/>
                <a:ea typeface="+mn-ea"/>
                <a:cs typeface="+mn-cs"/>
              </a:rPr>
              <a:t>.</a:t>
            </a:r>
          </a:p>
          <a:p>
            <a:r>
              <a:rPr lang="en-US" sz="1200" b="1" i="0" u="none" strike="noStrike" kern="1200" baseline="0" dirty="0" smtClean="0">
                <a:solidFill>
                  <a:schemeClr val="tx1"/>
                </a:solidFill>
                <a:latin typeface="+mn-lt"/>
                <a:ea typeface="+mn-ea"/>
                <a:cs typeface="+mn-cs"/>
              </a:rPr>
              <a:t>Methods: </a:t>
            </a:r>
            <a:r>
              <a:rPr lang="en-US" sz="1200" b="0" i="1" u="none" strike="noStrike" kern="1200" baseline="0" dirty="0" smtClean="0">
                <a:solidFill>
                  <a:schemeClr val="tx1"/>
                </a:solidFill>
                <a:latin typeface="+mn-lt"/>
                <a:ea typeface="+mn-ea"/>
                <a:cs typeface="+mn-cs"/>
              </a:rPr>
              <a:t>Post-hoc </a:t>
            </a:r>
            <a:r>
              <a:rPr lang="en-US" sz="1200" b="0" i="0" u="none" strike="noStrike" kern="1200" baseline="0" dirty="0" smtClean="0">
                <a:solidFill>
                  <a:schemeClr val="tx1"/>
                </a:solidFill>
                <a:latin typeface="+mn-lt"/>
                <a:ea typeface="+mn-ea"/>
                <a:cs typeface="+mn-cs"/>
              </a:rPr>
              <a:t>subgroup analysis of patients with honeycombing on HRCT and/or</a:t>
            </a:r>
          </a:p>
          <a:p>
            <a:r>
              <a:rPr lang="en-US" sz="1200" b="0" i="0" u="none" strike="noStrike" kern="1200" baseline="0" dirty="0" smtClean="0">
                <a:solidFill>
                  <a:schemeClr val="tx1"/>
                </a:solidFill>
                <a:latin typeface="+mn-lt"/>
                <a:ea typeface="+mn-ea"/>
                <a:cs typeface="+mn-cs"/>
              </a:rPr>
              <a:t>confirmation of UIP by biopsy versus patients without either, using pooled data from the</a:t>
            </a:r>
          </a:p>
          <a:p>
            <a:r>
              <a:rPr lang="en-US" sz="1200" b="0" i="0" u="none" strike="noStrike" kern="1200" baseline="0" dirty="0" smtClean="0">
                <a:solidFill>
                  <a:schemeClr val="tx1"/>
                </a:solidFill>
                <a:latin typeface="+mn-lt"/>
                <a:ea typeface="+mn-ea"/>
                <a:cs typeface="+mn-cs"/>
              </a:rPr>
              <a:t>INPULSIS® trials.</a:t>
            </a:r>
          </a:p>
          <a:p>
            <a:r>
              <a:rPr lang="en-US" sz="1200" b="1" i="0" u="none" strike="noStrike" kern="1200" baseline="0" dirty="0" smtClean="0">
                <a:solidFill>
                  <a:schemeClr val="tx1"/>
                </a:solidFill>
                <a:latin typeface="+mn-lt"/>
                <a:ea typeface="+mn-ea"/>
                <a:cs typeface="+mn-cs"/>
              </a:rPr>
              <a:t>Measurements and main results: </a:t>
            </a:r>
            <a:r>
              <a:rPr lang="en-US" sz="1200" b="0" i="0" u="none" strike="noStrike" kern="1200" baseline="0" dirty="0" smtClean="0">
                <a:solidFill>
                  <a:schemeClr val="tx1"/>
                </a:solidFill>
                <a:latin typeface="+mn-lt"/>
                <a:ea typeface="+mn-ea"/>
                <a:cs typeface="+mn-cs"/>
              </a:rPr>
              <a:t>723 (68.1%) patients had honeycombing and/or</a:t>
            </a:r>
          </a:p>
          <a:p>
            <a:r>
              <a:rPr lang="en-US" sz="1200" b="0" i="0" u="none" strike="noStrike" kern="1200" baseline="0" dirty="0" smtClean="0">
                <a:solidFill>
                  <a:schemeClr val="tx1"/>
                </a:solidFill>
                <a:latin typeface="+mn-lt"/>
                <a:ea typeface="+mn-ea"/>
                <a:cs typeface="+mn-cs"/>
              </a:rPr>
              <a:t>biopsy and 338 (31.9%) had no honeycombing or biopsy. In these subgroups,</a:t>
            </a:r>
          </a:p>
          <a:p>
            <a:r>
              <a:rPr lang="en-US" sz="1200" b="0" i="0" u="none" strike="noStrike" kern="1200" baseline="0" dirty="0" smtClean="0">
                <a:solidFill>
                  <a:schemeClr val="tx1"/>
                </a:solidFill>
                <a:latin typeface="+mn-lt"/>
                <a:ea typeface="+mn-ea"/>
                <a:cs typeface="+mn-cs"/>
              </a:rPr>
              <a:t>respectively, the adjusted annual rate of decline in forced vital capacity (FVC) in</a:t>
            </a:r>
          </a:p>
          <a:p>
            <a:r>
              <a:rPr lang="en-US" sz="1200" b="0" i="0" u="none" strike="noStrike" kern="1200" baseline="0" dirty="0" smtClean="0">
                <a:solidFill>
                  <a:schemeClr val="tx1"/>
                </a:solidFill>
                <a:latin typeface="+mn-lt"/>
                <a:ea typeface="+mn-ea"/>
                <a:cs typeface="+mn-cs"/>
              </a:rPr>
              <a:t>patients treated with placebo was −225.7 mL/year and −221.0 mL/year, and the</a:t>
            </a:r>
          </a:p>
          <a:p>
            <a:r>
              <a:rPr lang="en-US" sz="1200" b="0" i="0" u="none" strike="noStrike" kern="1200" baseline="0" dirty="0" err="1" smtClean="0">
                <a:solidFill>
                  <a:schemeClr val="tx1"/>
                </a:solidFill>
                <a:latin typeface="+mn-lt"/>
                <a:ea typeface="+mn-ea"/>
                <a:cs typeface="+mn-cs"/>
              </a:rPr>
              <a:t>nintedanib</a:t>
            </a:r>
            <a:r>
              <a:rPr lang="en-US" sz="1200" b="0" i="0" u="none" strike="noStrike" kern="1200" baseline="0" dirty="0" smtClean="0">
                <a:solidFill>
                  <a:schemeClr val="tx1"/>
                </a:solidFill>
                <a:latin typeface="+mn-lt"/>
                <a:ea typeface="+mn-ea"/>
                <a:cs typeface="+mn-cs"/>
              </a:rPr>
              <a:t> versus placebo difference in adjusted annual rate of decline in FVC was</a:t>
            </a:r>
          </a:p>
          <a:p>
            <a:r>
              <a:rPr lang="en-US" sz="1200" b="0" i="0" u="none" strike="noStrike" kern="1200" baseline="0" dirty="0" smtClean="0">
                <a:solidFill>
                  <a:schemeClr val="tx1"/>
                </a:solidFill>
                <a:latin typeface="+mn-lt"/>
                <a:ea typeface="+mn-ea"/>
                <a:cs typeface="+mn-cs"/>
              </a:rPr>
              <a:t>117.0 mL/year (95% CI: 76.3, 157.8) and 98.9 mL/year (95% CI: 36.4, 161.5). There</a:t>
            </a:r>
          </a:p>
          <a:p>
            <a:r>
              <a:rPr lang="en-US" sz="1200" b="0" i="0" u="none" strike="noStrike" kern="1200" baseline="0" dirty="0" smtClean="0">
                <a:solidFill>
                  <a:schemeClr val="tx1"/>
                </a:solidFill>
                <a:latin typeface="+mn-lt"/>
                <a:ea typeface="+mn-ea"/>
                <a:cs typeface="+mn-cs"/>
              </a:rPr>
              <a:t>was no significant treatment-by-subgroup interaction (p=0.8139). Adverse events were</a:t>
            </a:r>
          </a:p>
          <a:p>
            <a:r>
              <a:rPr lang="en-US" sz="1200" b="0" i="0" u="none" strike="noStrike" kern="1200" baseline="0" dirty="0" smtClean="0">
                <a:solidFill>
                  <a:schemeClr val="tx1"/>
                </a:solidFill>
                <a:latin typeface="+mn-lt"/>
                <a:ea typeface="+mn-ea"/>
                <a:cs typeface="+mn-cs"/>
              </a:rPr>
              <a:t>similar between subgroups.</a:t>
            </a:r>
          </a:p>
          <a:p>
            <a:r>
              <a:rPr lang="en-US" sz="1200" b="1" i="0" u="none" strike="noStrike" kern="1200" baseline="0" dirty="0" smtClean="0">
                <a:solidFill>
                  <a:schemeClr val="tx1"/>
                </a:solidFill>
                <a:latin typeface="+mn-lt"/>
                <a:ea typeface="+mn-ea"/>
                <a:cs typeface="+mn-cs"/>
              </a:rPr>
              <a:t>Conclusion: </a:t>
            </a:r>
            <a:r>
              <a:rPr lang="en-US" sz="1200" b="0" i="0" u="none" strike="noStrike" kern="1200" baseline="0" dirty="0" smtClean="0">
                <a:solidFill>
                  <a:schemeClr val="tx1"/>
                </a:solidFill>
                <a:latin typeface="+mn-lt"/>
                <a:ea typeface="+mn-ea"/>
                <a:cs typeface="+mn-cs"/>
              </a:rPr>
              <a:t>Patients with IPF diagnosed in clinical practice who have possible UIP</a:t>
            </a:r>
          </a:p>
          <a:p>
            <a:r>
              <a:rPr lang="en-US" sz="1200" b="0" i="0" u="none" strike="noStrike" kern="1200" baseline="0" dirty="0" smtClean="0">
                <a:solidFill>
                  <a:schemeClr val="tx1"/>
                </a:solidFill>
                <a:latin typeface="+mn-lt"/>
                <a:ea typeface="+mn-ea"/>
                <a:cs typeface="+mn-cs"/>
              </a:rPr>
              <a:t>with traction bronchiectasis on HRCT and have not undergone surgical lung biopsy</a:t>
            </a:r>
          </a:p>
          <a:p>
            <a:r>
              <a:rPr lang="en-US" sz="1200" b="0" i="0" u="none" strike="noStrike" kern="1200" baseline="0" dirty="0" smtClean="0">
                <a:solidFill>
                  <a:schemeClr val="tx1"/>
                </a:solidFill>
                <a:latin typeface="+mn-lt"/>
                <a:ea typeface="+mn-ea"/>
                <a:cs typeface="+mn-cs"/>
              </a:rPr>
              <a:t>have disease that progresses in a similar way, and responds similarly to </a:t>
            </a:r>
            <a:r>
              <a:rPr lang="en-US" sz="1200" b="0" i="0" u="none" strike="noStrike" kern="1200" baseline="0" dirty="0" err="1" smtClean="0">
                <a:solidFill>
                  <a:schemeClr val="tx1"/>
                </a:solidFill>
                <a:latin typeface="+mn-lt"/>
                <a:ea typeface="+mn-ea"/>
                <a:cs typeface="+mn-cs"/>
              </a:rPr>
              <a:t>nintedanib</a:t>
            </a:r>
            <a:r>
              <a:rPr lang="en-US" sz="1200" b="0" i="0" u="none" strike="noStrike" kern="1200" baseline="0" dirty="0" smtClean="0">
                <a:solidFill>
                  <a:schemeClr val="tx1"/>
                </a:solidFill>
                <a:latin typeface="+mn-lt"/>
                <a:ea typeface="+mn-ea"/>
                <a:cs typeface="+mn-cs"/>
              </a:rPr>
              <a:t>, as</a:t>
            </a:r>
          </a:p>
          <a:p>
            <a:r>
              <a:rPr lang="en-US" sz="1200" b="0" i="0" u="none" strike="noStrike" kern="1200" baseline="0" dirty="0" smtClean="0">
                <a:solidFill>
                  <a:schemeClr val="tx1"/>
                </a:solidFill>
                <a:latin typeface="+mn-lt"/>
                <a:ea typeface="+mn-ea"/>
                <a:cs typeface="+mn-cs"/>
              </a:rPr>
              <a:t>patients with honeycombing on HRCT and/or confirmation of UIP by biopsy.</a:t>
            </a:r>
          </a:p>
          <a:p>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80</a:t>
            </a:fld>
            <a:endParaRPr lang="en-US"/>
          </a:p>
        </p:txBody>
      </p:sp>
    </p:spTree>
    <p:extLst>
      <p:ext uri="{BB962C8B-B14F-4D97-AF65-F5344CB8AC3E}">
        <p14:creationId xmlns:p14="http://schemas.microsoft.com/office/powerpoint/2010/main" val="2596375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https://www.dropbox.com/sh/t7zvc9ylg7l9hr9/AAAWVmKsFymY-H4BRXnSOeCya?dl=0</a:t>
            </a:r>
            <a:endParaRPr lang="en-US" dirty="0" smtClean="0"/>
          </a:p>
          <a:p>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96</a:t>
            </a:fld>
            <a:endParaRPr lang="en-US"/>
          </a:p>
        </p:txBody>
      </p:sp>
    </p:spTree>
    <p:extLst>
      <p:ext uri="{BB962C8B-B14F-4D97-AF65-F5344CB8AC3E}">
        <p14:creationId xmlns:p14="http://schemas.microsoft.com/office/powerpoint/2010/main" val="2066345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https://www.dropbox.com/sh/t7zvc9ylg7l9hr9/AAAWVmKsFymY-H4BRXnSOeCya?dl=0</a:t>
            </a:r>
            <a:endParaRPr lang="en-US" dirty="0" smtClean="0"/>
          </a:p>
          <a:p>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97</a:t>
            </a:fld>
            <a:endParaRPr lang="en-US"/>
          </a:p>
        </p:txBody>
      </p:sp>
    </p:spTree>
    <p:extLst>
      <p:ext uri="{BB962C8B-B14F-4D97-AF65-F5344CB8AC3E}">
        <p14:creationId xmlns:p14="http://schemas.microsoft.com/office/powerpoint/2010/main" val="2066345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https://www.dropbox.com/sh/t7zvc9ylg7l9hr9/AAAWVmKsFymY-H4BRXnSOeCya?dl=0</a:t>
            </a:r>
            <a:endParaRPr lang="en-US" dirty="0" smtClean="0"/>
          </a:p>
          <a:p>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98</a:t>
            </a:fld>
            <a:endParaRPr lang="en-US"/>
          </a:p>
        </p:txBody>
      </p:sp>
    </p:spTree>
    <p:extLst>
      <p:ext uri="{BB962C8B-B14F-4D97-AF65-F5344CB8AC3E}">
        <p14:creationId xmlns:p14="http://schemas.microsoft.com/office/powerpoint/2010/main" val="2066345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This patient has IPF by CT but also has other comorbidity.</a:t>
            </a:r>
          </a:p>
          <a:p>
            <a:pPr marL="0" indent="0">
              <a:buNone/>
            </a:pPr>
            <a:endParaRPr lang="en-US" sz="1200" dirty="0" smtClean="0"/>
          </a:p>
          <a:p>
            <a:pPr marL="0" indent="0">
              <a:buNone/>
            </a:pPr>
            <a:r>
              <a:rPr lang="en-US" sz="1200" dirty="0" smtClean="0"/>
              <a:t>I think most of his cough, sputum and response to antibiotics reflects chronic bronchitis and exacerbations.</a:t>
            </a:r>
          </a:p>
          <a:p>
            <a:pPr marL="0" indent="0">
              <a:buNone/>
            </a:pPr>
            <a:endParaRPr lang="en-US" sz="1200" dirty="0" smtClean="0"/>
          </a:p>
          <a:p>
            <a:pPr marL="0" indent="0">
              <a:buNone/>
            </a:pPr>
            <a:r>
              <a:rPr lang="en-US" sz="1200" dirty="0" smtClean="0"/>
              <a:t>He has chest pain but no evaluation for CAD</a:t>
            </a:r>
          </a:p>
          <a:p>
            <a:pPr marL="0" indent="0">
              <a:buNone/>
            </a:pPr>
            <a:endParaRPr lang="en-US" sz="1200" dirty="0" smtClean="0"/>
          </a:p>
          <a:p>
            <a:pPr marL="0" indent="0">
              <a:buNone/>
            </a:pPr>
            <a:r>
              <a:rPr lang="en-US" sz="1200" dirty="0" smtClean="0"/>
              <a:t>Possibility of GERD</a:t>
            </a:r>
          </a:p>
          <a:p>
            <a:pPr marL="0" indent="0">
              <a:buNone/>
            </a:pPr>
            <a:endParaRPr lang="en-US" sz="1200" dirty="0" smtClean="0"/>
          </a:p>
          <a:p>
            <a:pPr marL="0" indent="0">
              <a:buNone/>
            </a:pPr>
            <a:r>
              <a:rPr lang="en-US" sz="1200" dirty="0" smtClean="0"/>
              <a:t>So for this case trying to get audience to think beyond IPF</a:t>
            </a:r>
          </a:p>
          <a:p>
            <a:endParaRPr lang="en-US" dirty="0" smtClean="0"/>
          </a:p>
          <a:p>
            <a:r>
              <a:rPr lang="en-US" dirty="0" smtClean="0"/>
              <a:t>H - 100437048</a:t>
            </a:r>
            <a:endParaRPr lang="en-US" dirty="0"/>
          </a:p>
        </p:txBody>
      </p:sp>
      <p:sp>
        <p:nvSpPr>
          <p:cNvPr id="4" name="Slide Number Placeholder 3"/>
          <p:cNvSpPr>
            <a:spLocks noGrp="1"/>
          </p:cNvSpPr>
          <p:nvPr>
            <p:ph type="sldNum" sz="quarter" idx="10"/>
          </p:nvPr>
        </p:nvSpPr>
        <p:spPr/>
        <p:txBody>
          <a:bodyPr/>
          <a:lstStyle/>
          <a:p>
            <a:pPr>
              <a:defRPr/>
            </a:pPr>
            <a:fld id="{54BACB43-76F2-554C-9AA9-412B7C9836DF}" type="slidenum">
              <a:rPr lang="en-US" smtClean="0"/>
              <a:pPr>
                <a:defRPr/>
              </a:pPr>
              <a:t>10</a:t>
            </a:fld>
            <a:endParaRPr lang="en-US"/>
          </a:p>
        </p:txBody>
      </p:sp>
    </p:spTree>
    <p:extLst>
      <p:ext uri="{BB962C8B-B14F-4D97-AF65-F5344CB8AC3E}">
        <p14:creationId xmlns:p14="http://schemas.microsoft.com/office/powerpoint/2010/main" val="3530217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https://www.dropbox.com/sh/t7zvc9ylg7l9hr9/AAAWVmKsFymY-H4BRXnSOeCya?dl=0</a:t>
            </a:r>
            <a:endParaRPr lang="en-US" dirty="0" smtClean="0"/>
          </a:p>
          <a:p>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99</a:t>
            </a:fld>
            <a:endParaRPr lang="en-US"/>
          </a:p>
        </p:txBody>
      </p:sp>
    </p:spTree>
    <p:extLst>
      <p:ext uri="{BB962C8B-B14F-4D97-AF65-F5344CB8AC3E}">
        <p14:creationId xmlns:p14="http://schemas.microsoft.com/office/powerpoint/2010/main" val="2066345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https://www.dropbox.com/sh/t7zvc9ylg7l9hr9/AAAWVmKsFymY-H4BRXnSOeCya?dl=0</a:t>
            </a:r>
            <a:endParaRPr lang="en-US" dirty="0" smtClean="0"/>
          </a:p>
          <a:p>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100</a:t>
            </a:fld>
            <a:endParaRPr lang="en-US"/>
          </a:p>
        </p:txBody>
      </p:sp>
    </p:spTree>
    <p:extLst>
      <p:ext uri="{BB962C8B-B14F-4D97-AF65-F5344CB8AC3E}">
        <p14:creationId xmlns:p14="http://schemas.microsoft.com/office/powerpoint/2010/main" val="2066345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https://www.dropbox.com/sh/t7zvc9ylg7l9hr9/AAAWVmKsFymY-H4BRXnSOeCya?dl=0</a:t>
            </a:r>
            <a:endParaRPr lang="en-US" dirty="0" smtClean="0"/>
          </a:p>
          <a:p>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101</a:t>
            </a:fld>
            <a:endParaRPr lang="en-US"/>
          </a:p>
        </p:txBody>
      </p:sp>
    </p:spTree>
    <p:extLst>
      <p:ext uri="{BB962C8B-B14F-4D97-AF65-F5344CB8AC3E}">
        <p14:creationId xmlns:p14="http://schemas.microsoft.com/office/powerpoint/2010/main" val="2066345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https://www.dropbox.com/sh/t7zvc9ylg7l9hr9/AAAWVmKsFymY-H4BRXnSOeCya?dl=0</a:t>
            </a:r>
            <a:endParaRPr lang="en-US" dirty="0" smtClean="0"/>
          </a:p>
          <a:p>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102</a:t>
            </a:fld>
            <a:endParaRPr lang="en-US"/>
          </a:p>
        </p:txBody>
      </p:sp>
    </p:spTree>
    <p:extLst>
      <p:ext uri="{BB962C8B-B14F-4D97-AF65-F5344CB8AC3E}">
        <p14:creationId xmlns:p14="http://schemas.microsoft.com/office/powerpoint/2010/main" val="2066345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https://www.dropbox.com/sh/t7zvc9ylg7l9hr9/AAAWVmKsFymY-H4BRXnSOeCya?dl=0</a:t>
            </a:r>
            <a:endParaRPr lang="en-US" dirty="0" smtClean="0"/>
          </a:p>
          <a:p>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103</a:t>
            </a:fld>
            <a:endParaRPr lang="en-US"/>
          </a:p>
        </p:txBody>
      </p:sp>
    </p:spTree>
    <p:extLst>
      <p:ext uri="{BB962C8B-B14F-4D97-AF65-F5344CB8AC3E}">
        <p14:creationId xmlns:p14="http://schemas.microsoft.com/office/powerpoint/2010/main" val="20663457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https://www.dropbox.com/sh/t7zvc9ylg7l9hr9/AAAWVmKsFymY-H4BRXnSOeCya?dl=0</a:t>
            </a:r>
            <a:endParaRPr lang="en-US" dirty="0" smtClean="0"/>
          </a:p>
          <a:p>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104</a:t>
            </a:fld>
            <a:endParaRPr lang="en-US"/>
          </a:p>
        </p:txBody>
      </p:sp>
    </p:spTree>
    <p:extLst>
      <p:ext uri="{BB962C8B-B14F-4D97-AF65-F5344CB8AC3E}">
        <p14:creationId xmlns:p14="http://schemas.microsoft.com/office/powerpoint/2010/main" val="2066345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6982" indent="-291147" eaLnBrk="0" hangingPunct="0">
              <a:defRPr sz="2400">
                <a:solidFill>
                  <a:schemeClr val="tx1"/>
                </a:solidFill>
                <a:latin typeface="Calibri" charset="0"/>
                <a:ea typeface="ＭＳ Ｐゴシック" charset="0"/>
              </a:defRPr>
            </a:lvl2pPr>
            <a:lvl3pPr marL="1164589" indent="-232917" eaLnBrk="0" hangingPunct="0">
              <a:defRPr sz="2400">
                <a:solidFill>
                  <a:schemeClr val="tx1"/>
                </a:solidFill>
                <a:latin typeface="Calibri" charset="0"/>
                <a:ea typeface="ＭＳ Ｐゴシック" charset="0"/>
              </a:defRPr>
            </a:lvl3pPr>
            <a:lvl4pPr marL="1630423" indent="-232917" eaLnBrk="0" hangingPunct="0">
              <a:defRPr sz="2400">
                <a:solidFill>
                  <a:schemeClr val="tx1"/>
                </a:solidFill>
                <a:latin typeface="Calibri" charset="0"/>
                <a:ea typeface="ＭＳ Ｐゴシック" charset="0"/>
              </a:defRPr>
            </a:lvl4pPr>
            <a:lvl5pPr marL="2096259" indent="-232917" eaLnBrk="0" hangingPunct="0">
              <a:defRPr sz="2400">
                <a:solidFill>
                  <a:schemeClr val="tx1"/>
                </a:solidFill>
                <a:latin typeface="Calibri" charset="0"/>
                <a:ea typeface="ＭＳ Ｐゴシック" charset="0"/>
              </a:defRPr>
            </a:lvl5pPr>
            <a:lvl6pPr marL="2562094" indent="-232917" eaLnBrk="0" fontAlgn="base" hangingPunct="0">
              <a:spcBef>
                <a:spcPct val="0"/>
              </a:spcBef>
              <a:spcAft>
                <a:spcPct val="0"/>
              </a:spcAft>
              <a:defRPr sz="2400">
                <a:solidFill>
                  <a:schemeClr val="tx1"/>
                </a:solidFill>
                <a:latin typeface="Calibri" charset="0"/>
                <a:ea typeface="ＭＳ Ｐゴシック" charset="0"/>
              </a:defRPr>
            </a:lvl6pPr>
            <a:lvl7pPr marL="3027929" indent="-232917" eaLnBrk="0" fontAlgn="base" hangingPunct="0">
              <a:spcBef>
                <a:spcPct val="0"/>
              </a:spcBef>
              <a:spcAft>
                <a:spcPct val="0"/>
              </a:spcAft>
              <a:defRPr sz="2400">
                <a:solidFill>
                  <a:schemeClr val="tx1"/>
                </a:solidFill>
                <a:latin typeface="Calibri" charset="0"/>
                <a:ea typeface="ＭＳ Ｐゴシック" charset="0"/>
              </a:defRPr>
            </a:lvl7pPr>
            <a:lvl8pPr marL="3493764" indent="-232917" eaLnBrk="0" fontAlgn="base" hangingPunct="0">
              <a:spcBef>
                <a:spcPct val="0"/>
              </a:spcBef>
              <a:spcAft>
                <a:spcPct val="0"/>
              </a:spcAft>
              <a:defRPr sz="2400">
                <a:solidFill>
                  <a:schemeClr val="tx1"/>
                </a:solidFill>
                <a:latin typeface="Calibri" charset="0"/>
                <a:ea typeface="ＭＳ Ｐゴシック" charset="0"/>
              </a:defRPr>
            </a:lvl8pPr>
            <a:lvl9pPr marL="3959600" indent="-23291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C927CEBF-E1D9-B845-B951-150BCD390B8D}" type="slidenum">
              <a:rPr lang="en-US" sz="1200">
                <a:solidFill>
                  <a:prstClr val="black"/>
                </a:solidFill>
              </a:rPr>
              <a:pPr eaLnBrk="1" fontAlgn="base" hangingPunct="1">
                <a:spcBef>
                  <a:spcPct val="0"/>
                </a:spcBef>
                <a:spcAft>
                  <a:spcPct val="0"/>
                </a:spcAft>
              </a:pPr>
              <a:t>106</a:t>
            </a:fld>
            <a:endParaRPr lang="en-US" sz="1200" dirty="0">
              <a:solidFill>
                <a:prstClr val="black"/>
              </a:solidFill>
            </a:endParaRPr>
          </a:p>
        </p:txBody>
      </p:sp>
    </p:spTree>
    <p:extLst>
      <p:ext uri="{BB962C8B-B14F-4D97-AF65-F5344CB8AC3E}">
        <p14:creationId xmlns:p14="http://schemas.microsoft.com/office/powerpoint/2010/main" val="1566008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 - 100437048</a:t>
            </a:r>
            <a:endParaRPr lang="en-US"/>
          </a:p>
        </p:txBody>
      </p:sp>
      <p:sp>
        <p:nvSpPr>
          <p:cNvPr id="4" name="Slide Number Placeholder 3"/>
          <p:cNvSpPr>
            <a:spLocks noGrp="1"/>
          </p:cNvSpPr>
          <p:nvPr>
            <p:ph type="sldNum" sz="quarter" idx="10"/>
          </p:nvPr>
        </p:nvSpPr>
        <p:spPr/>
        <p:txBody>
          <a:bodyPr/>
          <a:lstStyle/>
          <a:p>
            <a:pPr>
              <a:defRPr/>
            </a:pPr>
            <a:fld id="{54BACB43-76F2-554C-9AA9-412B7C9836DF}" type="slidenum">
              <a:rPr lang="en-US" smtClean="0"/>
              <a:pPr>
                <a:defRPr/>
              </a:pPr>
              <a:t>11</a:t>
            </a:fld>
            <a:endParaRPr lang="en-US"/>
          </a:p>
        </p:txBody>
      </p:sp>
    </p:spTree>
    <p:extLst>
      <p:ext uri="{BB962C8B-B14F-4D97-AF65-F5344CB8AC3E}">
        <p14:creationId xmlns:p14="http://schemas.microsoft.com/office/powerpoint/2010/main" val="3530217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dirty="0" smtClean="0"/>
              <a:t>HRCT Images</a:t>
            </a:r>
          </a:p>
        </p:txBody>
      </p:sp>
      <p:sp>
        <p:nvSpPr>
          <p:cNvPr id="4" name="Slide Number Placeholder 3"/>
          <p:cNvSpPr>
            <a:spLocks noGrp="1"/>
          </p:cNvSpPr>
          <p:nvPr>
            <p:ph type="sldNum" sz="quarter" idx="10"/>
          </p:nvPr>
        </p:nvSpPr>
        <p:spPr/>
        <p:txBody>
          <a:bodyPr/>
          <a:lstStyle/>
          <a:p>
            <a:pPr>
              <a:defRPr/>
            </a:pPr>
            <a:fld id="{54BACB43-76F2-554C-9AA9-412B7C9836DF}" type="slidenum">
              <a:rPr lang="en-US" smtClean="0"/>
              <a:pPr>
                <a:defRPr/>
              </a:pPr>
              <a:t>12</a:t>
            </a:fld>
            <a:endParaRPr lang="en-US" dirty="0"/>
          </a:p>
        </p:txBody>
      </p:sp>
    </p:spTree>
    <p:extLst>
      <p:ext uri="{BB962C8B-B14F-4D97-AF65-F5344CB8AC3E}">
        <p14:creationId xmlns:p14="http://schemas.microsoft.com/office/powerpoint/2010/main" val="3530217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 - 100437048</a:t>
            </a:r>
            <a:endParaRPr lang="en-US"/>
          </a:p>
        </p:txBody>
      </p:sp>
      <p:sp>
        <p:nvSpPr>
          <p:cNvPr id="4" name="Slide Number Placeholder 3"/>
          <p:cNvSpPr>
            <a:spLocks noGrp="1"/>
          </p:cNvSpPr>
          <p:nvPr>
            <p:ph type="sldNum" sz="quarter" idx="10"/>
          </p:nvPr>
        </p:nvSpPr>
        <p:spPr/>
        <p:txBody>
          <a:bodyPr/>
          <a:lstStyle/>
          <a:p>
            <a:pPr>
              <a:defRPr/>
            </a:pPr>
            <a:fld id="{54BACB43-76F2-554C-9AA9-412B7C9836DF}" type="slidenum">
              <a:rPr lang="en-US" smtClean="0"/>
              <a:pPr>
                <a:defRPr/>
              </a:pPr>
              <a:t>13</a:t>
            </a:fld>
            <a:endParaRPr lang="en-US"/>
          </a:p>
        </p:txBody>
      </p:sp>
    </p:spTree>
    <p:extLst>
      <p:ext uri="{BB962C8B-B14F-4D97-AF65-F5344CB8AC3E}">
        <p14:creationId xmlns:p14="http://schemas.microsoft.com/office/powerpoint/2010/main" val="3530217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 - 100437048</a:t>
            </a:r>
            <a:endParaRPr lang="en-US"/>
          </a:p>
        </p:txBody>
      </p:sp>
      <p:sp>
        <p:nvSpPr>
          <p:cNvPr id="4" name="Slide Number Placeholder 3"/>
          <p:cNvSpPr>
            <a:spLocks noGrp="1"/>
          </p:cNvSpPr>
          <p:nvPr>
            <p:ph type="sldNum" sz="quarter" idx="10"/>
          </p:nvPr>
        </p:nvSpPr>
        <p:spPr/>
        <p:txBody>
          <a:bodyPr/>
          <a:lstStyle/>
          <a:p>
            <a:pPr>
              <a:defRPr/>
            </a:pPr>
            <a:fld id="{54BACB43-76F2-554C-9AA9-412B7C9836DF}" type="slidenum">
              <a:rPr lang="en-US" smtClean="0"/>
              <a:pPr>
                <a:defRPr/>
              </a:pPr>
              <a:t>14</a:t>
            </a:fld>
            <a:endParaRPr lang="en-US"/>
          </a:p>
        </p:txBody>
      </p:sp>
    </p:spTree>
    <p:extLst>
      <p:ext uri="{BB962C8B-B14F-4D97-AF65-F5344CB8AC3E}">
        <p14:creationId xmlns:p14="http://schemas.microsoft.com/office/powerpoint/2010/main" val="3530217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 - 100437048</a:t>
            </a:r>
            <a:endParaRPr lang="en-US" dirty="0"/>
          </a:p>
        </p:txBody>
      </p:sp>
      <p:sp>
        <p:nvSpPr>
          <p:cNvPr id="4" name="Slide Number Placeholder 3"/>
          <p:cNvSpPr>
            <a:spLocks noGrp="1"/>
          </p:cNvSpPr>
          <p:nvPr>
            <p:ph type="sldNum" sz="quarter" idx="10"/>
          </p:nvPr>
        </p:nvSpPr>
        <p:spPr/>
        <p:txBody>
          <a:bodyPr/>
          <a:lstStyle/>
          <a:p>
            <a:pPr>
              <a:defRPr/>
            </a:pPr>
            <a:fld id="{54BACB43-76F2-554C-9AA9-412B7C9836DF}" type="slidenum">
              <a:rPr lang="en-US" smtClean="0"/>
              <a:pPr>
                <a:defRPr/>
              </a:pPr>
              <a:t>15</a:t>
            </a:fld>
            <a:endParaRPr lang="en-US"/>
          </a:p>
        </p:txBody>
      </p:sp>
    </p:spTree>
    <p:extLst>
      <p:ext uri="{BB962C8B-B14F-4D97-AF65-F5344CB8AC3E}">
        <p14:creationId xmlns:p14="http://schemas.microsoft.com/office/powerpoint/2010/main" val="3530217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David </a:t>
            </a:r>
            <a:r>
              <a:rPr lang="en-US" dirty="0" err="1" smtClean="0"/>
              <a:t>Lederer</a:t>
            </a:r>
            <a:r>
              <a:rPr lang="en-US" dirty="0" smtClean="0"/>
              <a:t> recommends these </a:t>
            </a:r>
            <a:r>
              <a:rPr lang="en-US" smtClean="0"/>
              <a:t>early steps in </a:t>
            </a:r>
            <a:r>
              <a:rPr lang="en-US" dirty="0" smtClean="0"/>
              <a:t>the diagnosis of ILD.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000DC0D-1D8F-4247-B598-BE098DFD5995}" type="slidenum">
              <a:rPr lang="en-US" smtClean="0"/>
              <a:t>16</a:t>
            </a:fld>
            <a:endParaRPr lang="en-US"/>
          </a:p>
        </p:txBody>
      </p:sp>
    </p:spTree>
    <p:extLst>
      <p:ext uri="{BB962C8B-B14F-4D97-AF65-F5344CB8AC3E}">
        <p14:creationId xmlns:p14="http://schemas.microsoft.com/office/powerpoint/2010/main" val="1536839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06393"/>
            <a:ext cx="7772400" cy="1470025"/>
          </a:xfrm>
        </p:spPr>
        <p:txBody>
          <a:bodyPr/>
          <a:lstStyle>
            <a:lvl1pPr algn="ctr">
              <a:defRPr/>
            </a:lvl1pPr>
          </a:lstStyle>
          <a:p>
            <a:r>
              <a:rPr lang="en-US"/>
              <a:t>Click to edit Master title style</a:t>
            </a:r>
          </a:p>
        </p:txBody>
      </p:sp>
      <p:sp>
        <p:nvSpPr>
          <p:cNvPr id="3" name="Subtitle 2"/>
          <p:cNvSpPr>
            <a:spLocks noGrp="1"/>
          </p:cNvSpPr>
          <p:nvPr>
            <p:ph type="subTitle" idx="1"/>
          </p:nvPr>
        </p:nvSpPr>
        <p:spPr>
          <a:xfrm>
            <a:off x="1371600" y="4031150"/>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24979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FE801C-6DF0-2744-8456-A0753DFCC25B}" type="datetimeFigureOut">
              <a:rPr lang="en-US">
                <a:solidFill>
                  <a:prstClr val="black">
                    <a:tint val="75000"/>
                  </a:prstClr>
                </a:solidFill>
              </a:rPr>
              <a:pPr/>
              <a:t>9/8/2016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7957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FE801C-6DF0-2744-8456-A0753DFCC25B}" type="datetimeFigureOut">
              <a:rPr lang="en-US">
                <a:solidFill>
                  <a:prstClr val="black">
                    <a:tint val="75000"/>
                  </a:prstClr>
                </a:solidFill>
              </a:rPr>
              <a:pPr/>
              <a:t>9/8/2016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936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328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lvl1pPr algn="ctr">
              <a:defRPr/>
            </a:lvl1pPr>
          </a:lstStyle>
          <a:p>
            <a:pPr lvl="0"/>
            <a:r>
              <a:rPr lang="en-US" noProof="0"/>
              <a:t>Click to edit Master title style</a:t>
            </a:r>
          </a:p>
        </p:txBody>
      </p:sp>
      <p:sp>
        <p:nvSpPr>
          <p:cNvPr id="3" name="Rectangle 5"/>
          <p:cNvSpPr>
            <a:spLocks noGrp="1" noChangeArrowheads="1"/>
          </p:cNvSpPr>
          <p:nvPr>
            <p:ph type="ftr" sz="quarter" idx="10"/>
          </p:nvPr>
        </p:nvSpPr>
        <p:spPr/>
        <p:txBody>
          <a:bodyPr/>
          <a:lstStyle>
            <a:lvl1pPr>
              <a:defRPr sz="1000">
                <a:solidFill>
                  <a:srgbClr val="FFFFFF"/>
                </a:solidFill>
              </a:defRPr>
            </a:lvl1pPr>
          </a:lstStyle>
          <a:p>
            <a:pPr>
              <a:defRPr/>
            </a:pPr>
            <a:r>
              <a:rPr lang="en-US" dirty="0"/>
              <a:t>Copyright © 1972-2004 American College of Rheumatology Slide Collection. All rights reserved.</a:t>
            </a:r>
          </a:p>
        </p:txBody>
      </p:sp>
    </p:spTree>
    <p:extLst>
      <p:ext uri="{BB962C8B-B14F-4D97-AF65-F5344CB8AC3E}">
        <p14:creationId xmlns:p14="http://schemas.microsoft.com/office/powerpoint/2010/main" val="3788599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10" name="Picture 5"/>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086600" y="6400800"/>
            <a:ext cx="1917700" cy="35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5" name="Picture 4" descr="EM_slide_banner.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9144000" cy="566928"/>
          </a:xfrm>
          <a:prstGeom prst="rect">
            <a:avLst/>
          </a:prstGeom>
        </p:spPr>
      </p:pic>
    </p:spTree>
    <p:extLst>
      <p:ext uri="{BB962C8B-B14F-4D97-AF65-F5344CB8AC3E}">
        <p14:creationId xmlns:p14="http://schemas.microsoft.com/office/powerpoint/2010/main" val="423772253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xmlns:p14="http://schemas.microsoft.com/office/powerpoint/2010/main" spd="med" advTm="7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839200" cy="1143000"/>
          </a:xfrm>
        </p:spPr>
        <p:txBody>
          <a:bodyPr/>
          <a:lstStyle/>
          <a:p>
            <a:r>
              <a:rPr lang="en-US"/>
              <a:t>Click to edit Master title style</a:t>
            </a:r>
          </a:p>
        </p:txBody>
      </p:sp>
      <p:sp>
        <p:nvSpPr>
          <p:cNvPr id="3" name="Chart Placeholder 2"/>
          <p:cNvSpPr>
            <a:spLocks noGrp="1"/>
          </p:cNvSpPr>
          <p:nvPr>
            <p:ph type="chart" idx="1"/>
          </p:nvPr>
        </p:nvSpPr>
        <p:spPr>
          <a:xfrm>
            <a:off x="685800" y="1600200"/>
            <a:ext cx="7772400" cy="4114800"/>
          </a:xfrm>
        </p:spPr>
        <p:txBody>
          <a:bodyPr/>
          <a:lstStyle/>
          <a:p>
            <a:pPr lvl="0"/>
            <a:endParaRPr lang="en-US" noProof="0" dirty="0"/>
          </a:p>
        </p:txBody>
      </p:sp>
    </p:spTree>
    <p:extLst>
      <p:ext uri="{BB962C8B-B14F-4D97-AF65-F5344CB8AC3E}">
        <p14:creationId xmlns:p14="http://schemas.microsoft.com/office/powerpoint/2010/main" val="162648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FE801C-6DF0-2744-8456-A0753DFCC25B}" type="datetimeFigureOut">
              <a:rPr lang="en-US">
                <a:solidFill>
                  <a:prstClr val="black">
                    <a:tint val="75000"/>
                  </a:prstClr>
                </a:solidFill>
              </a:rPr>
              <a:pPr/>
              <a:t>9/8/2016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5374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FE801C-6DF0-2744-8456-A0753DFCC25B}" type="datetimeFigureOut">
              <a:rPr lang="en-US">
                <a:solidFill>
                  <a:prstClr val="black">
                    <a:tint val="75000"/>
                  </a:prstClr>
                </a:solidFill>
              </a:rPr>
              <a:pPr/>
              <a:t>9/8/2016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9689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FE801C-6DF0-2744-8456-A0753DFCC25B}" type="datetimeFigureOut">
              <a:rPr lang="en-US">
                <a:solidFill>
                  <a:prstClr val="black">
                    <a:tint val="75000"/>
                  </a:prstClr>
                </a:solidFill>
              </a:rPr>
              <a:pPr/>
              <a:t>9/8/2016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19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FE801C-6DF0-2744-8456-A0753DFCC25B}" type="datetimeFigureOut">
              <a:rPr lang="en-US">
                <a:solidFill>
                  <a:prstClr val="black">
                    <a:tint val="75000"/>
                  </a:prstClr>
                </a:solidFill>
              </a:rPr>
              <a:pPr/>
              <a:t>9/8/2016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2672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FE801C-6DF0-2744-8456-A0753DFCC25B}" type="datetimeFigureOut">
              <a:rPr lang="en-US">
                <a:solidFill>
                  <a:prstClr val="black">
                    <a:tint val="75000"/>
                  </a:prstClr>
                </a:solidFill>
              </a:rPr>
              <a:pPr/>
              <a:t>9/8/2016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4468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FE801C-6DF0-2744-8456-A0753DFCC25B}" type="datetimeFigureOut">
              <a:rPr lang="en-US">
                <a:solidFill>
                  <a:prstClr val="black">
                    <a:tint val="75000"/>
                  </a:prstClr>
                </a:solidFill>
              </a:rPr>
              <a:pPr/>
              <a:t>9/8/2016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3800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AFE801C-6DF0-2744-8456-A0753DFCC25B}" type="datetimeFigureOut">
              <a:rPr lang="en-US">
                <a:solidFill>
                  <a:prstClr val="black">
                    <a:tint val="75000"/>
                  </a:prstClr>
                </a:solidFill>
              </a:rPr>
              <a:pPr/>
              <a:t>9/8/2016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2171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FE801C-6DF0-2744-8456-A0753DFCC25B}" type="datetimeFigureOut">
              <a:rPr lang="en-US">
                <a:solidFill>
                  <a:prstClr val="black">
                    <a:tint val="75000"/>
                  </a:prstClr>
                </a:solidFill>
              </a:rPr>
              <a:pPr/>
              <a:t>9/8/2016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CE6E6C0-4A69-DA4E-9D2B-B3CAF45FC25F}" type="slidenum">
              <a:rPr>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93609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AFE801C-6DF0-2744-8456-A0753DFCC25B}" type="datetimeFigureOut">
              <a:rPr lang="en-US">
                <a:solidFill>
                  <a:prstClr val="black">
                    <a:tint val="75000"/>
                  </a:prstClr>
                </a:solidFill>
              </a:rPr>
              <a:pPr defTabSz="457200"/>
              <a:t>9/8/2016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CE6E6C0-4A69-DA4E-9D2B-B3CAF45FC25F}" type="slidenum">
              <a:rPr>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245153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Lst>
  <p:txStyles>
    <p:titleStyle>
      <a:lvl1pPr algn="l" defTabSz="457200" rtl="0" eaLnBrk="1" latinLnBrk="0" hangingPunct="1">
        <a:spcBef>
          <a:spcPct val="0"/>
        </a:spcBef>
        <a:buNone/>
        <a:defRPr sz="4400" kern="1200">
          <a:solidFill>
            <a:srgbClr val="26528E"/>
          </a:solidFill>
          <a:latin typeface="+mj-lt"/>
          <a:ea typeface="+mj-ea"/>
          <a:cs typeface="+mj-cs"/>
        </a:defRPr>
      </a:lvl1pPr>
    </p:titleStyle>
    <p:bodyStyle>
      <a:lvl1pPr marL="342900" indent="-342900" algn="l" defTabSz="457200" rtl="0" eaLnBrk="1" latinLnBrk="0" hangingPunct="1">
        <a:spcBef>
          <a:spcPct val="20000"/>
        </a:spcBef>
        <a:buClr>
          <a:srgbClr val="C54125"/>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C54125"/>
        </a:buClr>
        <a:buSzPct val="120000"/>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C54125"/>
        </a:buClr>
        <a:buSzPct val="120000"/>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41.png"/><Relationship Id="rId4" Type="http://schemas.openxmlformats.org/officeDocument/2006/relationships/notesSlide" Target="../notesSlides/notesSlide31.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42.png"/><Relationship Id="rId4" Type="http://schemas.openxmlformats.org/officeDocument/2006/relationships/notesSlide" Target="../notesSlides/notesSlide32.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43.png"/><Relationship Id="rId4" Type="http://schemas.openxmlformats.org/officeDocument/2006/relationships/notesSlide" Target="../notesSlides/notesSlide33.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44.png"/><Relationship Id="rId4" Type="http://schemas.openxmlformats.org/officeDocument/2006/relationships/notesSlide" Target="../notesSlides/notesSlide34.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45.png"/><Relationship Id="rId4" Type="http://schemas.openxmlformats.org/officeDocument/2006/relationships/notesSlide" Target="../notesSlides/notesSlide35.xml"/></Relationships>
</file>

<file path=ppt/slides/_rels/slide10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xml.rels><?xml version="1.0" encoding="UTF-8" standalone="yes"?>
<Relationships xmlns="http://schemas.openxmlformats.org/package/2006/relationships"><Relationship Id="rId3" Type="http://schemas.openxmlformats.org/officeDocument/2006/relationships/hyperlink" Target="http://www.pilotforipf.org/" TargetMode="Externa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8.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5.xml"/><Relationship Id="rId1" Type="http://schemas.openxmlformats.org/officeDocument/2006/relationships/tags" Target="../tags/tag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ov"/><Relationship Id="rId1" Type="http://schemas.openxmlformats.org/officeDocument/2006/relationships/video" Target="NULL" TargetMode="Externa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6.gif"/></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ov"/><Relationship Id="rId1" Type="http://schemas.openxmlformats.org/officeDocument/2006/relationships/video" Target="NULL" TargetMode="External"/><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ov"/><Relationship Id="rId1" Type="http://schemas.openxmlformats.org/officeDocument/2006/relationships/video" Target="NULL" TargetMode="External"/><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ov"/><Relationship Id="rId1" Type="http://schemas.openxmlformats.org/officeDocument/2006/relationships/video" Target="NULL" TargetMode="Externa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ov"/><Relationship Id="rId1" Type="http://schemas.openxmlformats.org/officeDocument/2006/relationships/video" Target="NULL" TargetMode="External"/><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ov"/><Relationship Id="rId1" Type="http://schemas.openxmlformats.org/officeDocument/2006/relationships/video" Target="NULL" TargetMode="External"/><Relationship Id="rId4" Type="http://schemas.openxmlformats.org/officeDocument/2006/relationships/image" Target="../media/image32.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ov"/><Relationship Id="rId1" Type="http://schemas.openxmlformats.org/officeDocument/2006/relationships/video" Target="NULL" TargetMode="External"/><Relationship Id="rId4" Type="http://schemas.openxmlformats.org/officeDocument/2006/relationships/image" Target="../media/image32.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ov"/><Relationship Id="rId1" Type="http://schemas.openxmlformats.org/officeDocument/2006/relationships/video" Target="NULL" TargetMode="External"/><Relationship Id="rId4" Type="http://schemas.openxmlformats.org/officeDocument/2006/relationships/image" Target="../media/image32.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ov"/><Relationship Id="rId1" Type="http://schemas.openxmlformats.org/officeDocument/2006/relationships/video" Target="NULL" TargetMode="External"/><Relationship Id="rId4" Type="http://schemas.openxmlformats.org/officeDocument/2006/relationships/image" Target="../media/image32.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ov"/><Relationship Id="rId1" Type="http://schemas.openxmlformats.org/officeDocument/2006/relationships/video" Target="NULL" TargetMode="Externa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ov"/><Relationship Id="rId1" Type="http://schemas.openxmlformats.org/officeDocument/2006/relationships/video" Target="NULL" TargetMode="External"/><Relationship Id="rId4" Type="http://schemas.openxmlformats.org/officeDocument/2006/relationships/image" Target="../media/image32.png"/></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9.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www.pulmonaryfibrosis.org/" TargetMode="External"/><Relationship Id="rId2" Type="http://schemas.openxmlformats.org/officeDocument/2006/relationships/hyperlink" Target="http://www.pilotforipf.org/" TargetMode="External"/><Relationship Id="rId1" Type="http://schemas.openxmlformats.org/officeDocument/2006/relationships/slideLayout" Target="../slideLayouts/slideLayout2.xml"/><Relationship Id="rId4" Type="http://schemas.openxmlformats.org/officeDocument/2006/relationships/hyperlink" Target="http://www.clinicaltrials.gov/"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8.png"/><Relationship Id="rId4" Type="http://schemas.openxmlformats.org/officeDocument/2006/relationships/notesSlide" Target="../notesSlides/notesSlide27.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8.png"/><Relationship Id="rId4" Type="http://schemas.openxmlformats.org/officeDocument/2006/relationships/notesSlide" Target="../notesSlides/notesSlide28.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9.png"/><Relationship Id="rId4" Type="http://schemas.openxmlformats.org/officeDocument/2006/relationships/notesSlide" Target="../notesSlides/notesSlide29.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40.png"/><Relationship Id="rId4" Type="http://schemas.openxmlformats.org/officeDocument/2006/relationships/notesSlide" Target="../notesSlides/notesSlide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968897" cy="505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81629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ctr"/>
            <a:r>
              <a:rPr lang="en-US" dirty="0" smtClean="0"/>
              <a:t>71-year-old Male with Progressive Cough</a:t>
            </a:r>
            <a:endParaRPr lang="en-US" dirty="0"/>
          </a:p>
        </p:txBody>
      </p:sp>
      <p:sp>
        <p:nvSpPr>
          <p:cNvPr id="3" name="Content Placeholder 2"/>
          <p:cNvSpPr>
            <a:spLocks noGrp="1"/>
          </p:cNvSpPr>
          <p:nvPr>
            <p:ph idx="1"/>
          </p:nvPr>
        </p:nvSpPr>
        <p:spPr>
          <a:xfrm>
            <a:off x="433633" y="1031227"/>
            <a:ext cx="8371002" cy="5105400"/>
          </a:xfrm>
        </p:spPr>
        <p:txBody>
          <a:bodyPr>
            <a:normAutofit fontScale="92500" lnSpcReduction="10000"/>
          </a:bodyPr>
          <a:lstStyle/>
          <a:p>
            <a:pPr marL="0" indent="0">
              <a:buNone/>
            </a:pPr>
            <a:r>
              <a:rPr lang="en-US" sz="2400" b="1" u="sng" dirty="0" smtClean="0">
                <a:solidFill>
                  <a:schemeClr val="tx2"/>
                </a:solidFill>
              </a:rPr>
              <a:t>Respiratory Symptoms </a:t>
            </a:r>
            <a:r>
              <a:rPr lang="en-US" sz="2400" dirty="0" smtClean="0"/>
              <a:t>began over past year</a:t>
            </a:r>
          </a:p>
          <a:p>
            <a:r>
              <a:rPr lang="en-US" sz="2000" dirty="0" smtClean="0"/>
              <a:t>Cough</a:t>
            </a:r>
          </a:p>
          <a:p>
            <a:pPr lvl="1"/>
            <a:r>
              <a:rPr lang="en-US" sz="1800" dirty="0"/>
              <a:t>W</a:t>
            </a:r>
            <a:r>
              <a:rPr lang="en-US" sz="1800" dirty="0" smtClean="0"/>
              <a:t>orse when lying down at night and in the morning</a:t>
            </a:r>
          </a:p>
          <a:p>
            <a:pPr lvl="1"/>
            <a:r>
              <a:rPr lang="en-US" sz="1800" dirty="0"/>
              <a:t>P</a:t>
            </a:r>
            <a:r>
              <a:rPr lang="en-US" sz="1800" dirty="0" smtClean="0"/>
              <a:t>roductive of mucus  - amount and color vary</a:t>
            </a:r>
          </a:p>
          <a:p>
            <a:pPr lvl="1"/>
            <a:r>
              <a:rPr lang="en-US" sz="1800" dirty="0" smtClean="0"/>
              <a:t>Sometimes gets worse and associated with more dyspnea and seems to respond for period of time to antibiotics</a:t>
            </a:r>
          </a:p>
          <a:p>
            <a:r>
              <a:rPr lang="en-US" sz="2000" dirty="0" smtClean="0"/>
              <a:t>Mild, intermittent chest burning/discomfort retrosternal</a:t>
            </a:r>
          </a:p>
          <a:p>
            <a:endParaRPr lang="en-US" sz="2000" dirty="0" smtClean="0"/>
          </a:p>
          <a:p>
            <a:pPr marL="0" indent="0">
              <a:buNone/>
            </a:pPr>
            <a:r>
              <a:rPr lang="en-US" sz="2400" b="1" u="sng" dirty="0" smtClean="0">
                <a:solidFill>
                  <a:schemeClr val="tx2"/>
                </a:solidFill>
              </a:rPr>
              <a:t>Past Medical/Social/Family History</a:t>
            </a:r>
          </a:p>
          <a:p>
            <a:r>
              <a:rPr lang="en-US" sz="2000" dirty="0" smtClean="0"/>
              <a:t>Chronic sinusitis but otherwise healthy</a:t>
            </a:r>
          </a:p>
          <a:p>
            <a:r>
              <a:rPr lang="en-US" sz="2000" dirty="0" smtClean="0"/>
              <a:t>No birds, molds, hot tubs but works as art teacher with some exposure to paints, oils, and dyes</a:t>
            </a:r>
          </a:p>
          <a:p>
            <a:r>
              <a:rPr lang="en-US" sz="2000" dirty="0" smtClean="0"/>
              <a:t>60 pack year history of smoking, quit 1995</a:t>
            </a:r>
          </a:p>
          <a:p>
            <a:endParaRPr lang="en-US" sz="2000" dirty="0" smtClean="0"/>
          </a:p>
          <a:p>
            <a:pPr marL="0" indent="0">
              <a:buNone/>
            </a:pPr>
            <a:r>
              <a:rPr lang="en-US" sz="2400" b="1" u="sng" dirty="0" smtClean="0">
                <a:solidFill>
                  <a:schemeClr val="tx2"/>
                </a:solidFill>
              </a:rPr>
              <a:t>Physical Exam</a:t>
            </a:r>
          </a:p>
          <a:p>
            <a:r>
              <a:rPr lang="en-US" sz="2000" dirty="0" smtClean="0"/>
              <a:t>Normal except mild basilar crackles without wheeze or rhonchi</a:t>
            </a:r>
            <a:endParaRPr lang="en-US" sz="2000" dirty="0"/>
          </a:p>
        </p:txBody>
      </p:sp>
    </p:spTree>
    <p:custDataLst>
      <p:tags r:id="rId1"/>
    </p:custDataLst>
    <p:extLst>
      <p:ext uri="{BB962C8B-B14F-4D97-AF65-F5344CB8AC3E}">
        <p14:creationId xmlns:p14="http://schemas.microsoft.com/office/powerpoint/2010/main" val="160457256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Axial HRCT</a:t>
            </a:r>
            <a:endParaRPr lang="en-US" dirty="0"/>
          </a:p>
        </p:txBody>
      </p:sp>
      <p:pic>
        <p:nvPicPr>
          <p:cNvPr id="3" name="Case 2 hpwith87.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08225" y="1600200"/>
            <a:ext cx="4525963" cy="4525963"/>
          </a:xfrm>
        </p:spPr>
      </p:pic>
    </p:spTree>
    <p:extLst>
      <p:ext uri="{BB962C8B-B14F-4D97-AF65-F5344CB8AC3E}">
        <p14:creationId xmlns:p14="http://schemas.microsoft.com/office/powerpoint/2010/main" val="384449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Axial HRCT</a:t>
            </a:r>
            <a:endParaRPr lang="en-US" dirty="0"/>
          </a:p>
        </p:txBody>
      </p:sp>
      <p:pic>
        <p:nvPicPr>
          <p:cNvPr id="3" name="Case 2 hpwith104.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08225" y="1600200"/>
            <a:ext cx="4525963" cy="4525963"/>
          </a:xfrm>
        </p:spPr>
      </p:pic>
    </p:spTree>
    <p:extLst>
      <p:ext uri="{BB962C8B-B14F-4D97-AF65-F5344CB8AC3E}">
        <p14:creationId xmlns:p14="http://schemas.microsoft.com/office/powerpoint/2010/main" val="186261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Axial HRCT</a:t>
            </a:r>
            <a:endParaRPr lang="en-US" dirty="0"/>
          </a:p>
        </p:txBody>
      </p:sp>
      <p:pic>
        <p:nvPicPr>
          <p:cNvPr id="3" name="Case 2 hpwith14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08225" y="1600200"/>
            <a:ext cx="4525963" cy="4525963"/>
          </a:xfrm>
        </p:spPr>
      </p:pic>
    </p:spTree>
    <p:extLst>
      <p:ext uri="{BB962C8B-B14F-4D97-AF65-F5344CB8AC3E}">
        <p14:creationId xmlns:p14="http://schemas.microsoft.com/office/powerpoint/2010/main" val="132238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Axial HRCT</a:t>
            </a:r>
            <a:endParaRPr lang="en-US" dirty="0"/>
          </a:p>
        </p:txBody>
      </p:sp>
      <p:pic>
        <p:nvPicPr>
          <p:cNvPr id="3" name="Case 2 hpwith165.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08225" y="1600200"/>
            <a:ext cx="4525963" cy="4525963"/>
          </a:xfrm>
        </p:spPr>
      </p:pic>
    </p:spTree>
    <p:extLst>
      <p:ext uri="{BB962C8B-B14F-4D97-AF65-F5344CB8AC3E}">
        <p14:creationId xmlns:p14="http://schemas.microsoft.com/office/powerpoint/2010/main" val="117638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Axial HRCT</a:t>
            </a:r>
            <a:endParaRPr lang="en-US" dirty="0"/>
          </a:p>
        </p:txBody>
      </p:sp>
      <p:pic>
        <p:nvPicPr>
          <p:cNvPr id="3" name="Case 2 hpwith186.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08225" y="1600200"/>
            <a:ext cx="4525963" cy="4525963"/>
          </a:xfrm>
        </p:spPr>
      </p:pic>
    </p:spTree>
    <p:extLst>
      <p:ext uri="{BB962C8B-B14F-4D97-AF65-F5344CB8AC3E}">
        <p14:creationId xmlns:p14="http://schemas.microsoft.com/office/powerpoint/2010/main" val="420053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2750" y="108755"/>
            <a:ext cx="5783752" cy="6373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497449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4"/>
          <p:cNvSpPr>
            <a:spLocks noGrp="1"/>
          </p:cNvSpPr>
          <p:nvPr>
            <p:ph type="title"/>
          </p:nvPr>
        </p:nvSpPr>
        <p:spPr>
          <a:xfrm>
            <a:off x="554038" y="123811"/>
            <a:ext cx="8229600" cy="837724"/>
          </a:xfrm>
        </p:spPr>
        <p:txBody>
          <a:bodyPr>
            <a:normAutofit/>
          </a:bodyPr>
          <a:lstStyle/>
          <a:p>
            <a:pPr eaLnBrk="1" hangingPunct="1"/>
            <a:r>
              <a:rPr lang="en-US" dirty="0"/>
              <a:t>HRCT Criteria for UIP</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768261575"/>
              </p:ext>
            </p:extLst>
          </p:nvPr>
        </p:nvGraphicFramePr>
        <p:xfrm>
          <a:off x="982663" y="1270002"/>
          <a:ext cx="7158038" cy="3960087"/>
        </p:xfrm>
        <a:graphic>
          <a:graphicData uri="http://schemas.openxmlformats.org/drawingml/2006/table">
            <a:tbl>
              <a:tblPr firstRow="1" bandRow="1">
                <a:tableStyleId>{5C22544A-7EE6-4342-B048-85BDC9FD1C3A}</a:tableStyleId>
              </a:tblPr>
              <a:tblGrid>
                <a:gridCol w="4132982">
                  <a:extLst>
                    <a:ext uri="{9D8B030D-6E8A-4147-A177-3AD203B41FA5}">
                      <a16:colId xmlns="" xmlns:a16="http://schemas.microsoft.com/office/drawing/2014/main" val="20000"/>
                    </a:ext>
                  </a:extLst>
                </a:gridCol>
                <a:gridCol w="1512528">
                  <a:extLst>
                    <a:ext uri="{9D8B030D-6E8A-4147-A177-3AD203B41FA5}">
                      <a16:colId xmlns="" xmlns:a16="http://schemas.microsoft.com/office/drawing/2014/main" val="20001"/>
                    </a:ext>
                  </a:extLst>
                </a:gridCol>
                <a:gridCol w="1512528">
                  <a:extLst>
                    <a:ext uri="{9D8B030D-6E8A-4147-A177-3AD203B41FA5}">
                      <a16:colId xmlns="" xmlns:a16="http://schemas.microsoft.com/office/drawing/2014/main" val="20002"/>
                    </a:ext>
                  </a:extLst>
                </a:gridCol>
              </a:tblGrid>
              <a:tr h="907007">
                <a:tc>
                  <a:txBody>
                    <a:bodyPr/>
                    <a:lstStyle/>
                    <a:p>
                      <a:endParaRPr lang="en-US" sz="2400" b="0" dirty="0"/>
                    </a:p>
                  </a:txBody>
                  <a:tcPr marL="91432" marR="91432">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000" b="1" dirty="0"/>
                        <a:t>UIP Pattern</a:t>
                      </a:r>
                    </a:p>
                  </a:txBody>
                  <a:tcPr marL="91432" marR="91432" anchor="ctr">
                    <a:lnT w="12700" cap="flat" cmpd="sng" algn="ctr">
                      <a:solidFill>
                        <a:schemeClr val="tx1"/>
                      </a:solidFill>
                      <a:prstDash val="solid"/>
                      <a:round/>
                      <a:headEnd type="none" w="med" len="med"/>
                      <a:tailEnd type="none" w="med" len="med"/>
                    </a:lnT>
                  </a:tcPr>
                </a:tc>
                <a:tc>
                  <a:txBody>
                    <a:bodyPr/>
                    <a:lstStyle/>
                    <a:p>
                      <a:pPr algn="ctr"/>
                      <a:r>
                        <a:rPr lang="en-US" sz="2000" b="1" dirty="0"/>
                        <a:t>Possible </a:t>
                      </a:r>
                      <a:br>
                        <a:rPr lang="en-US" sz="2000" b="1" dirty="0"/>
                      </a:br>
                      <a:r>
                        <a:rPr lang="en-US" sz="2000" b="1" dirty="0"/>
                        <a:t>UIP Pattern</a:t>
                      </a:r>
                    </a:p>
                  </a:txBody>
                  <a:tcPr marL="91432" marR="914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0"/>
                  </a:ext>
                </a:extLst>
              </a:tr>
              <a:tr h="822960">
                <a:tc>
                  <a:txBody>
                    <a:bodyPr/>
                    <a:lstStyle/>
                    <a:p>
                      <a:r>
                        <a:rPr lang="en-US" sz="2400" u="sng" baseline="0" dirty="0"/>
                        <a:t>Subpleural, basal</a:t>
                      </a:r>
                      <a:r>
                        <a:rPr lang="en-US" sz="2400" u="none" baseline="0" dirty="0"/>
                        <a:t> </a:t>
                      </a:r>
                      <a:r>
                        <a:rPr lang="en-US" sz="2400" baseline="0" dirty="0"/>
                        <a:t>predominance</a:t>
                      </a:r>
                      <a:endParaRPr lang="en-US" sz="2400" dirty="0"/>
                    </a:p>
                  </a:txBody>
                  <a:tcPr marL="91432" marR="91432" anchor="ctr">
                    <a:lnL w="12700" cap="flat" cmpd="sng" algn="ctr">
                      <a:solidFill>
                        <a:schemeClr val="tx1"/>
                      </a:solidFill>
                      <a:prstDash val="solid"/>
                      <a:round/>
                      <a:headEnd type="none" w="med" len="med"/>
                      <a:tailEnd type="none" w="med" len="med"/>
                    </a:lnL>
                  </a:tcPr>
                </a:tc>
                <a:tc>
                  <a:txBody>
                    <a:bodyPr/>
                    <a:lstStyle/>
                    <a:p>
                      <a:pPr algn="ctr"/>
                      <a:r>
                        <a:rPr lang="en-US" sz="2700" dirty="0"/>
                        <a:t>+</a:t>
                      </a:r>
                    </a:p>
                  </a:txBody>
                  <a:tcPr marL="91432" marR="91432" anchor="ctr"/>
                </a:tc>
                <a:tc>
                  <a:txBody>
                    <a:bodyPr/>
                    <a:lstStyle/>
                    <a:p>
                      <a:pPr algn="ctr"/>
                      <a:r>
                        <a:rPr lang="en-US" sz="2700" dirty="0"/>
                        <a:t>+</a:t>
                      </a:r>
                    </a:p>
                  </a:txBody>
                  <a:tcPr marL="91432" marR="91432"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1"/>
                  </a:ext>
                </a:extLst>
              </a:tr>
              <a:tr h="497840">
                <a:tc>
                  <a:txBody>
                    <a:bodyPr/>
                    <a:lstStyle/>
                    <a:p>
                      <a:r>
                        <a:rPr lang="en-US" sz="2400" u="sng" dirty="0"/>
                        <a:t>Reticular</a:t>
                      </a:r>
                      <a:r>
                        <a:rPr lang="en-US" sz="2400" u="none" dirty="0"/>
                        <a:t> </a:t>
                      </a:r>
                      <a:r>
                        <a:rPr lang="en-US" sz="2400" dirty="0"/>
                        <a:t>abnormality</a:t>
                      </a:r>
                    </a:p>
                  </a:txBody>
                  <a:tcPr marL="91432" marR="91432" anchor="ctr">
                    <a:lnL w="12700" cap="flat" cmpd="sng" algn="ctr">
                      <a:solidFill>
                        <a:schemeClr val="tx1"/>
                      </a:solidFill>
                      <a:prstDash val="solid"/>
                      <a:round/>
                      <a:headEnd type="none" w="med" len="med"/>
                      <a:tailEnd type="none" w="med" len="med"/>
                    </a:lnL>
                  </a:tcPr>
                </a:tc>
                <a:tc>
                  <a:txBody>
                    <a:bodyPr/>
                    <a:lstStyle/>
                    <a:p>
                      <a:pPr algn="ctr"/>
                      <a:r>
                        <a:rPr lang="en-US" sz="2700" dirty="0"/>
                        <a:t>+</a:t>
                      </a:r>
                    </a:p>
                  </a:txBody>
                  <a:tcPr marL="91432" marR="91432" anchor="ctr"/>
                </a:tc>
                <a:tc>
                  <a:txBody>
                    <a:bodyPr/>
                    <a:lstStyle/>
                    <a:p>
                      <a:pPr algn="ctr"/>
                      <a:r>
                        <a:rPr lang="en-US" sz="2700" dirty="0"/>
                        <a:t>+</a:t>
                      </a:r>
                    </a:p>
                  </a:txBody>
                  <a:tcPr marL="91432" marR="91432"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2"/>
                  </a:ext>
                </a:extLst>
              </a:tr>
              <a:tr h="904240">
                <a:tc>
                  <a:txBody>
                    <a:bodyPr/>
                    <a:lstStyle/>
                    <a:p>
                      <a:r>
                        <a:rPr lang="en-US" sz="2400" u="sng" dirty="0"/>
                        <a:t>Honeycombing</a:t>
                      </a:r>
                      <a:r>
                        <a:rPr lang="en-US" sz="2400" dirty="0"/>
                        <a:t> </a:t>
                      </a:r>
                    </a:p>
                    <a:p>
                      <a:r>
                        <a:rPr lang="en-US" sz="2400" dirty="0"/>
                        <a:t>(+/- </a:t>
                      </a:r>
                      <a:r>
                        <a:rPr lang="en-US" sz="2400" baseline="0" dirty="0"/>
                        <a:t>traction bronchiectasis)</a:t>
                      </a:r>
                      <a:endParaRPr lang="en-US" sz="2400" dirty="0"/>
                    </a:p>
                  </a:txBody>
                  <a:tcPr marL="91432" marR="91432" anchor="ctr">
                    <a:lnL w="12700" cap="flat" cmpd="sng" algn="ctr">
                      <a:solidFill>
                        <a:schemeClr val="tx1"/>
                      </a:solidFill>
                      <a:prstDash val="solid"/>
                      <a:round/>
                      <a:headEnd type="none" w="med" len="med"/>
                      <a:tailEnd type="none" w="med" len="med"/>
                    </a:lnL>
                  </a:tcPr>
                </a:tc>
                <a:tc>
                  <a:txBody>
                    <a:bodyPr/>
                    <a:lstStyle/>
                    <a:p>
                      <a:pPr algn="ctr"/>
                      <a:r>
                        <a:rPr lang="en-US" sz="2700" dirty="0"/>
                        <a:t>+</a:t>
                      </a:r>
                    </a:p>
                  </a:txBody>
                  <a:tcPr marL="91432" marR="91432" anchor="ctr"/>
                </a:tc>
                <a:tc>
                  <a:txBody>
                    <a:bodyPr/>
                    <a:lstStyle/>
                    <a:p>
                      <a:pPr algn="ctr"/>
                      <a:r>
                        <a:rPr lang="en-US" sz="2700" dirty="0"/>
                        <a:t>-</a:t>
                      </a:r>
                    </a:p>
                  </a:txBody>
                  <a:tcPr marL="91432" marR="91432"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3"/>
                  </a:ext>
                </a:extLst>
              </a:tr>
              <a:tr h="822960">
                <a:tc>
                  <a:txBody>
                    <a:bodyPr/>
                    <a:lstStyle/>
                    <a:p>
                      <a:r>
                        <a:rPr lang="en-US" sz="2400" u="sng" dirty="0"/>
                        <a:t>Absence of “inconsistent</a:t>
                      </a:r>
                      <a:r>
                        <a:rPr lang="en-US" sz="2400" dirty="0"/>
                        <a:t>” features</a:t>
                      </a:r>
                    </a:p>
                  </a:txBody>
                  <a:tcPr marL="91432" marR="91432"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700" dirty="0"/>
                        <a:t>+</a:t>
                      </a:r>
                    </a:p>
                  </a:txBody>
                  <a:tcPr marL="91432" marR="91432" anchor="ctr">
                    <a:lnB w="12700" cap="flat" cmpd="sng" algn="ctr">
                      <a:solidFill>
                        <a:schemeClr val="tx1"/>
                      </a:solidFill>
                      <a:prstDash val="solid"/>
                      <a:round/>
                      <a:headEnd type="none" w="med" len="med"/>
                      <a:tailEnd type="none" w="med" len="med"/>
                    </a:lnB>
                  </a:tcPr>
                </a:tc>
                <a:tc>
                  <a:txBody>
                    <a:bodyPr/>
                    <a:lstStyle/>
                    <a:p>
                      <a:pPr algn="ctr"/>
                      <a:r>
                        <a:rPr lang="en-US" sz="2700" dirty="0"/>
                        <a:t>+</a:t>
                      </a:r>
                    </a:p>
                  </a:txBody>
                  <a:tcPr marL="91432" marR="91432"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5" name="Text Box 5"/>
          <p:cNvSpPr txBox="1">
            <a:spLocks noChangeArrowheads="1"/>
          </p:cNvSpPr>
          <p:nvPr/>
        </p:nvSpPr>
        <p:spPr bwMode="auto">
          <a:xfrm>
            <a:off x="59374" y="6117775"/>
            <a:ext cx="90846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1600" dirty="0">
                <a:latin typeface="+mn-lt"/>
              </a:rPr>
              <a:t>Raghu G, et al, and the ATS/ERS/JRS/ALAT Committee on IPF. </a:t>
            </a:r>
            <a:r>
              <a:rPr lang="en-US" sz="1600" i="1" dirty="0">
                <a:latin typeface="+mn-lt"/>
              </a:rPr>
              <a:t>Am J </a:t>
            </a:r>
            <a:r>
              <a:rPr lang="en-US" sz="1600" i="1" dirty="0" err="1">
                <a:latin typeface="+mn-lt"/>
              </a:rPr>
              <a:t>Respir</a:t>
            </a:r>
            <a:r>
              <a:rPr lang="en-US" sz="1600" i="1" dirty="0">
                <a:latin typeface="+mn-lt"/>
              </a:rPr>
              <a:t> </a:t>
            </a:r>
            <a:r>
              <a:rPr lang="en-US" sz="1600" i="1" dirty="0" err="1">
                <a:latin typeface="+mn-lt"/>
              </a:rPr>
              <a:t>Crit</a:t>
            </a:r>
            <a:r>
              <a:rPr lang="en-US" sz="1600" i="1" dirty="0">
                <a:latin typeface="+mn-lt"/>
              </a:rPr>
              <a:t> Care Med</a:t>
            </a:r>
            <a:r>
              <a:rPr lang="en-US" sz="1600" dirty="0">
                <a:latin typeface="+mn-lt"/>
              </a:rPr>
              <a:t>. 2011;183:788-824 </a:t>
            </a:r>
          </a:p>
        </p:txBody>
      </p:sp>
      <p:sp>
        <p:nvSpPr>
          <p:cNvPr id="8" name="Oval 7"/>
          <p:cNvSpPr/>
          <p:nvPr/>
        </p:nvSpPr>
        <p:spPr>
          <a:xfrm>
            <a:off x="4953000" y="1308847"/>
            <a:ext cx="1828800" cy="824753"/>
          </a:xfrm>
          <a:prstGeom prst="ellipse">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ustDataLst>
      <p:tags r:id="rId1"/>
    </p:custDataLst>
    <p:extLst>
      <p:ext uri="{BB962C8B-B14F-4D97-AF65-F5344CB8AC3E}">
        <p14:creationId xmlns:p14="http://schemas.microsoft.com/office/powerpoint/2010/main" val="3488227742"/>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 the basis of all the information you have gathered, you diagnose IPF. What is the best treatment option?  </a:t>
            </a:r>
            <a:endParaRPr lang="en-US" dirty="0"/>
          </a:p>
        </p:txBody>
      </p:sp>
      <p:sp>
        <p:nvSpPr>
          <p:cNvPr id="3" name="Content Placeholder 2"/>
          <p:cNvSpPr>
            <a:spLocks noGrp="1"/>
          </p:cNvSpPr>
          <p:nvPr>
            <p:ph idx="1"/>
          </p:nvPr>
        </p:nvSpPr>
        <p:spPr>
          <a:xfrm>
            <a:off x="457200" y="1704976"/>
            <a:ext cx="8229600" cy="4525963"/>
          </a:xfrm>
        </p:spPr>
        <p:txBody>
          <a:bodyPr>
            <a:noAutofit/>
          </a:bodyPr>
          <a:lstStyle/>
          <a:p>
            <a:pPr marL="514350" indent="-514350">
              <a:buFont typeface="+mj-lt"/>
              <a:buAutoNum type="alphaUcPeriod"/>
            </a:pPr>
            <a:r>
              <a:rPr lang="en-US" sz="2800" dirty="0"/>
              <a:t>Prednisone</a:t>
            </a:r>
          </a:p>
          <a:p>
            <a:pPr marL="514350" indent="-514350">
              <a:buFont typeface="+mj-lt"/>
              <a:buAutoNum type="alphaUcPeriod"/>
            </a:pPr>
            <a:r>
              <a:rPr lang="en-US" sz="2800" dirty="0"/>
              <a:t>NAC/prednisone/azathioprine</a:t>
            </a:r>
          </a:p>
          <a:p>
            <a:pPr marL="514350" indent="-514350">
              <a:buFont typeface="+mj-lt"/>
              <a:buAutoNum type="alphaUcPeriod"/>
            </a:pPr>
            <a:r>
              <a:rPr lang="en-US" sz="2800" dirty="0" err="1" smtClean="0"/>
              <a:t>Nintedanib</a:t>
            </a:r>
            <a:endParaRPr lang="en-US" sz="2800" dirty="0" smtClean="0"/>
          </a:p>
          <a:p>
            <a:pPr marL="514350" indent="-514350">
              <a:buFont typeface="+mj-lt"/>
              <a:buAutoNum type="alphaUcPeriod"/>
            </a:pPr>
            <a:r>
              <a:rPr lang="en-US" sz="2800" dirty="0" err="1" smtClean="0"/>
              <a:t>Pirfenidone</a:t>
            </a:r>
            <a:endParaRPr lang="en-US" sz="2800" dirty="0" smtClean="0"/>
          </a:p>
          <a:p>
            <a:pPr marL="514350" indent="-514350">
              <a:buFont typeface="+mj-lt"/>
              <a:buAutoNum type="alphaUcPeriod"/>
            </a:pPr>
            <a:r>
              <a:rPr lang="en-US" sz="2800" dirty="0" smtClean="0"/>
              <a:t>Either </a:t>
            </a:r>
            <a:r>
              <a:rPr lang="en-US" sz="2800" dirty="0" err="1" smtClean="0"/>
              <a:t>nintedanib</a:t>
            </a:r>
            <a:r>
              <a:rPr lang="en-US" sz="2800" dirty="0" smtClean="0"/>
              <a:t> or </a:t>
            </a:r>
            <a:r>
              <a:rPr lang="en-US" sz="2800" dirty="0" err="1" smtClean="0"/>
              <a:t>pirfenidone</a:t>
            </a:r>
            <a:r>
              <a:rPr lang="en-US" sz="2800" dirty="0" smtClean="0"/>
              <a:t>, depending on patient preference</a:t>
            </a:r>
          </a:p>
          <a:p>
            <a:pPr marL="514350" indent="-514350">
              <a:buFont typeface="+mj-lt"/>
              <a:buAutoNum type="alphaUcPeriod"/>
            </a:pPr>
            <a:endParaRPr lang="en-US" sz="2800" dirty="0" smtClean="0"/>
          </a:p>
          <a:p>
            <a:pPr marL="514350" indent="-514350">
              <a:buFont typeface="+mj-lt"/>
              <a:buAutoNum type="alphaUcPeriod"/>
            </a:pPr>
            <a:endParaRPr lang="en-US" sz="2800" dirty="0"/>
          </a:p>
          <a:p>
            <a:endParaRPr lang="en-US" sz="2800" dirty="0"/>
          </a:p>
          <a:p>
            <a:endParaRPr lang="en-US" sz="2800" dirty="0"/>
          </a:p>
        </p:txBody>
      </p:sp>
    </p:spTree>
    <p:custDataLst>
      <p:tags r:id="rId1"/>
    </p:custDataLst>
    <p:extLst>
      <p:ext uri="{BB962C8B-B14F-4D97-AF65-F5344CB8AC3E}">
        <p14:creationId xmlns:p14="http://schemas.microsoft.com/office/powerpoint/2010/main" val="262162664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Treatment Decision</a:t>
            </a:r>
            <a:endParaRPr lang="en-US" dirty="0"/>
          </a:p>
        </p:txBody>
      </p:sp>
      <p:sp>
        <p:nvSpPr>
          <p:cNvPr id="3" name="Content Placeholder 2"/>
          <p:cNvSpPr>
            <a:spLocks noGrp="1"/>
          </p:cNvSpPr>
          <p:nvPr>
            <p:ph idx="1"/>
          </p:nvPr>
        </p:nvSpPr>
        <p:spPr>
          <a:xfrm>
            <a:off x="457200" y="1600201"/>
            <a:ext cx="8229600" cy="4525963"/>
          </a:xfrm>
        </p:spPr>
        <p:txBody>
          <a:bodyPr>
            <a:noAutofit/>
          </a:bodyPr>
          <a:lstStyle/>
          <a:p>
            <a:r>
              <a:rPr lang="en-US" sz="2800" dirty="0"/>
              <a:t>You use s</a:t>
            </a:r>
            <a:r>
              <a:rPr lang="en-US" sz="2800" dirty="0" smtClean="0"/>
              <a:t>hared </a:t>
            </a:r>
            <a:r>
              <a:rPr lang="en-US" sz="2800" dirty="0"/>
              <a:t>d</a:t>
            </a:r>
            <a:r>
              <a:rPr lang="en-US" sz="2800" dirty="0" smtClean="0"/>
              <a:t>ecision-making </a:t>
            </a:r>
            <a:r>
              <a:rPr lang="en-US" sz="2800" dirty="0"/>
              <a:t>and prescribe </a:t>
            </a:r>
            <a:r>
              <a:rPr lang="en-US" sz="2800" dirty="0" err="1" smtClean="0"/>
              <a:t>nintedanib</a:t>
            </a:r>
            <a:endParaRPr lang="en-US" sz="2800" dirty="0"/>
          </a:p>
          <a:p>
            <a:r>
              <a:rPr lang="en-US" sz="2800" dirty="0" smtClean="0"/>
              <a:t>Theresa returns after 3 months with increased SOB</a:t>
            </a:r>
            <a:endParaRPr lang="en-US" sz="2800" dirty="0"/>
          </a:p>
          <a:p>
            <a:r>
              <a:rPr lang="en-US" sz="2800" dirty="0"/>
              <a:t>On follow-up exam, you now hear inspiratory squeaks</a:t>
            </a:r>
          </a:p>
          <a:p>
            <a:endParaRPr lang="en-US" sz="2800" dirty="0"/>
          </a:p>
        </p:txBody>
      </p:sp>
    </p:spTree>
    <p:custDataLst>
      <p:tags r:id="rId1"/>
    </p:custDataLst>
    <p:extLst>
      <p:ext uri="{BB962C8B-B14F-4D97-AF65-F5344CB8AC3E}">
        <p14:creationId xmlns:p14="http://schemas.microsoft.com/office/powerpoint/2010/main" val="97668608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your next step to refine Theresa’s diagnosis? (choose all that apply)</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a:buFont typeface="Wingdings" pitchFamily="2" charset="2"/>
              <a:buChar char="§"/>
            </a:pPr>
            <a:r>
              <a:rPr lang="en-US" sz="2800" dirty="0" smtClean="0"/>
              <a:t>Expiratory HRCT</a:t>
            </a:r>
          </a:p>
          <a:p>
            <a:pPr>
              <a:buFont typeface="Wingdings" pitchFamily="2" charset="2"/>
              <a:buChar char="§"/>
            </a:pPr>
            <a:r>
              <a:rPr lang="en-US" sz="2800" dirty="0" smtClean="0"/>
              <a:t>Detailed social, exposure, and medical history</a:t>
            </a:r>
          </a:p>
          <a:p>
            <a:pPr>
              <a:buFont typeface="Wingdings" pitchFamily="2" charset="2"/>
              <a:buChar char="§"/>
            </a:pPr>
            <a:r>
              <a:rPr lang="en-US" sz="2800" dirty="0" smtClean="0"/>
              <a:t>Surgical lung biopsy</a:t>
            </a:r>
          </a:p>
          <a:p>
            <a:pPr>
              <a:buFont typeface="Wingdings" pitchFamily="2" charset="2"/>
              <a:buChar char="§"/>
            </a:pPr>
            <a:r>
              <a:rPr lang="en-US" sz="2800" dirty="0" smtClean="0"/>
              <a:t>Serology for CTD</a:t>
            </a:r>
          </a:p>
          <a:p>
            <a:pPr>
              <a:buFont typeface="Wingdings" pitchFamily="2" charset="2"/>
              <a:buChar char="§"/>
            </a:pPr>
            <a:r>
              <a:rPr lang="en-US" sz="2800" dirty="0"/>
              <a:t>Diagnosis is clear, proceed to treatment</a:t>
            </a:r>
          </a:p>
          <a:p>
            <a:pPr>
              <a:buFont typeface="Wingdings" pitchFamily="2" charset="2"/>
              <a:buChar char="§"/>
            </a:pPr>
            <a:endParaRPr lang="en-US" sz="2800" dirty="0" smtClean="0"/>
          </a:p>
          <a:p>
            <a:pPr>
              <a:buFont typeface="Wingdings" pitchFamily="2" charset="2"/>
              <a:buChar char="§"/>
            </a:pPr>
            <a:endParaRPr lang="en-US" sz="2800" dirty="0"/>
          </a:p>
          <a:p>
            <a:pPr>
              <a:buFont typeface="Wingdings" pitchFamily="2" charset="2"/>
              <a:buChar char="§"/>
            </a:pPr>
            <a:endParaRPr lang="en-US" dirty="0"/>
          </a:p>
        </p:txBody>
      </p:sp>
      <p:grpSp>
        <p:nvGrpSpPr>
          <p:cNvPr id="8" name="Group 7"/>
          <p:cNvGrpSpPr/>
          <p:nvPr/>
        </p:nvGrpSpPr>
        <p:grpSpPr>
          <a:xfrm>
            <a:off x="3797300" y="1600200"/>
            <a:ext cx="5130800" cy="2044700"/>
            <a:chOff x="3797300" y="1600200"/>
            <a:chExt cx="5130800" cy="2044700"/>
          </a:xfrm>
        </p:grpSpPr>
        <p:sp>
          <p:nvSpPr>
            <p:cNvPr id="4" name="Left Arrow 3"/>
            <p:cNvSpPr/>
            <p:nvPr/>
          </p:nvSpPr>
          <p:spPr>
            <a:xfrm>
              <a:off x="3797300" y="1600200"/>
              <a:ext cx="1155700" cy="520700"/>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eft Arrow 5"/>
            <p:cNvSpPr/>
            <p:nvPr/>
          </p:nvSpPr>
          <p:spPr>
            <a:xfrm>
              <a:off x="7772400" y="2146300"/>
              <a:ext cx="1155700" cy="520700"/>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a:off x="3797300" y="3124200"/>
              <a:ext cx="1155700" cy="520700"/>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225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0114" y="1012372"/>
            <a:ext cx="8109857" cy="5105400"/>
          </a:xfrm>
        </p:spPr>
        <p:txBody>
          <a:bodyPr/>
          <a:lstStyle/>
          <a:p>
            <a:pPr marL="0" indent="0">
              <a:buNone/>
            </a:pPr>
            <a:r>
              <a:rPr lang="en-US" sz="2800" i="1" dirty="0" smtClean="0">
                <a:solidFill>
                  <a:srgbClr val="C00000"/>
                </a:solidFill>
              </a:rPr>
              <a:t>What is your initial diagnosis?</a:t>
            </a:r>
          </a:p>
          <a:p>
            <a:pPr marL="0" indent="0">
              <a:buNone/>
            </a:pPr>
            <a:endParaRPr lang="en-US" sz="2000" dirty="0"/>
          </a:p>
          <a:p>
            <a:pPr marL="457200" indent="-457200">
              <a:buFont typeface="+mj-lt"/>
              <a:buAutoNum type="alphaUcPeriod"/>
            </a:pPr>
            <a:r>
              <a:rPr lang="en-US" sz="2400" dirty="0" smtClean="0"/>
              <a:t>Chronic upper airway cough syndrome</a:t>
            </a:r>
          </a:p>
          <a:p>
            <a:pPr marL="457200" indent="-457200">
              <a:buAutoNum type="alphaUcPeriod"/>
            </a:pPr>
            <a:r>
              <a:rPr lang="en-US" sz="2400" dirty="0" smtClean="0"/>
              <a:t>COPD</a:t>
            </a:r>
          </a:p>
          <a:p>
            <a:pPr marL="457200" indent="-457200">
              <a:buAutoNum type="alphaUcPeriod"/>
            </a:pPr>
            <a:r>
              <a:rPr lang="en-US" sz="2400" dirty="0" smtClean="0"/>
              <a:t>Interstitial lung disease</a:t>
            </a:r>
          </a:p>
          <a:p>
            <a:pPr marL="457200" indent="-457200">
              <a:buAutoNum type="alphaUcPeriod"/>
            </a:pPr>
            <a:r>
              <a:rPr lang="en-US" sz="2400" dirty="0" smtClean="0"/>
              <a:t>Congestive heart failure</a:t>
            </a:r>
            <a:endParaRPr lang="en-US" sz="2400" dirty="0"/>
          </a:p>
        </p:txBody>
      </p:sp>
      <p:sp>
        <p:nvSpPr>
          <p:cNvPr id="5" name="Title 1"/>
          <p:cNvSpPr>
            <a:spLocks noGrp="1"/>
          </p:cNvSpPr>
          <p:nvPr>
            <p:ph type="title"/>
          </p:nvPr>
        </p:nvSpPr>
        <p:spPr>
          <a:xfrm>
            <a:off x="457200" y="0"/>
            <a:ext cx="8229600" cy="1143000"/>
          </a:xfrm>
        </p:spPr>
        <p:txBody>
          <a:bodyPr/>
          <a:lstStyle/>
          <a:p>
            <a:pPr algn="ctr"/>
            <a:r>
              <a:rPr lang="en-US" dirty="0" smtClean="0"/>
              <a:t>71-year-old Male with Progressive Cough</a:t>
            </a:r>
            <a:endParaRPr lang="en-US" dirty="0"/>
          </a:p>
        </p:txBody>
      </p:sp>
    </p:spTree>
    <p:extLst>
      <p:ext uri="{BB962C8B-B14F-4D97-AF65-F5344CB8AC3E}">
        <p14:creationId xmlns:p14="http://schemas.microsoft.com/office/powerpoint/2010/main" val="258441145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453" y="751700"/>
            <a:ext cx="7174614" cy="6085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3561" y="78348"/>
            <a:ext cx="2147511" cy="1200329"/>
          </a:xfrm>
          <a:prstGeom prst="rect">
            <a:avLst/>
          </a:prstGeom>
        </p:spPr>
        <p:txBody>
          <a:bodyPr wrap="none">
            <a:spAutoFit/>
          </a:bodyPr>
          <a:lstStyle/>
          <a:p>
            <a:r>
              <a:rPr lang="en-US" sz="3600" b="1" dirty="0" smtClean="0">
                <a:solidFill>
                  <a:srgbClr val="26528E"/>
                </a:solidFill>
                <a:latin typeface="+mj-lt"/>
                <a:ea typeface="+mj-ea"/>
                <a:cs typeface="+mj-cs"/>
              </a:rPr>
              <a:t>Expiratory</a:t>
            </a:r>
          </a:p>
          <a:p>
            <a:r>
              <a:rPr lang="en-US" sz="3600" b="1" dirty="0" smtClean="0">
                <a:solidFill>
                  <a:srgbClr val="26528E"/>
                </a:solidFill>
                <a:latin typeface="+mj-lt"/>
                <a:ea typeface="+mj-ea"/>
                <a:cs typeface="+mj-cs"/>
              </a:rPr>
              <a:t>HRCT </a:t>
            </a:r>
            <a:endParaRPr lang="en-US" sz="3600" b="1" dirty="0">
              <a:solidFill>
                <a:srgbClr val="26528E"/>
              </a:solidFill>
              <a:latin typeface="+mj-lt"/>
              <a:ea typeface="+mj-ea"/>
              <a:cs typeface="+mj-cs"/>
            </a:endParaRPr>
          </a:p>
        </p:txBody>
      </p:sp>
    </p:spTree>
    <p:extLst>
      <p:ext uri="{BB962C8B-B14F-4D97-AF65-F5344CB8AC3E}">
        <p14:creationId xmlns:p14="http://schemas.microsoft.com/office/powerpoint/2010/main" val="49889030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Additional Findings</a:t>
            </a:r>
            <a:endParaRPr lang="en-US" dirty="0"/>
          </a:p>
        </p:txBody>
      </p:sp>
      <p:sp>
        <p:nvSpPr>
          <p:cNvPr id="3" name="Content Placeholder 2"/>
          <p:cNvSpPr>
            <a:spLocks noGrp="1"/>
          </p:cNvSpPr>
          <p:nvPr>
            <p:ph idx="1"/>
          </p:nvPr>
        </p:nvSpPr>
        <p:spPr/>
        <p:txBody>
          <a:bodyPr>
            <a:normAutofit/>
          </a:bodyPr>
          <a:lstStyle/>
          <a:p>
            <a:r>
              <a:rPr lang="en-US" sz="2800" dirty="0" smtClean="0"/>
              <a:t>Expiratory HRCT reveals gas trapping</a:t>
            </a:r>
          </a:p>
          <a:p>
            <a:r>
              <a:rPr lang="en-US" sz="2800" dirty="0" smtClean="0"/>
              <a:t>No birds in the home, but Theresa has worked as a volunteer in the local zoo aviary for 15 years</a:t>
            </a:r>
          </a:p>
          <a:p>
            <a:r>
              <a:rPr lang="en-US" sz="2800" dirty="0" smtClean="0"/>
              <a:t>HP panel is positive for serum precipitants to pigeons</a:t>
            </a:r>
          </a:p>
          <a:p>
            <a:endParaRPr lang="en-US" sz="2800" dirty="0"/>
          </a:p>
          <a:p>
            <a:r>
              <a:rPr lang="en-US" sz="2800" dirty="0" smtClean="0"/>
              <a:t>You change your diagnosis from IPF to chronic hypersensitivity pneumonitis</a:t>
            </a:r>
            <a:r>
              <a:rPr lang="en-US" sz="2800" dirty="0"/>
              <a:t/>
            </a:r>
            <a:br>
              <a:rPr lang="en-US" sz="2800" dirty="0"/>
            </a:br>
            <a:endParaRPr lang="en-US" sz="2800" dirty="0"/>
          </a:p>
        </p:txBody>
      </p:sp>
    </p:spTree>
    <p:extLst>
      <p:ext uri="{BB962C8B-B14F-4D97-AF65-F5344CB8AC3E}">
        <p14:creationId xmlns:p14="http://schemas.microsoft.com/office/powerpoint/2010/main" val="213325962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Theresa Summary</a:t>
            </a:r>
            <a:endParaRPr lang="en-US" dirty="0"/>
          </a:p>
        </p:txBody>
      </p:sp>
      <p:sp>
        <p:nvSpPr>
          <p:cNvPr id="3" name="Content Placeholder 2"/>
          <p:cNvSpPr>
            <a:spLocks noGrp="1"/>
          </p:cNvSpPr>
          <p:nvPr>
            <p:ph idx="1"/>
          </p:nvPr>
        </p:nvSpPr>
        <p:spPr/>
        <p:txBody>
          <a:bodyPr>
            <a:normAutofit/>
          </a:bodyPr>
          <a:lstStyle/>
          <a:p>
            <a:r>
              <a:rPr lang="en-US" sz="2800" dirty="0" smtClean="0"/>
              <a:t>An inadequate clinical workup </a:t>
            </a:r>
            <a:r>
              <a:rPr lang="en-US" sz="2800" dirty="0"/>
              <a:t>plus definite UIP on HRCT </a:t>
            </a:r>
            <a:r>
              <a:rPr lang="en-US" sz="2800" dirty="0" smtClean="0"/>
              <a:t>led to a wrong diagnosis of IPF</a:t>
            </a:r>
            <a:endParaRPr lang="en-US" sz="2800" dirty="0"/>
          </a:p>
          <a:p>
            <a:r>
              <a:rPr lang="en-US" sz="2800" dirty="0" smtClean="0"/>
              <a:t>Several features were missed</a:t>
            </a:r>
            <a:endParaRPr lang="en-US" sz="2800" dirty="0"/>
          </a:p>
          <a:p>
            <a:pPr lvl="1"/>
            <a:r>
              <a:rPr lang="en-US" sz="2400" dirty="0" smtClean="0"/>
              <a:t>Environmental (bird) exposure</a:t>
            </a:r>
          </a:p>
          <a:p>
            <a:pPr lvl="1"/>
            <a:r>
              <a:rPr lang="en-US" sz="2400" dirty="0" smtClean="0"/>
              <a:t>Gas trapping on expiratory HRCT</a:t>
            </a:r>
          </a:p>
          <a:p>
            <a:pPr lvl="1"/>
            <a:r>
              <a:rPr lang="en-US" sz="2400" dirty="0" err="1" smtClean="0"/>
              <a:t>Serologies</a:t>
            </a:r>
            <a:r>
              <a:rPr lang="en-US" sz="2400" dirty="0" smtClean="0"/>
              <a:t> </a:t>
            </a:r>
          </a:p>
          <a:p>
            <a:pPr lvl="1"/>
            <a:endParaRPr lang="en-US" sz="2400" dirty="0" smtClean="0"/>
          </a:p>
          <a:p>
            <a:r>
              <a:rPr lang="en-US" sz="2800" dirty="0" smtClean="0"/>
              <a:t>After a complete workup a correct diagnosis of chronic HP was made</a:t>
            </a:r>
            <a:endParaRPr lang="en-US" sz="2400" dirty="0"/>
          </a:p>
        </p:txBody>
      </p:sp>
    </p:spTree>
    <p:extLst>
      <p:ext uri="{BB962C8B-B14F-4D97-AF65-F5344CB8AC3E}">
        <p14:creationId xmlns:p14="http://schemas.microsoft.com/office/powerpoint/2010/main" val="7299444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31303" t="40213" r="22583" b="32785"/>
          <a:stretch/>
        </p:blipFill>
        <p:spPr bwMode="auto">
          <a:xfrm>
            <a:off x="5956092" y="1459515"/>
            <a:ext cx="2505808" cy="1222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8630" t="27825" r="11778" b="22236"/>
          <a:stretch/>
        </p:blipFill>
        <p:spPr bwMode="auto">
          <a:xfrm>
            <a:off x="5830635" y="2699231"/>
            <a:ext cx="2756722" cy="1978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2681" t="22596" r="9796" b="17458"/>
          <a:stretch/>
        </p:blipFill>
        <p:spPr bwMode="auto">
          <a:xfrm>
            <a:off x="5822821" y="4695087"/>
            <a:ext cx="2764536" cy="2137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1776025756"/>
              </p:ext>
            </p:extLst>
          </p:nvPr>
        </p:nvGraphicFramePr>
        <p:xfrm>
          <a:off x="152400" y="1924539"/>
          <a:ext cx="5465884" cy="1864945"/>
        </p:xfrm>
        <a:graphic>
          <a:graphicData uri="http://schemas.openxmlformats.org/drawingml/2006/table">
            <a:tbl>
              <a:tblPr firstRow="1" bandRow="1">
                <a:tableStyleId>{F5AB1C69-6EDB-4FF4-983F-18BD219EF322}</a:tableStyleId>
              </a:tblPr>
              <a:tblGrid>
                <a:gridCol w="2732942"/>
                <a:gridCol w="2732942"/>
              </a:tblGrid>
              <a:tr h="372989">
                <a:tc gridSpan="2">
                  <a:txBody>
                    <a:bodyPr/>
                    <a:lstStyle/>
                    <a:p>
                      <a:pPr algn="ctr"/>
                      <a:r>
                        <a:rPr lang="en-US" dirty="0" smtClean="0">
                          <a:solidFill>
                            <a:schemeClr val="tx1"/>
                          </a:solidFill>
                        </a:rPr>
                        <a:t>Pulmonary</a:t>
                      </a:r>
                      <a:r>
                        <a:rPr lang="en-US" baseline="0" dirty="0" smtClean="0">
                          <a:solidFill>
                            <a:schemeClr val="tx1"/>
                          </a:solidFill>
                        </a:rPr>
                        <a:t> Function Testing</a:t>
                      </a:r>
                      <a:endParaRPr lang="en-US" dirty="0">
                        <a:solidFill>
                          <a:schemeClr val="tx1"/>
                        </a:solidFill>
                      </a:endParaRPr>
                    </a:p>
                  </a:txBody>
                  <a:tcPr/>
                </a:tc>
                <a:tc hMerge="1">
                  <a:txBody>
                    <a:bodyPr/>
                    <a:lstStyle/>
                    <a:p>
                      <a:endParaRPr lang="en-US" dirty="0"/>
                    </a:p>
                  </a:txBody>
                  <a:tcPr/>
                </a:tc>
              </a:tr>
              <a:tr h="372989">
                <a:tc>
                  <a:txBody>
                    <a:bodyPr/>
                    <a:lstStyle/>
                    <a:p>
                      <a:pPr algn="ctr"/>
                      <a:r>
                        <a:rPr lang="en-US" dirty="0" smtClean="0"/>
                        <a:t>FEV</a:t>
                      </a:r>
                      <a:r>
                        <a:rPr lang="en-US" baseline="-25000" dirty="0" smtClean="0"/>
                        <a:t>1</a:t>
                      </a:r>
                      <a:endParaRPr lang="en-US" baseline="-25000" dirty="0"/>
                    </a:p>
                  </a:txBody>
                  <a:tcPr/>
                </a:tc>
                <a:tc>
                  <a:txBody>
                    <a:bodyPr/>
                    <a:lstStyle/>
                    <a:p>
                      <a:pPr algn="ctr"/>
                      <a:r>
                        <a:rPr lang="en-US" dirty="0" smtClean="0"/>
                        <a:t>2.54 (89%)</a:t>
                      </a:r>
                      <a:endParaRPr lang="en-US" dirty="0"/>
                    </a:p>
                  </a:txBody>
                  <a:tcPr/>
                </a:tc>
              </a:tr>
              <a:tr h="372989">
                <a:tc>
                  <a:txBody>
                    <a:bodyPr/>
                    <a:lstStyle/>
                    <a:p>
                      <a:pPr algn="ctr"/>
                      <a:r>
                        <a:rPr lang="en-US" dirty="0" smtClean="0"/>
                        <a:t>FVC</a:t>
                      </a:r>
                      <a:endParaRPr lang="en-US" dirty="0"/>
                    </a:p>
                  </a:txBody>
                  <a:tcPr/>
                </a:tc>
                <a:tc>
                  <a:txBody>
                    <a:bodyPr/>
                    <a:lstStyle/>
                    <a:p>
                      <a:pPr algn="ctr"/>
                      <a:r>
                        <a:rPr lang="en-US" dirty="0" smtClean="0"/>
                        <a:t>2.91 (69%)</a:t>
                      </a:r>
                      <a:endParaRPr lang="en-US" dirty="0"/>
                    </a:p>
                  </a:txBody>
                  <a:tcPr/>
                </a:tc>
              </a:tr>
              <a:tr h="372989">
                <a:tc>
                  <a:txBody>
                    <a:bodyPr/>
                    <a:lstStyle/>
                    <a:p>
                      <a:pPr algn="ctr"/>
                      <a:r>
                        <a:rPr lang="en-US" dirty="0" smtClean="0"/>
                        <a:t>FEV</a:t>
                      </a:r>
                      <a:r>
                        <a:rPr lang="en-US" baseline="-25000" dirty="0" smtClean="0"/>
                        <a:t>1</a:t>
                      </a:r>
                      <a:r>
                        <a:rPr lang="en-US" dirty="0" smtClean="0"/>
                        <a:t>/FVC</a:t>
                      </a:r>
                      <a:endParaRPr lang="en-US" dirty="0"/>
                    </a:p>
                  </a:txBody>
                  <a:tcPr/>
                </a:tc>
                <a:tc>
                  <a:txBody>
                    <a:bodyPr/>
                    <a:lstStyle/>
                    <a:p>
                      <a:pPr algn="ctr"/>
                      <a:r>
                        <a:rPr lang="en-US" dirty="0" smtClean="0"/>
                        <a:t>0.87</a:t>
                      </a:r>
                      <a:endParaRPr lang="en-US" dirty="0"/>
                    </a:p>
                  </a:txBody>
                  <a:tcPr/>
                </a:tc>
              </a:tr>
              <a:tr h="372989">
                <a:tc>
                  <a:txBody>
                    <a:bodyPr/>
                    <a:lstStyle/>
                    <a:p>
                      <a:pPr algn="ctr"/>
                      <a:r>
                        <a:rPr lang="en-US" dirty="0" smtClean="0"/>
                        <a:t>DL</a:t>
                      </a:r>
                      <a:r>
                        <a:rPr lang="en-US" baseline="-25000" dirty="0" smtClean="0"/>
                        <a:t>CO</a:t>
                      </a:r>
                      <a:endParaRPr lang="en-US" baseline="-25000" dirty="0"/>
                    </a:p>
                  </a:txBody>
                  <a:tcPr/>
                </a:tc>
                <a:tc>
                  <a:txBody>
                    <a:bodyPr/>
                    <a:lstStyle/>
                    <a:p>
                      <a:pPr algn="ctr"/>
                      <a:r>
                        <a:rPr lang="en-US" dirty="0" smtClean="0"/>
                        <a:t>14.89 (58%)</a:t>
                      </a:r>
                      <a:endParaRPr lang="en-US" dirty="0"/>
                    </a:p>
                  </a:txBody>
                  <a:tcPr/>
                </a:tc>
              </a:tr>
            </a:tbl>
          </a:graphicData>
        </a:graphic>
      </p:graphicFrame>
      <p:sp>
        <p:nvSpPr>
          <p:cNvPr id="5" name="TextBox 4"/>
          <p:cNvSpPr txBox="1"/>
          <p:nvPr/>
        </p:nvSpPr>
        <p:spPr>
          <a:xfrm>
            <a:off x="95191" y="4695087"/>
            <a:ext cx="5684313" cy="1200329"/>
          </a:xfrm>
          <a:prstGeom prst="rect">
            <a:avLst/>
          </a:prstGeom>
          <a:noFill/>
          <a:ln>
            <a:solidFill>
              <a:schemeClr val="accent1">
                <a:lumMod val="10000"/>
                <a:lumOff val="90000"/>
              </a:schemeClr>
            </a:solidFill>
          </a:ln>
        </p:spPr>
        <p:txBody>
          <a:bodyPr wrap="none" rtlCol="0">
            <a:spAutoFit/>
          </a:bodyPr>
          <a:lstStyle/>
          <a:p>
            <a:pPr algn="ctr"/>
            <a:r>
              <a:rPr lang="en-US" sz="2400" dirty="0"/>
              <a:t>ECHO </a:t>
            </a:r>
            <a:endParaRPr lang="en-US" sz="2400" dirty="0" smtClean="0"/>
          </a:p>
          <a:p>
            <a:pPr marL="285750" indent="-285750">
              <a:buFont typeface="Arial" pitchFamily="34" charset="0"/>
              <a:buChar char="•"/>
            </a:pPr>
            <a:r>
              <a:rPr lang="en-US" sz="2400" dirty="0" smtClean="0"/>
              <a:t>Normal </a:t>
            </a:r>
            <a:r>
              <a:rPr lang="en-US" sz="2400" dirty="0"/>
              <a:t>left and </a:t>
            </a:r>
            <a:r>
              <a:rPr lang="en-US" sz="2400" dirty="0" smtClean="0"/>
              <a:t>right ventricular function </a:t>
            </a:r>
          </a:p>
          <a:p>
            <a:pPr marL="285750" indent="-285750">
              <a:buFont typeface="Arial" pitchFamily="34" charset="0"/>
              <a:buChar char="•"/>
            </a:pPr>
            <a:r>
              <a:rPr lang="en-US" sz="2400" dirty="0"/>
              <a:t>U</a:t>
            </a:r>
            <a:r>
              <a:rPr lang="en-US" sz="2400" dirty="0" smtClean="0"/>
              <a:t>nable </a:t>
            </a:r>
            <a:r>
              <a:rPr lang="en-US" sz="2400" dirty="0"/>
              <a:t>to estimate </a:t>
            </a:r>
            <a:r>
              <a:rPr lang="en-US" sz="2400" dirty="0" smtClean="0"/>
              <a:t>RVSP</a:t>
            </a:r>
            <a:endParaRPr lang="en-US" sz="2400" dirty="0"/>
          </a:p>
        </p:txBody>
      </p:sp>
      <p:sp>
        <p:nvSpPr>
          <p:cNvPr id="9" name="Title 1"/>
          <p:cNvSpPr>
            <a:spLocks noGrp="1"/>
          </p:cNvSpPr>
          <p:nvPr>
            <p:ph type="title"/>
          </p:nvPr>
        </p:nvSpPr>
        <p:spPr>
          <a:xfrm>
            <a:off x="457200" y="0"/>
            <a:ext cx="8229600" cy="1143000"/>
          </a:xfrm>
        </p:spPr>
        <p:txBody>
          <a:bodyPr/>
          <a:lstStyle/>
          <a:p>
            <a:pPr algn="ctr"/>
            <a:r>
              <a:rPr lang="en-US" dirty="0" smtClean="0"/>
              <a:t>71-year-old Male with Progressive Cough</a:t>
            </a:r>
            <a:endParaRPr lang="en-US" dirty="0"/>
          </a:p>
        </p:txBody>
      </p:sp>
    </p:spTree>
    <p:custDataLst>
      <p:tags r:id="rId1"/>
    </p:custDataLst>
    <p:extLst>
      <p:ext uri="{BB962C8B-B14F-4D97-AF65-F5344CB8AC3E}">
        <p14:creationId xmlns:p14="http://schemas.microsoft.com/office/powerpoint/2010/main" val="31537958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0114" y="1245844"/>
            <a:ext cx="8109857" cy="5105400"/>
          </a:xfrm>
        </p:spPr>
        <p:txBody>
          <a:bodyPr/>
          <a:lstStyle/>
          <a:p>
            <a:pPr marL="0" indent="0">
              <a:buNone/>
            </a:pPr>
            <a:r>
              <a:rPr lang="en-US" sz="2800" i="1" dirty="0" smtClean="0">
                <a:solidFill>
                  <a:srgbClr val="C00000"/>
                </a:solidFill>
              </a:rPr>
              <a:t>Cough is related to chronic bronchitis and should be treated as COPD.</a:t>
            </a:r>
          </a:p>
          <a:p>
            <a:pPr marL="0" indent="0">
              <a:buNone/>
            </a:pPr>
            <a:endParaRPr lang="en-US" sz="2000" dirty="0"/>
          </a:p>
          <a:p>
            <a:pPr marL="457200" indent="-457200">
              <a:buAutoNum type="alphaUcPeriod"/>
            </a:pPr>
            <a:r>
              <a:rPr lang="en-US" sz="2400" dirty="0" smtClean="0"/>
              <a:t>Agree </a:t>
            </a:r>
          </a:p>
          <a:p>
            <a:pPr marL="457200" indent="-457200">
              <a:buFont typeface="+mj-lt"/>
              <a:buAutoNum type="alphaUcPeriod"/>
            </a:pPr>
            <a:r>
              <a:rPr lang="en-US" sz="2400" dirty="0" smtClean="0"/>
              <a:t>Disagree</a:t>
            </a:r>
            <a:endParaRPr lang="en-US" sz="2400" dirty="0"/>
          </a:p>
        </p:txBody>
      </p:sp>
      <p:sp>
        <p:nvSpPr>
          <p:cNvPr id="5" name="Title 1"/>
          <p:cNvSpPr>
            <a:spLocks noGrp="1"/>
          </p:cNvSpPr>
          <p:nvPr>
            <p:ph type="title"/>
          </p:nvPr>
        </p:nvSpPr>
        <p:spPr>
          <a:xfrm>
            <a:off x="457200" y="0"/>
            <a:ext cx="8229600" cy="1143000"/>
          </a:xfrm>
        </p:spPr>
        <p:txBody>
          <a:bodyPr/>
          <a:lstStyle/>
          <a:p>
            <a:pPr algn="ctr"/>
            <a:r>
              <a:rPr lang="en-US" dirty="0" smtClean="0"/>
              <a:t>71-year-old Male with Progressive Cough</a:t>
            </a:r>
            <a:endParaRPr lang="en-US" dirty="0"/>
          </a:p>
        </p:txBody>
      </p:sp>
    </p:spTree>
    <p:custDataLst>
      <p:tags r:id="rId1"/>
    </p:custDataLst>
    <p:extLst>
      <p:ext uri="{BB962C8B-B14F-4D97-AF65-F5344CB8AC3E}">
        <p14:creationId xmlns:p14="http://schemas.microsoft.com/office/powerpoint/2010/main" val="19059217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0114" y="1288138"/>
            <a:ext cx="8109857" cy="5105400"/>
          </a:xfrm>
        </p:spPr>
        <p:txBody>
          <a:bodyPr/>
          <a:lstStyle/>
          <a:p>
            <a:pPr marL="0" indent="0">
              <a:buNone/>
            </a:pPr>
            <a:r>
              <a:rPr lang="en-US" sz="2800" i="1" dirty="0" smtClean="0">
                <a:solidFill>
                  <a:srgbClr val="C00000"/>
                </a:solidFill>
              </a:rPr>
              <a:t>He should be evaluated for ischemic heart disease</a:t>
            </a:r>
            <a:r>
              <a:rPr lang="en-US" sz="2000" dirty="0" smtClean="0"/>
              <a:t>.</a:t>
            </a:r>
          </a:p>
          <a:p>
            <a:pPr marL="0" indent="0">
              <a:buNone/>
            </a:pPr>
            <a:endParaRPr lang="en-US" sz="2000" dirty="0"/>
          </a:p>
          <a:p>
            <a:pPr marL="457200" indent="-457200">
              <a:buFont typeface="+mj-lt"/>
              <a:buAutoNum type="alphaUcPeriod"/>
            </a:pPr>
            <a:r>
              <a:rPr lang="en-US" sz="2400" dirty="0" smtClean="0"/>
              <a:t>Agree </a:t>
            </a:r>
          </a:p>
          <a:p>
            <a:pPr marL="457200" indent="-457200">
              <a:buAutoNum type="alphaUcPeriod"/>
            </a:pPr>
            <a:r>
              <a:rPr lang="en-US" sz="2400" dirty="0" smtClean="0"/>
              <a:t>Disagree </a:t>
            </a:r>
            <a:endParaRPr lang="en-US" sz="2400" dirty="0"/>
          </a:p>
        </p:txBody>
      </p:sp>
      <p:sp>
        <p:nvSpPr>
          <p:cNvPr id="5" name="Title 1"/>
          <p:cNvSpPr>
            <a:spLocks noGrp="1"/>
          </p:cNvSpPr>
          <p:nvPr>
            <p:ph type="title"/>
          </p:nvPr>
        </p:nvSpPr>
        <p:spPr>
          <a:xfrm>
            <a:off x="457200" y="0"/>
            <a:ext cx="8229600" cy="1143000"/>
          </a:xfrm>
        </p:spPr>
        <p:txBody>
          <a:bodyPr/>
          <a:lstStyle/>
          <a:p>
            <a:pPr algn="ctr"/>
            <a:r>
              <a:rPr lang="en-US" dirty="0" smtClean="0"/>
              <a:t>71-year-old Male with Progressive Cough</a:t>
            </a:r>
            <a:endParaRPr lang="en-US" dirty="0"/>
          </a:p>
        </p:txBody>
      </p:sp>
    </p:spTree>
    <p:extLst>
      <p:ext uri="{BB962C8B-B14F-4D97-AF65-F5344CB8AC3E}">
        <p14:creationId xmlns:p14="http://schemas.microsoft.com/office/powerpoint/2010/main" val="27601025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0114" y="1381100"/>
            <a:ext cx="8109857" cy="2596590"/>
          </a:xfrm>
        </p:spPr>
        <p:txBody>
          <a:bodyPr/>
          <a:lstStyle/>
          <a:p>
            <a:pPr marL="0" indent="0">
              <a:buNone/>
            </a:pPr>
            <a:r>
              <a:rPr lang="en-US" sz="2800" i="1" dirty="0" smtClean="0">
                <a:solidFill>
                  <a:srgbClr val="C00000"/>
                </a:solidFill>
              </a:rPr>
              <a:t>What about possible GERD?</a:t>
            </a:r>
          </a:p>
          <a:p>
            <a:pPr marL="0" indent="0">
              <a:buNone/>
            </a:pPr>
            <a:endParaRPr lang="en-US" sz="2000" dirty="0"/>
          </a:p>
          <a:p>
            <a:pPr marL="457200" indent="-457200">
              <a:buAutoNum type="alphaUcPeriod"/>
            </a:pPr>
            <a:r>
              <a:rPr lang="en-US" sz="2400" dirty="0" smtClean="0"/>
              <a:t>I’m not worried at all and would not evaluate or treat</a:t>
            </a:r>
          </a:p>
          <a:p>
            <a:pPr marL="457200" indent="-457200">
              <a:buFont typeface="+mj-lt"/>
              <a:buAutoNum type="alphaUcPeriod"/>
            </a:pPr>
            <a:r>
              <a:rPr lang="en-US" sz="2400" dirty="0" smtClean="0"/>
              <a:t>I would empirically treat with medication</a:t>
            </a:r>
          </a:p>
          <a:p>
            <a:pPr marL="457200" indent="-457200">
              <a:buAutoNum type="alphaUcPeriod"/>
            </a:pPr>
            <a:r>
              <a:rPr lang="en-US" sz="2400" dirty="0" smtClean="0"/>
              <a:t>I would order diagnostic testing such as pH monitoring</a:t>
            </a:r>
            <a:endParaRPr lang="en-US" sz="2400" dirty="0"/>
          </a:p>
        </p:txBody>
      </p:sp>
      <p:sp>
        <p:nvSpPr>
          <p:cNvPr id="5" name="Title 1"/>
          <p:cNvSpPr>
            <a:spLocks noGrp="1"/>
          </p:cNvSpPr>
          <p:nvPr>
            <p:ph type="title"/>
          </p:nvPr>
        </p:nvSpPr>
        <p:spPr>
          <a:xfrm>
            <a:off x="457200" y="0"/>
            <a:ext cx="8229600" cy="1143000"/>
          </a:xfrm>
        </p:spPr>
        <p:txBody>
          <a:bodyPr/>
          <a:lstStyle/>
          <a:p>
            <a:pPr algn="ctr"/>
            <a:r>
              <a:rPr lang="en-US" dirty="0" smtClean="0"/>
              <a:t>71-year-old Male with Progressive Cough</a:t>
            </a:r>
            <a:endParaRPr lang="en-US" dirty="0"/>
          </a:p>
        </p:txBody>
      </p:sp>
    </p:spTree>
    <p:custDataLst>
      <p:tags r:id="rId1"/>
    </p:custDataLst>
    <p:extLst>
      <p:ext uri="{BB962C8B-B14F-4D97-AF65-F5344CB8AC3E}">
        <p14:creationId xmlns:p14="http://schemas.microsoft.com/office/powerpoint/2010/main" val="31371491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229600" cy="1143000"/>
          </a:xfrm>
        </p:spPr>
        <p:txBody>
          <a:bodyPr/>
          <a:lstStyle/>
          <a:p>
            <a:r>
              <a:rPr lang="en-US" dirty="0" smtClean="0"/>
              <a:t>When do you suspect ILD?</a:t>
            </a:r>
            <a:endParaRPr lang="en-US" dirty="0"/>
          </a:p>
        </p:txBody>
      </p:sp>
      <p:sp>
        <p:nvSpPr>
          <p:cNvPr id="3" name="Content Placeholder 2"/>
          <p:cNvSpPr>
            <a:spLocks noGrp="1"/>
          </p:cNvSpPr>
          <p:nvPr>
            <p:ph idx="1"/>
          </p:nvPr>
        </p:nvSpPr>
        <p:spPr>
          <a:xfrm>
            <a:off x="4267200" y="6858000"/>
            <a:ext cx="7086600" cy="4191000"/>
          </a:xfrm>
        </p:spPr>
        <p:txBody>
          <a:bodyPr>
            <a:noAutofit/>
          </a:bodyPr>
          <a:lstStyle/>
          <a:p>
            <a:pPr marL="0" indent="0">
              <a:buNone/>
            </a:pPr>
            <a:r>
              <a:rPr lang="en-US" sz="2400" dirty="0"/>
              <a:t> </a:t>
            </a:r>
          </a:p>
          <a:p>
            <a:pPr marL="0" indent="0">
              <a:buNone/>
            </a:pPr>
            <a:endParaRPr lang="en-US" sz="2400" dirty="0"/>
          </a:p>
        </p:txBody>
      </p:sp>
      <p:grpSp>
        <p:nvGrpSpPr>
          <p:cNvPr id="11" name="Group 10"/>
          <p:cNvGrpSpPr/>
          <p:nvPr/>
        </p:nvGrpSpPr>
        <p:grpSpPr>
          <a:xfrm>
            <a:off x="1735554" y="1474934"/>
            <a:ext cx="5672892" cy="4095727"/>
            <a:chOff x="2190680" y="1689099"/>
            <a:chExt cx="5672892" cy="4095727"/>
          </a:xfrm>
        </p:grpSpPr>
        <p:pic>
          <p:nvPicPr>
            <p:cNvPr id="8" name="Picture 2" descr="C:\Users\drabin\AppData\Local\Microsoft\Windows\Temporary Internet Files\Content.IE5\3PR1OAQB\744px-Clipboard_01.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680" y="1689099"/>
              <a:ext cx="5672892" cy="40957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30026" y="2435662"/>
              <a:ext cx="4572000" cy="3046988"/>
            </a:xfrm>
            <a:prstGeom prst="rect">
              <a:avLst/>
            </a:prstGeom>
          </p:spPr>
          <p:txBody>
            <a:bodyPr>
              <a:spAutoFit/>
            </a:bodyPr>
            <a:lstStyle/>
            <a:p>
              <a:pPr marL="342900" lvl="0" indent="-342900">
                <a:buFont typeface="Wingdings" pitchFamily="2" charset="2"/>
                <a:buChar char="q"/>
              </a:pPr>
              <a:r>
                <a:rPr lang="en-US" sz="2400" dirty="0"/>
                <a:t>Listen carefully for </a:t>
              </a:r>
              <a:r>
                <a:rPr lang="en-US" sz="2400" dirty="0" smtClean="0"/>
                <a:t>crackles</a:t>
              </a:r>
            </a:p>
            <a:p>
              <a:pPr marL="342900" lvl="0" indent="-342900">
                <a:buFont typeface="Wingdings" pitchFamily="2" charset="2"/>
                <a:buChar char="q"/>
              </a:pPr>
              <a:r>
                <a:rPr lang="en-US" sz="2400" dirty="0" smtClean="0"/>
                <a:t>Examine digits </a:t>
              </a:r>
              <a:r>
                <a:rPr lang="en-US" sz="2400" dirty="0"/>
                <a:t>and joints </a:t>
              </a:r>
              <a:r>
                <a:rPr lang="en-US" sz="2400" dirty="0" smtClean="0"/>
                <a:t>for evidence </a:t>
              </a:r>
              <a:r>
                <a:rPr lang="en-US" sz="2400" dirty="0"/>
                <a:t>of autoimmune </a:t>
              </a:r>
              <a:r>
                <a:rPr lang="en-US" sz="2400" dirty="0" smtClean="0"/>
                <a:t>disease</a:t>
              </a:r>
              <a:endParaRPr lang="en-US" sz="2400" dirty="0"/>
            </a:p>
            <a:p>
              <a:pPr marL="342900" lvl="0" indent="-342900">
                <a:buFont typeface="Wingdings" pitchFamily="2" charset="2"/>
                <a:buChar char="q"/>
              </a:pPr>
              <a:r>
                <a:rPr lang="en-US" sz="2400" dirty="0"/>
                <a:t>Order </a:t>
              </a:r>
              <a:r>
                <a:rPr lang="en-US" sz="2400" dirty="0" err="1"/>
                <a:t>spirometry</a:t>
              </a:r>
              <a:r>
                <a:rPr lang="en-US" sz="2400" dirty="0"/>
                <a:t> and DL</a:t>
              </a:r>
              <a:r>
                <a:rPr lang="en-US" sz="2400" baseline="-25000" dirty="0"/>
                <a:t>CO</a:t>
              </a:r>
            </a:p>
            <a:p>
              <a:pPr marL="342900" lvl="0" indent="-342900">
                <a:buFont typeface="Wingdings" pitchFamily="2" charset="2"/>
                <a:buChar char="q"/>
              </a:pPr>
              <a:r>
                <a:rPr lang="en-US" sz="2400" dirty="0" smtClean="0"/>
                <a:t>Order a chest </a:t>
              </a:r>
              <a:r>
                <a:rPr lang="en-US" sz="2400" dirty="0"/>
                <a:t>x-ray</a:t>
              </a:r>
            </a:p>
            <a:p>
              <a:pPr marL="342900" lvl="0" indent="-342900">
                <a:buFont typeface="Wingdings" pitchFamily="2" charset="2"/>
                <a:buChar char="q"/>
              </a:pPr>
              <a:r>
                <a:rPr lang="en-US" sz="2400" dirty="0" smtClean="0"/>
                <a:t>Do an informal </a:t>
              </a:r>
              <a:r>
                <a:rPr lang="en-US" sz="2400" dirty="0"/>
                <a:t>hallway walk: desaturation ≥ 3% is abnormal</a:t>
              </a:r>
            </a:p>
          </p:txBody>
        </p:sp>
      </p:grpSp>
      <p:sp>
        <p:nvSpPr>
          <p:cNvPr id="9" name="Rectangle 8"/>
          <p:cNvSpPr/>
          <p:nvPr/>
        </p:nvSpPr>
        <p:spPr>
          <a:xfrm>
            <a:off x="757996" y="951714"/>
            <a:ext cx="8199854" cy="523220"/>
          </a:xfrm>
          <a:prstGeom prst="rect">
            <a:avLst/>
          </a:prstGeom>
        </p:spPr>
        <p:txBody>
          <a:bodyPr wrap="square">
            <a:spAutoFit/>
          </a:bodyPr>
          <a:lstStyle/>
          <a:p>
            <a:pPr>
              <a:lnSpc>
                <a:spcPct val="100000"/>
              </a:lnSpc>
              <a:spcAft>
                <a:spcPts val="0"/>
              </a:spcAft>
            </a:pPr>
            <a:r>
              <a:rPr lang="en-US" sz="2800" dirty="0" smtClean="0"/>
              <a:t>If a patient has </a:t>
            </a:r>
            <a:r>
              <a:rPr lang="en-US" sz="2800" b="1" dirty="0" err="1" smtClean="0"/>
              <a:t>Exertional</a:t>
            </a:r>
            <a:r>
              <a:rPr lang="en-US" sz="2800" b="1" dirty="0" smtClean="0"/>
              <a:t> </a:t>
            </a:r>
            <a:r>
              <a:rPr lang="en-US" sz="2800" b="1" dirty="0"/>
              <a:t>SOB </a:t>
            </a:r>
            <a:r>
              <a:rPr lang="en-US" sz="2800" dirty="0" smtClean="0"/>
              <a:t>and/or </a:t>
            </a:r>
            <a:r>
              <a:rPr lang="en-US" sz="2800" b="1" dirty="0" smtClean="0"/>
              <a:t>Chronic Cough</a:t>
            </a:r>
            <a:r>
              <a:rPr lang="en-US" sz="2800" dirty="0"/>
              <a:t>:</a:t>
            </a:r>
          </a:p>
        </p:txBody>
      </p:sp>
      <p:sp>
        <p:nvSpPr>
          <p:cNvPr id="10" name="Rectangle 9"/>
          <p:cNvSpPr/>
          <p:nvPr/>
        </p:nvSpPr>
        <p:spPr>
          <a:xfrm>
            <a:off x="1399467" y="5557312"/>
            <a:ext cx="6645520" cy="523220"/>
          </a:xfrm>
          <a:prstGeom prst="rect">
            <a:avLst/>
          </a:prstGeom>
          <a:solidFill>
            <a:srgbClr val="0070C0"/>
          </a:solidFill>
        </p:spPr>
        <p:txBody>
          <a:bodyPr wrap="square">
            <a:spAutoFit/>
          </a:bodyPr>
          <a:lstStyle/>
          <a:p>
            <a:r>
              <a:rPr lang="en-US" sz="2800" dirty="0">
                <a:solidFill>
                  <a:schemeClr val="bg1"/>
                </a:solidFill>
              </a:rPr>
              <a:t>If any of the above suggest ILD, order </a:t>
            </a:r>
            <a:r>
              <a:rPr lang="en-US" sz="2800" b="1" dirty="0" smtClean="0">
                <a:solidFill>
                  <a:schemeClr val="bg1"/>
                </a:solidFill>
              </a:rPr>
              <a:t>HRCT</a:t>
            </a:r>
            <a:endParaRPr lang="en-US" sz="2800" dirty="0">
              <a:solidFill>
                <a:schemeClr val="bg1"/>
              </a:solidFill>
            </a:endParaRPr>
          </a:p>
        </p:txBody>
      </p:sp>
      <p:sp>
        <p:nvSpPr>
          <p:cNvPr id="4" name="TextBox 3"/>
          <p:cNvSpPr txBox="1"/>
          <p:nvPr/>
        </p:nvSpPr>
        <p:spPr>
          <a:xfrm>
            <a:off x="34756" y="6438900"/>
            <a:ext cx="2048381" cy="338554"/>
          </a:xfrm>
          <a:prstGeom prst="rect">
            <a:avLst/>
          </a:prstGeom>
          <a:noFill/>
        </p:spPr>
        <p:txBody>
          <a:bodyPr wrap="none" rtlCol="0">
            <a:spAutoFit/>
          </a:bodyPr>
          <a:lstStyle/>
          <a:p>
            <a:r>
              <a:rPr lang="en-US" sz="1600" dirty="0" smtClean="0"/>
              <a:t>Courtesy of D. </a:t>
            </a:r>
            <a:r>
              <a:rPr lang="en-US" sz="1600" dirty="0" err="1" smtClean="0"/>
              <a:t>Lederer</a:t>
            </a:r>
            <a:endParaRPr lang="en-US" sz="1600" dirty="0"/>
          </a:p>
        </p:txBody>
      </p:sp>
      <p:pic>
        <p:nvPicPr>
          <p:cNvPr id="12" name="Picture 2" descr="C:\Users\drabin\AppData\Local\Microsoft\Windows\Temporary Internet Files\Content.IE5\QQ15D096\questions[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000" b="5192"/>
          <a:stretch/>
        </p:blipFill>
        <p:spPr bwMode="auto">
          <a:xfrm>
            <a:off x="-49429" y="-61783"/>
            <a:ext cx="1043095" cy="1098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2057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84138"/>
            <a:ext cx="6825095" cy="1143000"/>
          </a:xfrm>
        </p:spPr>
        <p:txBody>
          <a:bodyPr>
            <a:normAutofit fontScale="90000"/>
          </a:bodyPr>
          <a:lstStyle/>
          <a:p>
            <a:r>
              <a:rPr lang="en-US" dirty="0" smtClean="0"/>
              <a:t>Which are the features of an HRCT? </a:t>
            </a:r>
            <a:endParaRPr lang="en-US" dirty="0"/>
          </a:p>
        </p:txBody>
      </p:sp>
      <p:graphicFrame>
        <p:nvGraphicFramePr>
          <p:cNvPr id="5" name="Diagram 4"/>
          <p:cNvGraphicFramePr/>
          <p:nvPr>
            <p:extLst>
              <p:ext uri="{D42A27DB-BD31-4B8C-83A1-F6EECF244321}">
                <p14:modId xmlns:p14="http://schemas.microsoft.com/office/powerpoint/2010/main" val="1445163812"/>
              </p:ext>
            </p:extLst>
          </p:nvPr>
        </p:nvGraphicFramePr>
        <p:xfrm>
          <a:off x="931210" y="1128807"/>
          <a:ext cx="7759851" cy="4381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21152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893" y="0"/>
            <a:ext cx="8229600" cy="1143000"/>
          </a:xfrm>
        </p:spPr>
        <p:txBody>
          <a:bodyPr>
            <a:normAutofit/>
          </a:bodyPr>
          <a:lstStyle/>
          <a:p>
            <a:r>
              <a:rPr lang="en-US" dirty="0" smtClean="0"/>
              <a:t>Coronal HRCT</a:t>
            </a:r>
            <a:endParaRPr lang="en-US"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913" y="804863"/>
            <a:ext cx="5210175"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82332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ase 1IPF-Stop7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07769" y="85344"/>
            <a:ext cx="6040819" cy="6040819"/>
          </a:xfrm>
        </p:spPr>
      </p:pic>
    </p:spTree>
    <p:extLst>
      <p:ext uri="{BB962C8B-B14F-4D97-AF65-F5344CB8AC3E}">
        <p14:creationId xmlns:p14="http://schemas.microsoft.com/office/powerpoint/2010/main" val="411394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685800" y="2721260"/>
            <a:ext cx="7772400" cy="1470025"/>
          </a:xfrm>
        </p:spPr>
        <p:txBody>
          <a:bodyPr>
            <a:noAutofit/>
          </a:bodyPr>
          <a:lstStyle/>
          <a:p>
            <a:pPr eaLnBrk="1" hangingPunct="1"/>
            <a:r>
              <a:rPr lang="en-US" sz="4000" b="1" dirty="0" smtClean="0">
                <a:solidFill>
                  <a:srgbClr val="C04125"/>
                </a:solidFill>
              </a:rPr>
              <a:t>IPF Diagnosis and Treatment </a:t>
            </a:r>
            <a:br>
              <a:rPr lang="en-US" sz="4000" b="1" dirty="0" smtClean="0">
                <a:solidFill>
                  <a:srgbClr val="C04125"/>
                </a:solidFill>
              </a:rPr>
            </a:br>
            <a:r>
              <a:rPr lang="en-US" sz="4000" b="1" dirty="0" smtClean="0">
                <a:solidFill>
                  <a:srgbClr val="C04125"/>
                </a:solidFill>
              </a:rPr>
              <a:t>with Case Review</a:t>
            </a:r>
            <a:endParaRPr lang="en-US" sz="4000" b="1" dirty="0" smtClean="0">
              <a:solidFill>
                <a:srgbClr val="C04125"/>
              </a:solidFill>
            </a:endParaRPr>
          </a:p>
        </p:txBody>
      </p:sp>
    </p:spTree>
    <p:custDataLst>
      <p:tags r:id="rId1"/>
    </p:custDataLst>
    <p:extLst>
      <p:ext uri="{BB962C8B-B14F-4D97-AF65-F5344CB8AC3E}">
        <p14:creationId xmlns:p14="http://schemas.microsoft.com/office/powerpoint/2010/main" val="1914469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ase 1IPF-Stop8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07769" y="85344"/>
            <a:ext cx="6040819" cy="6040819"/>
          </a:xfrm>
        </p:spPr>
      </p:pic>
    </p:spTree>
    <p:extLst>
      <p:ext uri="{BB962C8B-B14F-4D97-AF65-F5344CB8AC3E}">
        <p14:creationId xmlns:p14="http://schemas.microsoft.com/office/powerpoint/2010/main" val="410522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ase 1IPF-Stop144.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07769" y="97536"/>
            <a:ext cx="6028627" cy="6028627"/>
          </a:xfrm>
        </p:spPr>
      </p:pic>
    </p:spTree>
    <p:extLst>
      <p:ext uri="{BB962C8B-B14F-4D97-AF65-F5344CB8AC3E}">
        <p14:creationId xmlns:p14="http://schemas.microsoft.com/office/powerpoint/2010/main" val="229213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ase 1IPF-Stop198.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94689" y="84456"/>
            <a:ext cx="6041708" cy="6041708"/>
          </a:xfrm>
        </p:spPr>
      </p:pic>
    </p:spTree>
    <p:extLst>
      <p:ext uri="{BB962C8B-B14F-4D97-AF65-F5344CB8AC3E}">
        <p14:creationId xmlns:p14="http://schemas.microsoft.com/office/powerpoint/2010/main" val="329628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ase 1IPF-Stop20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06881" y="84456"/>
            <a:ext cx="6041708" cy="6041708"/>
          </a:xfrm>
        </p:spPr>
      </p:pic>
    </p:spTree>
    <p:extLst>
      <p:ext uri="{BB962C8B-B14F-4D97-AF65-F5344CB8AC3E}">
        <p14:creationId xmlns:p14="http://schemas.microsoft.com/office/powerpoint/2010/main" val="149940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Honeycombing is not always black and white!</a:t>
            </a:r>
            <a:endParaRPr lang="en-US" dirty="0">
              <a:solidFill>
                <a:srgbClr val="FF00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105" y="1381481"/>
            <a:ext cx="7364985" cy="4350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94552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4"/>
          <p:cNvSpPr>
            <a:spLocks noGrp="1"/>
          </p:cNvSpPr>
          <p:nvPr>
            <p:ph type="title"/>
          </p:nvPr>
        </p:nvSpPr>
        <p:spPr>
          <a:xfrm>
            <a:off x="554038" y="123811"/>
            <a:ext cx="8229600" cy="837724"/>
          </a:xfrm>
        </p:spPr>
        <p:txBody>
          <a:bodyPr>
            <a:normAutofit/>
          </a:bodyPr>
          <a:lstStyle/>
          <a:p>
            <a:pPr eaLnBrk="1" hangingPunct="1"/>
            <a:r>
              <a:rPr lang="en-US" dirty="0"/>
              <a:t>HRCT Criteria for UIP</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715314147"/>
              </p:ext>
            </p:extLst>
          </p:nvPr>
        </p:nvGraphicFramePr>
        <p:xfrm>
          <a:off x="982663" y="1270002"/>
          <a:ext cx="7158038" cy="3960087"/>
        </p:xfrm>
        <a:graphic>
          <a:graphicData uri="http://schemas.openxmlformats.org/drawingml/2006/table">
            <a:tbl>
              <a:tblPr firstRow="1" bandRow="1">
                <a:tableStyleId>{5C22544A-7EE6-4342-B048-85BDC9FD1C3A}</a:tableStyleId>
              </a:tblPr>
              <a:tblGrid>
                <a:gridCol w="4132982">
                  <a:extLst>
                    <a:ext uri="{9D8B030D-6E8A-4147-A177-3AD203B41FA5}">
                      <a16:colId xmlns="" xmlns:a16="http://schemas.microsoft.com/office/drawing/2014/main" val="20000"/>
                    </a:ext>
                  </a:extLst>
                </a:gridCol>
                <a:gridCol w="1512528">
                  <a:extLst>
                    <a:ext uri="{9D8B030D-6E8A-4147-A177-3AD203B41FA5}">
                      <a16:colId xmlns="" xmlns:a16="http://schemas.microsoft.com/office/drawing/2014/main" val="20001"/>
                    </a:ext>
                  </a:extLst>
                </a:gridCol>
                <a:gridCol w="1512528">
                  <a:extLst>
                    <a:ext uri="{9D8B030D-6E8A-4147-A177-3AD203B41FA5}">
                      <a16:colId xmlns="" xmlns:a16="http://schemas.microsoft.com/office/drawing/2014/main" val="20002"/>
                    </a:ext>
                  </a:extLst>
                </a:gridCol>
              </a:tblGrid>
              <a:tr h="907007">
                <a:tc>
                  <a:txBody>
                    <a:bodyPr/>
                    <a:lstStyle/>
                    <a:p>
                      <a:endParaRPr lang="en-US" sz="2400" b="0" dirty="0"/>
                    </a:p>
                  </a:txBody>
                  <a:tcPr marL="91432" marR="91432">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000" b="1" dirty="0"/>
                        <a:t>UIP Pattern</a:t>
                      </a:r>
                    </a:p>
                  </a:txBody>
                  <a:tcPr marL="91432" marR="91432" anchor="ctr">
                    <a:lnT w="12700" cap="flat" cmpd="sng" algn="ctr">
                      <a:solidFill>
                        <a:schemeClr val="tx1"/>
                      </a:solidFill>
                      <a:prstDash val="solid"/>
                      <a:round/>
                      <a:headEnd type="none" w="med" len="med"/>
                      <a:tailEnd type="none" w="med" len="med"/>
                    </a:lnT>
                  </a:tcPr>
                </a:tc>
                <a:tc>
                  <a:txBody>
                    <a:bodyPr/>
                    <a:lstStyle/>
                    <a:p>
                      <a:pPr algn="ctr"/>
                      <a:r>
                        <a:rPr lang="en-US" sz="2000" b="1" dirty="0"/>
                        <a:t>Possible </a:t>
                      </a:r>
                      <a:br>
                        <a:rPr lang="en-US" sz="2000" b="1" dirty="0"/>
                      </a:br>
                      <a:r>
                        <a:rPr lang="en-US" sz="2000" b="1" dirty="0"/>
                        <a:t>UIP Pattern</a:t>
                      </a:r>
                    </a:p>
                  </a:txBody>
                  <a:tcPr marL="91432" marR="914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0"/>
                  </a:ext>
                </a:extLst>
              </a:tr>
              <a:tr h="822960">
                <a:tc>
                  <a:txBody>
                    <a:bodyPr/>
                    <a:lstStyle/>
                    <a:p>
                      <a:r>
                        <a:rPr lang="en-US" sz="2400" u="sng" baseline="0" dirty="0"/>
                        <a:t>Subpleural, basal</a:t>
                      </a:r>
                      <a:r>
                        <a:rPr lang="en-US" sz="2400" u="none" baseline="0" dirty="0"/>
                        <a:t> </a:t>
                      </a:r>
                      <a:r>
                        <a:rPr lang="en-US" sz="2400" baseline="0" dirty="0"/>
                        <a:t>predominance</a:t>
                      </a:r>
                      <a:endParaRPr lang="en-US" sz="2400" dirty="0"/>
                    </a:p>
                  </a:txBody>
                  <a:tcPr marL="91432" marR="91432" anchor="ctr">
                    <a:lnL w="12700" cap="flat" cmpd="sng" algn="ctr">
                      <a:solidFill>
                        <a:schemeClr val="tx1"/>
                      </a:solidFill>
                      <a:prstDash val="solid"/>
                      <a:round/>
                      <a:headEnd type="none" w="med" len="med"/>
                      <a:tailEnd type="none" w="med" len="med"/>
                    </a:lnL>
                  </a:tcPr>
                </a:tc>
                <a:tc>
                  <a:txBody>
                    <a:bodyPr/>
                    <a:lstStyle/>
                    <a:p>
                      <a:pPr algn="ctr"/>
                      <a:r>
                        <a:rPr lang="en-US" sz="2700" dirty="0"/>
                        <a:t>+</a:t>
                      </a:r>
                    </a:p>
                  </a:txBody>
                  <a:tcPr marL="91432" marR="91432" anchor="ctr"/>
                </a:tc>
                <a:tc>
                  <a:txBody>
                    <a:bodyPr/>
                    <a:lstStyle/>
                    <a:p>
                      <a:pPr algn="ctr"/>
                      <a:r>
                        <a:rPr lang="en-US" sz="2700" dirty="0"/>
                        <a:t>+</a:t>
                      </a:r>
                    </a:p>
                  </a:txBody>
                  <a:tcPr marL="91432" marR="91432"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1"/>
                  </a:ext>
                </a:extLst>
              </a:tr>
              <a:tr h="497840">
                <a:tc>
                  <a:txBody>
                    <a:bodyPr/>
                    <a:lstStyle/>
                    <a:p>
                      <a:r>
                        <a:rPr lang="en-US" sz="2400" u="sng" dirty="0"/>
                        <a:t>Reticular </a:t>
                      </a:r>
                      <a:r>
                        <a:rPr lang="en-US" sz="2400" dirty="0"/>
                        <a:t>abnormality</a:t>
                      </a:r>
                    </a:p>
                  </a:txBody>
                  <a:tcPr marL="91432" marR="91432" anchor="ctr">
                    <a:lnL w="12700" cap="flat" cmpd="sng" algn="ctr">
                      <a:solidFill>
                        <a:schemeClr val="tx1"/>
                      </a:solidFill>
                      <a:prstDash val="solid"/>
                      <a:round/>
                      <a:headEnd type="none" w="med" len="med"/>
                      <a:tailEnd type="none" w="med" len="med"/>
                    </a:lnL>
                  </a:tcPr>
                </a:tc>
                <a:tc>
                  <a:txBody>
                    <a:bodyPr/>
                    <a:lstStyle/>
                    <a:p>
                      <a:pPr algn="ctr"/>
                      <a:r>
                        <a:rPr lang="en-US" sz="2700" dirty="0"/>
                        <a:t>+</a:t>
                      </a:r>
                    </a:p>
                  </a:txBody>
                  <a:tcPr marL="91432" marR="91432" anchor="ctr"/>
                </a:tc>
                <a:tc>
                  <a:txBody>
                    <a:bodyPr/>
                    <a:lstStyle/>
                    <a:p>
                      <a:pPr algn="ctr"/>
                      <a:r>
                        <a:rPr lang="en-US" sz="2700" dirty="0"/>
                        <a:t>+</a:t>
                      </a:r>
                    </a:p>
                  </a:txBody>
                  <a:tcPr marL="91432" marR="91432"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2"/>
                  </a:ext>
                </a:extLst>
              </a:tr>
              <a:tr h="904240">
                <a:tc>
                  <a:txBody>
                    <a:bodyPr/>
                    <a:lstStyle/>
                    <a:p>
                      <a:r>
                        <a:rPr lang="en-US" sz="2400" u="sng" dirty="0"/>
                        <a:t>Honeycombing</a:t>
                      </a:r>
                      <a:r>
                        <a:rPr lang="en-US" sz="2400" dirty="0"/>
                        <a:t> </a:t>
                      </a:r>
                    </a:p>
                    <a:p>
                      <a:r>
                        <a:rPr lang="en-US" sz="2400" dirty="0"/>
                        <a:t>(+/- </a:t>
                      </a:r>
                      <a:r>
                        <a:rPr lang="en-US" sz="2400" baseline="0" dirty="0"/>
                        <a:t>traction bronchiectasis)</a:t>
                      </a:r>
                      <a:endParaRPr lang="en-US" sz="2400" dirty="0"/>
                    </a:p>
                  </a:txBody>
                  <a:tcPr marL="91432" marR="91432" anchor="ctr">
                    <a:lnL w="12700" cap="flat" cmpd="sng" algn="ctr">
                      <a:solidFill>
                        <a:schemeClr val="tx1"/>
                      </a:solidFill>
                      <a:prstDash val="solid"/>
                      <a:round/>
                      <a:headEnd type="none" w="med" len="med"/>
                      <a:tailEnd type="none" w="med" len="med"/>
                    </a:lnL>
                  </a:tcPr>
                </a:tc>
                <a:tc>
                  <a:txBody>
                    <a:bodyPr/>
                    <a:lstStyle/>
                    <a:p>
                      <a:pPr algn="ctr"/>
                      <a:r>
                        <a:rPr lang="en-US" sz="2700" dirty="0"/>
                        <a:t>+</a:t>
                      </a:r>
                    </a:p>
                  </a:txBody>
                  <a:tcPr marL="91432" marR="91432" anchor="ctr"/>
                </a:tc>
                <a:tc>
                  <a:txBody>
                    <a:bodyPr/>
                    <a:lstStyle/>
                    <a:p>
                      <a:pPr algn="ctr"/>
                      <a:r>
                        <a:rPr lang="en-US" sz="2700" dirty="0"/>
                        <a:t>-</a:t>
                      </a:r>
                    </a:p>
                  </a:txBody>
                  <a:tcPr marL="91432" marR="91432"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3"/>
                  </a:ext>
                </a:extLst>
              </a:tr>
              <a:tr h="822960">
                <a:tc>
                  <a:txBody>
                    <a:bodyPr/>
                    <a:lstStyle/>
                    <a:p>
                      <a:r>
                        <a:rPr lang="en-US" sz="2400" u="sng" dirty="0"/>
                        <a:t>Absence of “inconsistent</a:t>
                      </a:r>
                      <a:r>
                        <a:rPr lang="en-US" sz="2400" dirty="0"/>
                        <a:t>” features</a:t>
                      </a:r>
                    </a:p>
                  </a:txBody>
                  <a:tcPr marL="91432" marR="91432"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700" dirty="0"/>
                        <a:t>+</a:t>
                      </a:r>
                    </a:p>
                  </a:txBody>
                  <a:tcPr marL="91432" marR="91432" anchor="ctr">
                    <a:lnB w="12700" cap="flat" cmpd="sng" algn="ctr">
                      <a:solidFill>
                        <a:schemeClr val="tx1"/>
                      </a:solidFill>
                      <a:prstDash val="solid"/>
                      <a:round/>
                      <a:headEnd type="none" w="med" len="med"/>
                      <a:tailEnd type="none" w="med" len="med"/>
                    </a:lnB>
                  </a:tcPr>
                </a:tc>
                <a:tc>
                  <a:txBody>
                    <a:bodyPr/>
                    <a:lstStyle/>
                    <a:p>
                      <a:pPr algn="ctr"/>
                      <a:r>
                        <a:rPr lang="en-US" sz="2700" dirty="0"/>
                        <a:t>+</a:t>
                      </a:r>
                    </a:p>
                  </a:txBody>
                  <a:tcPr marL="91432" marR="91432"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5" name="Text Box 5"/>
          <p:cNvSpPr txBox="1">
            <a:spLocks noChangeArrowheads="1"/>
          </p:cNvSpPr>
          <p:nvPr/>
        </p:nvSpPr>
        <p:spPr bwMode="auto">
          <a:xfrm>
            <a:off x="59374" y="6117775"/>
            <a:ext cx="90846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1600" dirty="0">
                <a:latin typeface="+mn-lt"/>
              </a:rPr>
              <a:t>Raghu G, et al, and the ATS/ERS/JRS/ALAT Committee on IPF. </a:t>
            </a:r>
            <a:r>
              <a:rPr lang="en-US" sz="1600" i="1" dirty="0">
                <a:latin typeface="+mn-lt"/>
              </a:rPr>
              <a:t>Am J </a:t>
            </a:r>
            <a:r>
              <a:rPr lang="en-US" sz="1600" i="1" dirty="0" err="1">
                <a:latin typeface="+mn-lt"/>
              </a:rPr>
              <a:t>Respir</a:t>
            </a:r>
            <a:r>
              <a:rPr lang="en-US" sz="1600" i="1" dirty="0">
                <a:latin typeface="+mn-lt"/>
              </a:rPr>
              <a:t> </a:t>
            </a:r>
            <a:r>
              <a:rPr lang="en-US" sz="1600" i="1" dirty="0" err="1">
                <a:latin typeface="+mn-lt"/>
              </a:rPr>
              <a:t>Crit</a:t>
            </a:r>
            <a:r>
              <a:rPr lang="en-US" sz="1600" i="1" dirty="0">
                <a:latin typeface="+mn-lt"/>
              </a:rPr>
              <a:t> Care Med</a:t>
            </a:r>
            <a:r>
              <a:rPr lang="en-US" sz="1600" dirty="0">
                <a:latin typeface="+mn-lt"/>
              </a:rPr>
              <a:t>. 2011;183:788-824 </a:t>
            </a:r>
          </a:p>
        </p:txBody>
      </p:sp>
      <p:sp>
        <p:nvSpPr>
          <p:cNvPr id="8" name="Oval 7"/>
          <p:cNvSpPr/>
          <p:nvPr/>
        </p:nvSpPr>
        <p:spPr>
          <a:xfrm>
            <a:off x="4953000" y="1308847"/>
            <a:ext cx="1828800" cy="824753"/>
          </a:xfrm>
          <a:prstGeom prst="ellipse">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ustDataLst>
      <p:tags r:id="rId1"/>
    </p:custDataLst>
    <p:extLst>
      <p:ext uri="{BB962C8B-B14F-4D97-AF65-F5344CB8AC3E}">
        <p14:creationId xmlns:p14="http://schemas.microsoft.com/office/powerpoint/2010/main" val="379960114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ctr"/>
            <a:r>
              <a:rPr lang="en-US" dirty="0" smtClean="0"/>
              <a:t>71-year-old Male with Progressive Cough</a:t>
            </a:r>
            <a:endParaRPr lang="en-US" dirty="0"/>
          </a:p>
        </p:txBody>
      </p:sp>
      <p:sp>
        <p:nvSpPr>
          <p:cNvPr id="3" name="Content Placeholder 2"/>
          <p:cNvSpPr>
            <a:spLocks noGrp="1"/>
          </p:cNvSpPr>
          <p:nvPr>
            <p:ph idx="1"/>
          </p:nvPr>
        </p:nvSpPr>
        <p:spPr>
          <a:xfrm>
            <a:off x="433633" y="1031227"/>
            <a:ext cx="4595567" cy="5105400"/>
          </a:xfrm>
        </p:spPr>
        <p:txBody>
          <a:bodyPr>
            <a:normAutofit lnSpcReduction="10000"/>
          </a:bodyPr>
          <a:lstStyle/>
          <a:p>
            <a:pPr marL="0" indent="0">
              <a:buNone/>
            </a:pPr>
            <a:r>
              <a:rPr lang="en-US" sz="2400" b="1" u="sng" dirty="0" smtClean="0">
                <a:solidFill>
                  <a:schemeClr val="tx2"/>
                </a:solidFill>
              </a:rPr>
              <a:t>Respiratory Symptoms </a:t>
            </a:r>
            <a:r>
              <a:rPr lang="en-US" sz="2400" dirty="0" smtClean="0"/>
              <a:t>began over past year</a:t>
            </a:r>
          </a:p>
          <a:p>
            <a:r>
              <a:rPr lang="en-US" sz="2000" dirty="0" smtClean="0"/>
              <a:t>Cough</a:t>
            </a:r>
          </a:p>
          <a:p>
            <a:r>
              <a:rPr lang="en-US" sz="2000" dirty="0" smtClean="0"/>
              <a:t>Mild, intermittent chest burning/discomfort retrosternal</a:t>
            </a:r>
          </a:p>
          <a:p>
            <a:endParaRPr lang="en-US" sz="2000" dirty="0" smtClean="0"/>
          </a:p>
          <a:p>
            <a:pPr marL="0" indent="0">
              <a:buNone/>
            </a:pPr>
            <a:r>
              <a:rPr lang="en-US" sz="2400" b="1" u="sng" dirty="0" smtClean="0">
                <a:solidFill>
                  <a:schemeClr val="tx2"/>
                </a:solidFill>
              </a:rPr>
              <a:t>Past Medical/Social/Family History</a:t>
            </a:r>
          </a:p>
          <a:p>
            <a:r>
              <a:rPr lang="en-US" sz="2000" dirty="0" smtClean="0"/>
              <a:t>Chronic sinusitis but otherwise healthy</a:t>
            </a:r>
          </a:p>
          <a:p>
            <a:r>
              <a:rPr lang="en-US" sz="2000" dirty="0" smtClean="0"/>
              <a:t>No relevant exposures</a:t>
            </a:r>
          </a:p>
          <a:p>
            <a:r>
              <a:rPr lang="en-US" sz="2000" dirty="0" smtClean="0"/>
              <a:t>60 pack/year history of smoking, quit 1995</a:t>
            </a:r>
          </a:p>
          <a:p>
            <a:endParaRPr lang="en-US" sz="2000" dirty="0" smtClean="0"/>
          </a:p>
          <a:p>
            <a:pPr marL="0" indent="0">
              <a:buNone/>
            </a:pPr>
            <a:r>
              <a:rPr lang="en-US" sz="2400" b="1" u="sng" dirty="0" smtClean="0">
                <a:solidFill>
                  <a:schemeClr val="tx2"/>
                </a:solidFill>
              </a:rPr>
              <a:t>Physical Exam</a:t>
            </a:r>
          </a:p>
          <a:p>
            <a:r>
              <a:rPr lang="en-US" sz="2000" dirty="0" smtClean="0"/>
              <a:t>Normal except mild basilar crackles without wheeze or rhonchi</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2764680485"/>
              </p:ext>
            </p:extLst>
          </p:nvPr>
        </p:nvGraphicFramePr>
        <p:xfrm>
          <a:off x="5273747" y="4316865"/>
          <a:ext cx="3491774" cy="1864945"/>
        </p:xfrm>
        <a:graphic>
          <a:graphicData uri="http://schemas.openxmlformats.org/drawingml/2006/table">
            <a:tbl>
              <a:tblPr firstRow="1" bandRow="1">
                <a:tableStyleId>{F5AB1C69-6EDB-4FF4-983F-18BD219EF322}</a:tableStyleId>
              </a:tblPr>
              <a:tblGrid>
                <a:gridCol w="1745887"/>
                <a:gridCol w="1745887"/>
              </a:tblGrid>
              <a:tr h="372989">
                <a:tc gridSpan="2">
                  <a:txBody>
                    <a:bodyPr/>
                    <a:lstStyle/>
                    <a:p>
                      <a:pPr algn="ctr"/>
                      <a:r>
                        <a:rPr lang="en-US" dirty="0" smtClean="0">
                          <a:solidFill>
                            <a:schemeClr val="tx1"/>
                          </a:solidFill>
                        </a:rPr>
                        <a:t>Pulmonary</a:t>
                      </a:r>
                      <a:r>
                        <a:rPr lang="en-US" baseline="0" dirty="0" smtClean="0">
                          <a:solidFill>
                            <a:schemeClr val="tx1"/>
                          </a:solidFill>
                        </a:rPr>
                        <a:t> Function Testing</a:t>
                      </a:r>
                      <a:endParaRPr lang="en-US" dirty="0">
                        <a:solidFill>
                          <a:schemeClr val="tx1"/>
                        </a:solidFill>
                      </a:endParaRPr>
                    </a:p>
                  </a:txBody>
                  <a:tcPr/>
                </a:tc>
                <a:tc hMerge="1">
                  <a:txBody>
                    <a:bodyPr/>
                    <a:lstStyle/>
                    <a:p>
                      <a:endParaRPr lang="en-US" dirty="0"/>
                    </a:p>
                  </a:txBody>
                  <a:tcPr/>
                </a:tc>
              </a:tr>
              <a:tr h="372989">
                <a:tc>
                  <a:txBody>
                    <a:bodyPr/>
                    <a:lstStyle/>
                    <a:p>
                      <a:pPr algn="ctr"/>
                      <a:r>
                        <a:rPr lang="en-US" dirty="0" smtClean="0"/>
                        <a:t>FEV</a:t>
                      </a:r>
                      <a:r>
                        <a:rPr lang="en-US" baseline="-25000" dirty="0" smtClean="0"/>
                        <a:t>1</a:t>
                      </a:r>
                      <a:endParaRPr lang="en-US" baseline="-25000" dirty="0"/>
                    </a:p>
                  </a:txBody>
                  <a:tcPr/>
                </a:tc>
                <a:tc>
                  <a:txBody>
                    <a:bodyPr/>
                    <a:lstStyle/>
                    <a:p>
                      <a:pPr algn="ctr"/>
                      <a:r>
                        <a:rPr lang="en-US" dirty="0" smtClean="0"/>
                        <a:t>2.54 (89%)</a:t>
                      </a:r>
                      <a:endParaRPr lang="en-US" dirty="0"/>
                    </a:p>
                  </a:txBody>
                  <a:tcPr/>
                </a:tc>
              </a:tr>
              <a:tr h="372989">
                <a:tc>
                  <a:txBody>
                    <a:bodyPr/>
                    <a:lstStyle/>
                    <a:p>
                      <a:pPr algn="ctr"/>
                      <a:r>
                        <a:rPr lang="en-US" dirty="0" smtClean="0"/>
                        <a:t>FVC</a:t>
                      </a:r>
                      <a:endParaRPr lang="en-US" dirty="0"/>
                    </a:p>
                  </a:txBody>
                  <a:tcPr/>
                </a:tc>
                <a:tc>
                  <a:txBody>
                    <a:bodyPr/>
                    <a:lstStyle/>
                    <a:p>
                      <a:pPr algn="ctr"/>
                      <a:r>
                        <a:rPr lang="en-US" dirty="0" smtClean="0"/>
                        <a:t>2.91 (69%)</a:t>
                      </a:r>
                      <a:endParaRPr lang="en-US" dirty="0"/>
                    </a:p>
                  </a:txBody>
                  <a:tcPr/>
                </a:tc>
              </a:tr>
              <a:tr h="372989">
                <a:tc>
                  <a:txBody>
                    <a:bodyPr/>
                    <a:lstStyle/>
                    <a:p>
                      <a:pPr algn="ctr"/>
                      <a:r>
                        <a:rPr lang="en-US" dirty="0" smtClean="0"/>
                        <a:t>FEV</a:t>
                      </a:r>
                      <a:r>
                        <a:rPr lang="en-US" baseline="-25000" dirty="0" smtClean="0"/>
                        <a:t>1</a:t>
                      </a:r>
                      <a:r>
                        <a:rPr lang="en-US" dirty="0" smtClean="0"/>
                        <a:t>/FVC</a:t>
                      </a:r>
                      <a:endParaRPr lang="en-US" dirty="0"/>
                    </a:p>
                  </a:txBody>
                  <a:tcPr/>
                </a:tc>
                <a:tc>
                  <a:txBody>
                    <a:bodyPr/>
                    <a:lstStyle/>
                    <a:p>
                      <a:pPr algn="ctr"/>
                      <a:r>
                        <a:rPr lang="en-US" dirty="0" smtClean="0"/>
                        <a:t>0.87</a:t>
                      </a:r>
                      <a:endParaRPr lang="en-US" dirty="0"/>
                    </a:p>
                  </a:txBody>
                  <a:tcPr/>
                </a:tc>
              </a:tr>
              <a:tr h="372989">
                <a:tc>
                  <a:txBody>
                    <a:bodyPr/>
                    <a:lstStyle/>
                    <a:p>
                      <a:pPr algn="ctr"/>
                      <a:r>
                        <a:rPr lang="en-US" dirty="0" smtClean="0"/>
                        <a:t>DL</a:t>
                      </a:r>
                      <a:r>
                        <a:rPr lang="en-US" baseline="-25000" dirty="0" smtClean="0"/>
                        <a:t>CO</a:t>
                      </a:r>
                      <a:endParaRPr lang="en-US" baseline="-25000" dirty="0"/>
                    </a:p>
                  </a:txBody>
                  <a:tcPr/>
                </a:tc>
                <a:tc>
                  <a:txBody>
                    <a:bodyPr/>
                    <a:lstStyle/>
                    <a:p>
                      <a:pPr algn="ctr"/>
                      <a:r>
                        <a:rPr lang="en-US" dirty="0" smtClean="0"/>
                        <a:t>14.89 (58%)</a:t>
                      </a:r>
                      <a:endParaRPr lang="en-US" dirty="0"/>
                    </a:p>
                  </a:txBody>
                  <a:tcPr/>
                </a:tc>
              </a:tr>
            </a:tbl>
          </a:graphicData>
        </a:graphic>
      </p:graphicFrame>
    </p:spTree>
    <p:extLst>
      <p:ext uri="{BB962C8B-B14F-4D97-AF65-F5344CB8AC3E}">
        <p14:creationId xmlns:p14="http://schemas.microsoft.com/office/powerpoint/2010/main" val="33216754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 of IPF </a:t>
            </a:r>
          </a:p>
        </p:txBody>
      </p:sp>
      <p:sp>
        <p:nvSpPr>
          <p:cNvPr id="3" name="Content Placeholder 2"/>
          <p:cNvSpPr>
            <a:spLocks noGrp="1"/>
          </p:cNvSpPr>
          <p:nvPr>
            <p:ph idx="1"/>
          </p:nvPr>
        </p:nvSpPr>
        <p:spPr>
          <a:xfrm>
            <a:off x="533400" y="1447801"/>
            <a:ext cx="8229600" cy="3733800"/>
          </a:xfrm>
        </p:spPr>
        <p:txBody>
          <a:bodyPr>
            <a:normAutofit/>
          </a:bodyPr>
          <a:lstStyle/>
          <a:p>
            <a:pPr marL="514350" indent="-514350">
              <a:buFont typeface="+mj-lt"/>
              <a:buAutoNum type="arabicPeriod"/>
            </a:pPr>
            <a:r>
              <a:rPr lang="en-US" sz="2800" dirty="0"/>
              <a:t>No alternative cause of ILD (</a:t>
            </a:r>
            <a:r>
              <a:rPr lang="en-US" sz="2800" dirty="0" err="1"/>
              <a:t>eg</a:t>
            </a:r>
            <a:r>
              <a:rPr lang="en-US" sz="2800" dirty="0"/>
              <a:t>, environmental exposures, CTD, drug toxicity)</a:t>
            </a:r>
          </a:p>
          <a:p>
            <a:pPr marL="514350" indent="-514350">
              <a:buFont typeface="+mj-lt"/>
              <a:buAutoNum type="arabicPeriod"/>
            </a:pPr>
            <a:r>
              <a:rPr lang="en-US" sz="2800" dirty="0"/>
              <a:t>UIP pattern on HRCT</a:t>
            </a:r>
          </a:p>
          <a:p>
            <a:pPr lvl="2" indent="-342900"/>
            <a:r>
              <a:rPr lang="en-US" dirty="0" smtClean="0"/>
              <a:t>Surgical </a:t>
            </a:r>
            <a:r>
              <a:rPr lang="en-US" dirty="0"/>
              <a:t>lung biopsy not necessary </a:t>
            </a:r>
          </a:p>
          <a:p>
            <a:pPr marL="514350" indent="-514350">
              <a:buFont typeface="+mj-lt"/>
              <a:buAutoNum type="arabicPeriod"/>
            </a:pPr>
            <a:r>
              <a:rPr lang="en-US" sz="2800" dirty="0"/>
              <a:t>Possible UIP pattern on HRCT with UIP on surgical lung biopsy (SLB) </a:t>
            </a:r>
          </a:p>
        </p:txBody>
      </p:sp>
      <p:sp>
        <p:nvSpPr>
          <p:cNvPr id="8" name="TextBox 7"/>
          <p:cNvSpPr txBox="1"/>
          <p:nvPr/>
        </p:nvSpPr>
        <p:spPr>
          <a:xfrm>
            <a:off x="734924" y="4836997"/>
            <a:ext cx="7674152" cy="461665"/>
          </a:xfrm>
          <a:prstGeom prst="rect">
            <a:avLst/>
          </a:prstGeom>
          <a:solidFill>
            <a:srgbClr val="0070C0"/>
          </a:solidFill>
          <a:ln w="28575">
            <a:solidFill>
              <a:srgbClr val="0070C0"/>
            </a:solidFill>
          </a:ln>
        </p:spPr>
        <p:txBody>
          <a:bodyPr wrap="none" rtlCol="0">
            <a:spAutoFit/>
          </a:bodyPr>
          <a:lstStyle/>
          <a:p>
            <a:r>
              <a:rPr lang="en-US" sz="2400" dirty="0">
                <a:solidFill>
                  <a:schemeClr val="bg1"/>
                </a:solidFill>
              </a:rPr>
              <a:t>SLB is not required for IPF diagnosis with HRCT finding of UIP</a:t>
            </a:r>
          </a:p>
        </p:txBody>
      </p:sp>
      <p:sp>
        <p:nvSpPr>
          <p:cNvPr id="5" name="Text Box 5"/>
          <p:cNvSpPr txBox="1">
            <a:spLocks noChangeArrowheads="1"/>
          </p:cNvSpPr>
          <p:nvPr/>
        </p:nvSpPr>
        <p:spPr bwMode="auto">
          <a:xfrm>
            <a:off x="0" y="6138446"/>
            <a:ext cx="90067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1600" dirty="0">
                <a:latin typeface="+mn-lt"/>
              </a:rPr>
              <a:t>Raghu G, et al, and the ATS/ERS/JRS/ALAT Committee on IPF. </a:t>
            </a:r>
            <a:r>
              <a:rPr lang="en-US" sz="1600" i="1" dirty="0">
                <a:latin typeface="+mn-lt"/>
              </a:rPr>
              <a:t>Am J </a:t>
            </a:r>
            <a:r>
              <a:rPr lang="en-US" sz="1600" i="1" dirty="0" err="1">
                <a:latin typeface="+mn-lt"/>
              </a:rPr>
              <a:t>Respir</a:t>
            </a:r>
            <a:r>
              <a:rPr lang="en-US" sz="1600" i="1" dirty="0">
                <a:latin typeface="+mn-lt"/>
              </a:rPr>
              <a:t> </a:t>
            </a:r>
            <a:r>
              <a:rPr lang="en-US" sz="1600" i="1" dirty="0" err="1">
                <a:latin typeface="+mn-lt"/>
              </a:rPr>
              <a:t>Crit</a:t>
            </a:r>
            <a:r>
              <a:rPr lang="en-US" sz="1600" i="1" dirty="0">
                <a:latin typeface="+mn-lt"/>
              </a:rPr>
              <a:t> Care Med</a:t>
            </a:r>
            <a:r>
              <a:rPr lang="en-US" sz="1600" dirty="0">
                <a:latin typeface="+mn-lt"/>
              </a:rPr>
              <a:t>. 2011;183:788-824 </a:t>
            </a:r>
          </a:p>
        </p:txBody>
      </p:sp>
    </p:spTree>
    <p:extLst>
      <p:ext uri="{BB962C8B-B14F-4D97-AF65-F5344CB8AC3E}">
        <p14:creationId xmlns:p14="http://schemas.microsoft.com/office/powerpoint/2010/main" val="34558764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your next step to </a:t>
            </a:r>
            <a:r>
              <a:rPr lang="en-US" dirty="0" smtClean="0"/>
              <a:t>establish James’ diagnosis</a:t>
            </a:r>
            <a:r>
              <a:rPr lang="en-US" dirty="0"/>
              <a:t>?  </a:t>
            </a:r>
          </a:p>
        </p:txBody>
      </p:sp>
      <p:sp>
        <p:nvSpPr>
          <p:cNvPr id="3" name="Content Placeholder 2"/>
          <p:cNvSpPr>
            <a:spLocks noGrp="1"/>
          </p:cNvSpPr>
          <p:nvPr>
            <p:ph idx="1"/>
          </p:nvPr>
        </p:nvSpPr>
        <p:spPr>
          <a:xfrm>
            <a:off x="457200" y="1600201"/>
            <a:ext cx="8229600" cy="4525963"/>
          </a:xfrm>
        </p:spPr>
        <p:txBody>
          <a:bodyPr>
            <a:noAutofit/>
          </a:bodyPr>
          <a:lstStyle/>
          <a:p>
            <a:pPr marL="514350" indent="-514350">
              <a:buFont typeface="+mj-lt"/>
              <a:buAutoNum type="alphaUcPeriod"/>
            </a:pPr>
            <a:r>
              <a:rPr lang="en-US" sz="2800" dirty="0"/>
              <a:t>Surgical lung biopsy </a:t>
            </a:r>
          </a:p>
          <a:p>
            <a:pPr marL="514350" indent="-514350">
              <a:buFont typeface="+mj-lt"/>
              <a:buAutoNum type="alphaUcPeriod"/>
            </a:pPr>
            <a:r>
              <a:rPr lang="en-US" sz="2800" dirty="0"/>
              <a:t>Transbronchial biopsy </a:t>
            </a:r>
          </a:p>
          <a:p>
            <a:pPr marL="514350" indent="-514350">
              <a:buFont typeface="+mj-lt"/>
              <a:buAutoNum type="alphaUcPeriod"/>
            </a:pPr>
            <a:r>
              <a:rPr lang="en-US" sz="2800" dirty="0" err="1"/>
              <a:t>Serologies</a:t>
            </a:r>
            <a:r>
              <a:rPr lang="en-US" sz="2800" dirty="0"/>
              <a:t> (connective tissue disease, HP panel)</a:t>
            </a:r>
          </a:p>
          <a:p>
            <a:pPr marL="514350" indent="-514350">
              <a:buFont typeface="+mj-lt"/>
              <a:buAutoNum type="alphaUcPeriod"/>
            </a:pPr>
            <a:r>
              <a:rPr lang="en-US" sz="2800" dirty="0"/>
              <a:t>Referral to rheumatology</a:t>
            </a:r>
          </a:p>
          <a:p>
            <a:pPr marL="514350" indent="-514350">
              <a:buFont typeface="+mj-lt"/>
              <a:buAutoNum type="alphaUcPeriod"/>
            </a:pPr>
            <a:r>
              <a:rPr lang="en-US" sz="2800" dirty="0"/>
              <a:t>Diagnosis is clear, proceed to treatment</a:t>
            </a:r>
          </a:p>
          <a:p>
            <a:endParaRPr lang="en-US" sz="2800" dirty="0"/>
          </a:p>
          <a:p>
            <a:endParaRPr lang="en-US" sz="2800" dirty="0"/>
          </a:p>
        </p:txBody>
      </p:sp>
    </p:spTree>
    <p:custDataLst>
      <p:tags r:id="rId1"/>
    </p:custDataLst>
    <p:extLst>
      <p:ext uri="{BB962C8B-B14F-4D97-AF65-F5344CB8AC3E}">
        <p14:creationId xmlns:p14="http://schemas.microsoft.com/office/powerpoint/2010/main" val="160123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your next step to establish </a:t>
            </a:r>
            <a:r>
              <a:rPr lang="en-US" dirty="0" smtClean="0"/>
              <a:t>James’ </a:t>
            </a:r>
            <a:r>
              <a:rPr lang="en-US" dirty="0"/>
              <a:t>diagnosis?  </a:t>
            </a:r>
          </a:p>
        </p:txBody>
      </p:sp>
      <p:sp>
        <p:nvSpPr>
          <p:cNvPr id="3" name="Content Placeholder 2"/>
          <p:cNvSpPr>
            <a:spLocks noGrp="1"/>
          </p:cNvSpPr>
          <p:nvPr>
            <p:ph idx="1"/>
          </p:nvPr>
        </p:nvSpPr>
        <p:spPr>
          <a:xfrm>
            <a:off x="457200" y="1600201"/>
            <a:ext cx="8229600" cy="4525963"/>
          </a:xfrm>
        </p:spPr>
        <p:txBody>
          <a:bodyPr>
            <a:noAutofit/>
          </a:bodyPr>
          <a:lstStyle/>
          <a:p>
            <a:pPr marL="514350" indent="-514350">
              <a:buFont typeface="+mj-lt"/>
              <a:buAutoNum type="alphaUcPeriod"/>
            </a:pPr>
            <a:r>
              <a:rPr lang="en-US" sz="2800" dirty="0"/>
              <a:t>Surgical lung biopsy </a:t>
            </a:r>
          </a:p>
          <a:p>
            <a:pPr marL="514350" indent="-514350">
              <a:buFont typeface="+mj-lt"/>
              <a:buAutoNum type="alphaUcPeriod"/>
            </a:pPr>
            <a:r>
              <a:rPr lang="en-US" sz="2800" dirty="0"/>
              <a:t>Transbronchial biopsy </a:t>
            </a:r>
          </a:p>
          <a:p>
            <a:pPr marL="514350" indent="-514350">
              <a:buFont typeface="+mj-lt"/>
              <a:buAutoNum type="alphaUcPeriod"/>
            </a:pPr>
            <a:r>
              <a:rPr lang="en-US" sz="2800" dirty="0" err="1"/>
              <a:t>Serologies</a:t>
            </a:r>
            <a:endParaRPr lang="en-US" sz="2800" dirty="0"/>
          </a:p>
          <a:p>
            <a:pPr marL="514350" indent="-514350">
              <a:buFont typeface="+mj-lt"/>
              <a:buAutoNum type="alphaUcPeriod"/>
            </a:pPr>
            <a:r>
              <a:rPr lang="en-US" sz="2800" dirty="0"/>
              <a:t>Referral to rheumatology</a:t>
            </a:r>
          </a:p>
          <a:p>
            <a:pPr marL="514350" indent="-514350">
              <a:buFont typeface="+mj-lt"/>
              <a:buAutoNum type="alphaUcPeriod"/>
            </a:pPr>
            <a:r>
              <a:rPr lang="en-US" sz="2800" dirty="0"/>
              <a:t>Diagnosis is clear, proceed to treatment</a:t>
            </a:r>
          </a:p>
          <a:p>
            <a:endParaRPr lang="en-US" sz="2800" dirty="0"/>
          </a:p>
        </p:txBody>
      </p:sp>
      <p:sp>
        <p:nvSpPr>
          <p:cNvPr id="4" name="Rectangle 3"/>
          <p:cNvSpPr/>
          <p:nvPr/>
        </p:nvSpPr>
        <p:spPr>
          <a:xfrm>
            <a:off x="3624580" y="2646640"/>
            <a:ext cx="5448300" cy="523220"/>
          </a:xfrm>
          <a:prstGeom prst="rect">
            <a:avLst/>
          </a:prstGeom>
        </p:spPr>
        <p:txBody>
          <a:bodyPr wrap="square">
            <a:spAutoFit/>
          </a:bodyPr>
          <a:lstStyle/>
          <a:p>
            <a:pPr lvl="0" algn="ctr" defTabSz="457200">
              <a:spcBef>
                <a:spcPct val="20000"/>
              </a:spcBef>
              <a:buClr>
                <a:srgbClr val="C54125"/>
              </a:buClr>
              <a:buSzPct val="120000"/>
            </a:pPr>
            <a:r>
              <a:rPr lang="en-US" sz="2800" i="1" dirty="0" smtClean="0">
                <a:solidFill>
                  <a:srgbClr val="C00000"/>
                </a:solidFill>
              </a:rPr>
              <a:t>His </a:t>
            </a:r>
            <a:r>
              <a:rPr lang="en-US" sz="2800" i="1" dirty="0" err="1" smtClean="0">
                <a:solidFill>
                  <a:srgbClr val="C00000"/>
                </a:solidFill>
              </a:rPr>
              <a:t>serologies</a:t>
            </a:r>
            <a:r>
              <a:rPr lang="en-US" sz="2800" i="1" dirty="0" smtClean="0">
                <a:solidFill>
                  <a:srgbClr val="C00000"/>
                </a:solidFill>
              </a:rPr>
              <a:t> </a:t>
            </a:r>
            <a:r>
              <a:rPr lang="en-US" sz="2800" i="1" dirty="0">
                <a:solidFill>
                  <a:srgbClr val="C00000"/>
                </a:solidFill>
              </a:rPr>
              <a:t>were negative</a:t>
            </a:r>
          </a:p>
        </p:txBody>
      </p:sp>
      <p:sp>
        <p:nvSpPr>
          <p:cNvPr id="5" name="Right Arrow 4"/>
          <p:cNvSpPr/>
          <p:nvPr/>
        </p:nvSpPr>
        <p:spPr>
          <a:xfrm>
            <a:off x="2753360" y="2824480"/>
            <a:ext cx="1026160" cy="19304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808711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PILOT: Background</a:t>
            </a:r>
            <a:endParaRPr lang="en-US" dirty="0"/>
          </a:p>
        </p:txBody>
      </p:sp>
      <p:sp>
        <p:nvSpPr>
          <p:cNvPr id="3" name="Content Placeholder 2"/>
          <p:cNvSpPr>
            <a:spLocks noGrp="1"/>
          </p:cNvSpPr>
          <p:nvPr>
            <p:ph idx="1"/>
          </p:nvPr>
        </p:nvSpPr>
        <p:spPr>
          <a:xfrm>
            <a:off x="457200" y="1281960"/>
            <a:ext cx="8229600" cy="5023504"/>
          </a:xfrm>
        </p:spPr>
        <p:txBody>
          <a:bodyPr>
            <a:normAutofit fontScale="70000" lnSpcReduction="20000"/>
          </a:bodyPr>
          <a:lstStyle/>
          <a:p>
            <a:pPr>
              <a:lnSpc>
                <a:spcPct val="120000"/>
              </a:lnSpc>
            </a:pPr>
            <a:r>
              <a:rPr lang="en-US" dirty="0" smtClean="0"/>
              <a:t>PILOT </a:t>
            </a:r>
            <a:r>
              <a:rPr lang="en-US" dirty="0"/>
              <a:t>(</a:t>
            </a:r>
            <a:r>
              <a:rPr lang="en-US" u="sng" dirty="0"/>
              <a:t>P</a:t>
            </a:r>
            <a:r>
              <a:rPr lang="en-US" dirty="0"/>
              <a:t>ulmonary Fibrosis </a:t>
            </a:r>
            <a:r>
              <a:rPr lang="en-US" u="sng" dirty="0"/>
              <a:t>I</a:t>
            </a:r>
            <a:r>
              <a:rPr lang="en-US" dirty="0"/>
              <a:t>dentification: </a:t>
            </a:r>
            <a:r>
              <a:rPr lang="en-US" u="sng" dirty="0"/>
              <a:t>L</a:t>
            </a:r>
            <a:r>
              <a:rPr lang="en-US" dirty="0"/>
              <a:t>essons for </a:t>
            </a:r>
            <a:r>
              <a:rPr lang="en-US" u="sng" dirty="0"/>
              <a:t>O</a:t>
            </a:r>
            <a:r>
              <a:rPr lang="en-US" dirty="0"/>
              <a:t>ptimizing </a:t>
            </a:r>
            <a:r>
              <a:rPr lang="en-US" u="sng" dirty="0"/>
              <a:t>T</a:t>
            </a:r>
            <a:r>
              <a:rPr lang="en-US" dirty="0"/>
              <a:t>reatment) is a national education initiative driven by The France Foundation, an ACCME-accredited </a:t>
            </a:r>
            <a:r>
              <a:rPr lang="en-US" dirty="0" smtClean="0"/>
              <a:t>provider</a:t>
            </a:r>
          </a:p>
          <a:p>
            <a:pPr>
              <a:lnSpc>
                <a:spcPct val="120000"/>
              </a:lnSpc>
            </a:pPr>
            <a:r>
              <a:rPr lang="en-US" dirty="0" smtClean="0"/>
              <a:t>Education focuses </a:t>
            </a:r>
            <a:r>
              <a:rPr lang="en-US" dirty="0"/>
              <a:t>on the early and accurate diagnosis of IPF, while also addressing critical issues related to optimizing disease intervention and </a:t>
            </a:r>
            <a:r>
              <a:rPr lang="en-US" dirty="0" smtClean="0"/>
              <a:t>management</a:t>
            </a:r>
          </a:p>
          <a:p>
            <a:pPr>
              <a:lnSpc>
                <a:spcPct val="120000"/>
              </a:lnSpc>
            </a:pPr>
            <a:r>
              <a:rPr lang="en-US" dirty="0" smtClean="0"/>
              <a:t>Led by </a:t>
            </a:r>
            <a:r>
              <a:rPr lang="en-US" dirty="0"/>
              <a:t>experts in the IPF </a:t>
            </a:r>
            <a:r>
              <a:rPr lang="en-US" dirty="0" smtClean="0"/>
              <a:t>field, PILOT has </a:t>
            </a:r>
            <a:r>
              <a:rPr lang="en-US" dirty="0"/>
              <a:t>attained a level of recognition and credibility across practitioner and patient communities that </a:t>
            </a:r>
            <a:r>
              <a:rPr lang="en-US" dirty="0" smtClean="0"/>
              <a:t>places </a:t>
            </a:r>
            <a:r>
              <a:rPr lang="en-US" dirty="0"/>
              <a:t>it as one of the primary sources for timely and innovative education on </a:t>
            </a:r>
            <a:r>
              <a:rPr lang="en-US" dirty="0" smtClean="0"/>
              <a:t>IPF</a:t>
            </a:r>
          </a:p>
          <a:p>
            <a:pPr>
              <a:lnSpc>
                <a:spcPct val="120000"/>
              </a:lnSpc>
            </a:pPr>
            <a:r>
              <a:rPr lang="en-US" dirty="0" smtClean="0"/>
              <a:t>In </a:t>
            </a:r>
            <a:r>
              <a:rPr lang="en-US" dirty="0"/>
              <a:t>the </a:t>
            </a:r>
            <a:r>
              <a:rPr lang="en-US" dirty="0" smtClean="0"/>
              <a:t>10+ </a:t>
            </a:r>
            <a:r>
              <a:rPr lang="en-US" dirty="0"/>
              <a:t>years since its launch, PILOT has had over 13 million hits to its </a:t>
            </a:r>
            <a:r>
              <a:rPr lang="en-US" dirty="0" smtClean="0"/>
              <a:t>educational website</a:t>
            </a:r>
            <a:r>
              <a:rPr lang="en-US" dirty="0"/>
              <a:t>, </a:t>
            </a:r>
            <a:r>
              <a:rPr lang="en-US" u="sng" dirty="0">
                <a:hlinkClick r:id="rId3"/>
              </a:rPr>
              <a:t>www.PILOTforIPF.org</a:t>
            </a:r>
            <a:r>
              <a:rPr lang="en-US" dirty="0"/>
              <a:t>. </a:t>
            </a:r>
            <a:endParaRPr lang="en-US" dirty="0" smtClean="0"/>
          </a:p>
          <a:p>
            <a:pPr>
              <a:lnSpc>
                <a:spcPct val="120000"/>
              </a:lnSpc>
            </a:pPr>
            <a:endParaRPr lang="en-US" dirty="0" smtClean="0"/>
          </a:p>
          <a:p>
            <a:pPr marL="0" indent="0" algn="r">
              <a:lnSpc>
                <a:spcPct val="120000"/>
              </a:lnSpc>
              <a:buNone/>
            </a:pPr>
            <a:endParaRPr lang="en-US" b="1" dirty="0">
              <a:solidFill>
                <a:schemeClr val="tx2"/>
              </a:solidFill>
            </a:endParaRPr>
          </a:p>
        </p:txBody>
      </p:sp>
    </p:spTree>
    <p:custDataLst>
      <p:tags r:id="rId1"/>
    </p:custDataLst>
    <p:extLst>
      <p:ext uri="{BB962C8B-B14F-4D97-AF65-F5344CB8AC3E}">
        <p14:creationId xmlns:p14="http://schemas.microsoft.com/office/powerpoint/2010/main" val="35270878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your next step to establish </a:t>
            </a:r>
            <a:r>
              <a:rPr lang="en-US" dirty="0" smtClean="0"/>
              <a:t>James’ </a:t>
            </a:r>
            <a:r>
              <a:rPr lang="en-US" dirty="0"/>
              <a:t>diagnosis?  </a:t>
            </a:r>
          </a:p>
        </p:txBody>
      </p:sp>
      <p:sp>
        <p:nvSpPr>
          <p:cNvPr id="3" name="Content Placeholder 2"/>
          <p:cNvSpPr>
            <a:spLocks noGrp="1"/>
          </p:cNvSpPr>
          <p:nvPr>
            <p:ph idx="1"/>
          </p:nvPr>
        </p:nvSpPr>
        <p:spPr>
          <a:xfrm>
            <a:off x="457200" y="1600201"/>
            <a:ext cx="8229600" cy="4525963"/>
          </a:xfrm>
        </p:spPr>
        <p:txBody>
          <a:bodyPr>
            <a:noAutofit/>
          </a:bodyPr>
          <a:lstStyle/>
          <a:p>
            <a:pPr marL="514350" indent="-514350">
              <a:buFont typeface="+mj-lt"/>
              <a:buAutoNum type="alphaUcPeriod"/>
            </a:pPr>
            <a:r>
              <a:rPr lang="en-US" sz="2800" dirty="0"/>
              <a:t>Surgical lung biopsy </a:t>
            </a:r>
          </a:p>
          <a:p>
            <a:pPr marL="514350" indent="-514350">
              <a:buFont typeface="+mj-lt"/>
              <a:buAutoNum type="alphaUcPeriod"/>
            </a:pPr>
            <a:r>
              <a:rPr lang="en-US" sz="2800" dirty="0"/>
              <a:t>Transbronchial biopsy </a:t>
            </a:r>
          </a:p>
          <a:p>
            <a:pPr marL="514350" indent="-514350">
              <a:buFont typeface="+mj-lt"/>
              <a:buAutoNum type="alphaUcPeriod"/>
            </a:pPr>
            <a:r>
              <a:rPr lang="en-US" sz="2800" dirty="0" err="1"/>
              <a:t>Serologies</a:t>
            </a:r>
            <a:r>
              <a:rPr lang="en-US" sz="2800" dirty="0"/>
              <a:t> (connective tissue disease, HP panel)</a:t>
            </a:r>
          </a:p>
          <a:p>
            <a:pPr marL="514350" indent="-514350">
              <a:buFont typeface="+mj-lt"/>
              <a:buAutoNum type="alphaUcPeriod"/>
            </a:pPr>
            <a:r>
              <a:rPr lang="en-US" sz="2800" dirty="0"/>
              <a:t>Referral to rheumatology</a:t>
            </a:r>
          </a:p>
          <a:p>
            <a:pPr marL="514350" indent="-514350">
              <a:buFont typeface="+mj-lt"/>
              <a:buAutoNum type="alphaUcPeriod"/>
            </a:pPr>
            <a:r>
              <a:rPr lang="en-US" sz="2800" dirty="0"/>
              <a:t>Diagnosis is clear, </a:t>
            </a:r>
            <a:r>
              <a:rPr lang="en-US" sz="2800" dirty="0" smtClean="0"/>
              <a:t>proceed to treatment</a:t>
            </a:r>
            <a:endParaRPr lang="en-US" sz="2800" dirty="0"/>
          </a:p>
          <a:p>
            <a:endParaRPr lang="en-US" sz="2800" dirty="0"/>
          </a:p>
          <a:p>
            <a:endParaRPr lang="en-US" sz="2800" dirty="0"/>
          </a:p>
        </p:txBody>
      </p:sp>
      <p:sp>
        <p:nvSpPr>
          <p:cNvPr id="6" name="Left Arrow 5"/>
          <p:cNvSpPr/>
          <p:nvPr/>
        </p:nvSpPr>
        <p:spPr>
          <a:xfrm>
            <a:off x="6883400" y="3581400"/>
            <a:ext cx="1574800" cy="685800"/>
          </a:xfrm>
          <a:prstGeom prst="leftArrow">
            <a:avLst/>
          </a:prstGeom>
          <a:solidFill>
            <a:srgbClr val="FF0000"/>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8405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0114" y="1012372"/>
            <a:ext cx="8109857" cy="5105400"/>
          </a:xfrm>
        </p:spPr>
        <p:txBody>
          <a:bodyPr/>
          <a:lstStyle/>
          <a:p>
            <a:pPr marL="0" indent="0">
              <a:buNone/>
            </a:pPr>
            <a:r>
              <a:rPr lang="en-US" sz="2800" i="1" dirty="0" smtClean="0">
                <a:solidFill>
                  <a:srgbClr val="C00000"/>
                </a:solidFill>
              </a:rPr>
              <a:t>What is your final </a:t>
            </a:r>
            <a:r>
              <a:rPr lang="en-US" sz="2800" i="1" dirty="0">
                <a:solidFill>
                  <a:srgbClr val="C00000"/>
                </a:solidFill>
              </a:rPr>
              <a:t>d</a:t>
            </a:r>
            <a:r>
              <a:rPr lang="en-US" sz="2800" i="1" dirty="0" smtClean="0">
                <a:solidFill>
                  <a:srgbClr val="C00000"/>
                </a:solidFill>
              </a:rPr>
              <a:t>iagnosis?</a:t>
            </a:r>
          </a:p>
          <a:p>
            <a:pPr marL="0" indent="0">
              <a:buNone/>
            </a:pPr>
            <a:endParaRPr lang="en-US" sz="2000" dirty="0"/>
          </a:p>
          <a:p>
            <a:pPr marL="457200" indent="-457200">
              <a:buFont typeface="+mj-lt"/>
              <a:buAutoNum type="alphaUcPeriod"/>
            </a:pPr>
            <a:r>
              <a:rPr lang="en-US" sz="2400" dirty="0" smtClean="0"/>
              <a:t>Idiopathic Pulmonary Fibrosis</a:t>
            </a:r>
          </a:p>
          <a:p>
            <a:pPr marL="457200" indent="-457200">
              <a:buAutoNum type="alphaUcPeriod"/>
            </a:pPr>
            <a:r>
              <a:rPr lang="en-US" sz="2400" dirty="0" smtClean="0"/>
              <a:t>COPD – Chronic Bronchitis</a:t>
            </a:r>
          </a:p>
          <a:p>
            <a:pPr marL="457200" indent="-457200">
              <a:buAutoNum type="alphaUcPeriod"/>
            </a:pPr>
            <a:r>
              <a:rPr lang="en-US" sz="2400" dirty="0" smtClean="0"/>
              <a:t>Unstable Angina</a:t>
            </a:r>
          </a:p>
          <a:p>
            <a:pPr marL="457200" indent="-457200">
              <a:buAutoNum type="alphaUcPeriod"/>
            </a:pPr>
            <a:r>
              <a:rPr lang="en-US" sz="2400" dirty="0" smtClean="0"/>
              <a:t>GERD</a:t>
            </a:r>
            <a:endParaRPr lang="en-US" sz="2400" dirty="0"/>
          </a:p>
        </p:txBody>
      </p:sp>
      <p:sp>
        <p:nvSpPr>
          <p:cNvPr id="5" name="Title 1"/>
          <p:cNvSpPr>
            <a:spLocks noGrp="1"/>
          </p:cNvSpPr>
          <p:nvPr>
            <p:ph type="title"/>
          </p:nvPr>
        </p:nvSpPr>
        <p:spPr>
          <a:xfrm>
            <a:off x="457200" y="0"/>
            <a:ext cx="8229600" cy="1143000"/>
          </a:xfrm>
        </p:spPr>
        <p:txBody>
          <a:bodyPr/>
          <a:lstStyle/>
          <a:p>
            <a:pPr algn="ctr"/>
            <a:r>
              <a:rPr lang="en-US" dirty="0" smtClean="0"/>
              <a:t>71-year-old Male with Progressive Cough</a:t>
            </a:r>
            <a:endParaRPr lang="en-US" dirty="0"/>
          </a:p>
        </p:txBody>
      </p:sp>
    </p:spTree>
    <p:extLst>
      <p:ext uri="{BB962C8B-B14F-4D97-AF65-F5344CB8AC3E}">
        <p14:creationId xmlns:p14="http://schemas.microsoft.com/office/powerpoint/2010/main" val="16219983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204720"/>
            <a:ext cx="8229600" cy="889000"/>
          </a:xfrm>
        </p:spPr>
        <p:txBody>
          <a:bodyPr>
            <a:normAutofit/>
          </a:bodyPr>
          <a:lstStyle/>
          <a:p>
            <a:r>
              <a:rPr lang="en-US" sz="3600" dirty="0" smtClean="0"/>
              <a:t>Attempt to Identify the Cause if ILD</a:t>
            </a:r>
            <a:endParaRPr lang="en-US" sz="3600" dirty="0"/>
          </a:p>
        </p:txBody>
      </p:sp>
      <p:sp>
        <p:nvSpPr>
          <p:cNvPr id="7" name="Text Placeholder 6"/>
          <p:cNvSpPr>
            <a:spLocks noGrp="1"/>
          </p:cNvSpPr>
          <p:nvPr>
            <p:ph type="body" idx="1"/>
          </p:nvPr>
        </p:nvSpPr>
        <p:spPr>
          <a:xfrm>
            <a:off x="355600" y="492193"/>
            <a:ext cx="8229600" cy="393182"/>
          </a:xfrm>
        </p:spPr>
        <p:txBody>
          <a:bodyPr>
            <a:noAutofit/>
          </a:bodyPr>
          <a:lstStyle/>
          <a:p>
            <a:r>
              <a:rPr lang="en-US" sz="1800" dirty="0" smtClean="0"/>
              <a:t>Step 1: Perform a detailed history and physical	</a:t>
            </a:r>
            <a:endParaRPr lang="en-US" sz="1800"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887470995"/>
              </p:ext>
            </p:extLst>
          </p:nvPr>
        </p:nvGraphicFramePr>
        <p:xfrm>
          <a:off x="355600" y="865255"/>
          <a:ext cx="8229600" cy="2057400"/>
        </p:xfrm>
        <a:graphic>
          <a:graphicData uri="http://schemas.openxmlformats.org/drawingml/2006/table">
            <a:tbl>
              <a:tblPr firstRow="1" bandRow="1">
                <a:tableStyleId>{3B4B98B0-60AC-42C2-AFA5-B58CD77FA1E5}</a:tableStyleId>
              </a:tblPr>
              <a:tblGrid>
                <a:gridCol w="2755900"/>
                <a:gridCol w="5473700"/>
              </a:tblGrid>
              <a:tr h="253153">
                <a:tc>
                  <a:txBody>
                    <a:bodyPr/>
                    <a:lstStyle/>
                    <a:p>
                      <a:r>
                        <a:rPr lang="en-US" sz="1100" dirty="0" smtClean="0"/>
                        <a:t>Disease</a:t>
                      </a:r>
                      <a:endParaRPr lang="en-US" sz="1100" dirty="0"/>
                    </a:p>
                  </a:txBody>
                  <a:tcPr marL="91476" marR="91476"/>
                </a:tc>
                <a:tc>
                  <a:txBody>
                    <a:bodyPr/>
                    <a:lstStyle/>
                    <a:p>
                      <a:r>
                        <a:rPr lang="en-US" sz="1100" dirty="0" smtClean="0"/>
                        <a:t>Questions/findings</a:t>
                      </a:r>
                    </a:p>
                  </a:txBody>
                  <a:tcPr marL="91476" marR="91476"/>
                </a:tc>
              </a:tr>
              <a:tr h="360045">
                <a:tc>
                  <a:txBody>
                    <a:bodyPr/>
                    <a:lstStyle/>
                    <a:p>
                      <a:r>
                        <a:rPr lang="en-US" sz="1200" dirty="0" smtClean="0"/>
                        <a:t>Drug/ Radiation-induced</a:t>
                      </a:r>
                      <a:r>
                        <a:rPr lang="en-US" sz="1200" baseline="0" dirty="0" smtClean="0"/>
                        <a:t> ILD</a:t>
                      </a:r>
                      <a:endParaRPr lang="en-US" sz="1200" dirty="0"/>
                    </a:p>
                  </a:txBody>
                  <a:tcPr marL="91476" marR="91476"/>
                </a:tc>
                <a:tc>
                  <a:txBody>
                    <a:bodyPr/>
                    <a:lstStyle/>
                    <a:p>
                      <a:r>
                        <a:rPr lang="en-US" sz="1100" dirty="0" smtClean="0"/>
                        <a:t>Chemotherapy, </a:t>
                      </a:r>
                      <a:r>
                        <a:rPr lang="en-US" sz="1100" dirty="0" err="1" smtClean="0"/>
                        <a:t>amiodarone</a:t>
                      </a:r>
                      <a:r>
                        <a:rPr lang="en-US" sz="1100" dirty="0" smtClean="0"/>
                        <a:t>, </a:t>
                      </a:r>
                      <a:r>
                        <a:rPr lang="en-US" sz="1100" dirty="0" err="1" smtClean="0"/>
                        <a:t>nitrofurantoin</a:t>
                      </a:r>
                      <a:r>
                        <a:rPr lang="en-US" sz="1100" dirty="0" smtClean="0"/>
                        <a:t>, other drugs;</a:t>
                      </a:r>
                      <a:r>
                        <a:rPr lang="en-US" sz="1100" baseline="0" dirty="0" smtClean="0"/>
                        <a:t> Check PneumoTox.com, Radiation therapy to the chest</a:t>
                      </a:r>
                      <a:endParaRPr lang="en-US" sz="1100" dirty="0"/>
                    </a:p>
                  </a:txBody>
                  <a:tcPr marL="91476" marR="91476"/>
                </a:tc>
              </a:tr>
              <a:tr h="269905">
                <a:tc>
                  <a:txBody>
                    <a:bodyPr/>
                    <a:lstStyle/>
                    <a:p>
                      <a:r>
                        <a:rPr lang="en-US" sz="1200" dirty="0" smtClean="0"/>
                        <a:t>Connective Tissue</a:t>
                      </a:r>
                      <a:r>
                        <a:rPr lang="en-US" sz="1200" baseline="0" dirty="0" smtClean="0"/>
                        <a:t> Disease-related ILD</a:t>
                      </a:r>
                      <a:endParaRPr lang="en-US" sz="1200" dirty="0"/>
                    </a:p>
                  </a:txBody>
                  <a:tcPr marL="91476" marR="91476"/>
                </a:tc>
                <a:tc>
                  <a:txBody>
                    <a:bodyPr/>
                    <a:lstStyle/>
                    <a:p>
                      <a:r>
                        <a:rPr lang="en-US" sz="1100" dirty="0" smtClean="0"/>
                        <a:t>Joints, skin, Raynaud’s reflex, dry eyes/mouth,</a:t>
                      </a:r>
                      <a:r>
                        <a:rPr lang="en-US" sz="1100" baseline="0" dirty="0" smtClean="0"/>
                        <a:t> muscle weakness or pain</a:t>
                      </a:r>
                      <a:endParaRPr lang="en-US" sz="1100" dirty="0"/>
                    </a:p>
                  </a:txBody>
                  <a:tcPr marL="91476" marR="91476"/>
                </a:tc>
              </a:tr>
              <a:tr h="253153">
                <a:tc>
                  <a:txBody>
                    <a:bodyPr/>
                    <a:lstStyle/>
                    <a:p>
                      <a:r>
                        <a:rPr lang="en-US" sz="1200" dirty="0" err="1" smtClean="0"/>
                        <a:t>Vasculitis</a:t>
                      </a:r>
                      <a:endParaRPr lang="en-US" sz="1200" dirty="0"/>
                    </a:p>
                  </a:txBody>
                  <a:tcPr marL="91476" marR="91476"/>
                </a:tc>
                <a:tc>
                  <a:txBody>
                    <a:bodyPr/>
                    <a:lstStyle/>
                    <a:p>
                      <a:r>
                        <a:rPr lang="en-US" sz="1100" dirty="0" smtClean="0"/>
                        <a:t>Sinus disease, hoarseness,</a:t>
                      </a:r>
                      <a:r>
                        <a:rPr lang="en-US" sz="1100" baseline="0" dirty="0" smtClean="0"/>
                        <a:t> hematuria, hemoptysis</a:t>
                      </a:r>
                      <a:endParaRPr lang="en-US" sz="1100" dirty="0"/>
                    </a:p>
                  </a:txBody>
                  <a:tcPr marL="91476" marR="91476"/>
                </a:tc>
              </a:tr>
              <a:tr h="253153">
                <a:tc>
                  <a:txBody>
                    <a:bodyPr/>
                    <a:lstStyle/>
                    <a:p>
                      <a:r>
                        <a:rPr lang="en-US" sz="1200" dirty="0" smtClean="0"/>
                        <a:t>Chronic Hypersensitivity Pneumonitis</a:t>
                      </a:r>
                      <a:endParaRPr lang="en-US" sz="1200" dirty="0"/>
                    </a:p>
                  </a:txBody>
                  <a:tcPr marL="91476" marR="91476"/>
                </a:tc>
                <a:tc>
                  <a:txBody>
                    <a:bodyPr/>
                    <a:lstStyle/>
                    <a:p>
                      <a:r>
                        <a:rPr lang="en-US" sz="1100" dirty="0" smtClean="0"/>
                        <a:t>Exposure to mold</a:t>
                      </a:r>
                      <a:r>
                        <a:rPr lang="en-US" sz="1100" baseline="0" dirty="0" smtClean="0"/>
                        <a:t> sources; Exposure to birds, down bedding, farming or agriculture</a:t>
                      </a:r>
                      <a:endParaRPr lang="en-US" sz="1100" dirty="0"/>
                    </a:p>
                  </a:txBody>
                  <a:tcPr marL="91476" marR="91476"/>
                </a:tc>
              </a:tr>
              <a:tr h="253153">
                <a:tc>
                  <a:txBody>
                    <a:bodyPr/>
                    <a:lstStyle/>
                    <a:p>
                      <a:r>
                        <a:rPr lang="en-US" sz="1200" dirty="0" err="1" smtClean="0"/>
                        <a:t>Pneumoconioses</a:t>
                      </a:r>
                      <a:endParaRPr lang="en-US" sz="1200" dirty="0"/>
                    </a:p>
                  </a:txBody>
                  <a:tcPr marL="91476" marR="91476"/>
                </a:tc>
                <a:tc>
                  <a:txBody>
                    <a:bodyPr/>
                    <a:lstStyle/>
                    <a:p>
                      <a:r>
                        <a:rPr lang="en-US" sz="1100" dirty="0" smtClean="0"/>
                        <a:t>Occupational history</a:t>
                      </a:r>
                      <a:endParaRPr lang="en-US" sz="1100" dirty="0"/>
                    </a:p>
                  </a:txBody>
                  <a:tcPr marL="91476" marR="91476"/>
                </a:tc>
              </a:tr>
              <a:tr h="253153">
                <a:tc>
                  <a:txBody>
                    <a:bodyPr/>
                    <a:lstStyle/>
                    <a:p>
                      <a:r>
                        <a:rPr lang="en-US" sz="1200" dirty="0" smtClean="0"/>
                        <a:t>Familial ILD</a:t>
                      </a:r>
                      <a:endParaRPr lang="en-US" sz="1200" dirty="0"/>
                    </a:p>
                  </a:txBody>
                  <a:tcPr marL="91476" marR="91476"/>
                </a:tc>
                <a:tc>
                  <a:txBody>
                    <a:bodyPr/>
                    <a:lstStyle/>
                    <a:p>
                      <a:r>
                        <a:rPr lang="en-US" sz="1100" dirty="0" smtClean="0"/>
                        <a:t>Family</a:t>
                      </a:r>
                      <a:r>
                        <a:rPr lang="en-US" sz="1100" baseline="0" dirty="0" smtClean="0"/>
                        <a:t> history of ILD, </a:t>
                      </a:r>
                      <a:r>
                        <a:rPr lang="en-US" sz="1100" baseline="0" dirty="0" err="1" smtClean="0"/>
                        <a:t>sarcoidosis</a:t>
                      </a:r>
                      <a:r>
                        <a:rPr lang="en-US" sz="1100" baseline="0" dirty="0" smtClean="0"/>
                        <a:t>, home oxygen use, autoimmune disease</a:t>
                      </a:r>
                      <a:endParaRPr lang="en-US" sz="1100" dirty="0"/>
                    </a:p>
                  </a:txBody>
                  <a:tcPr marL="91476" marR="91476"/>
                </a:tc>
              </a:tr>
            </a:tbl>
          </a:graphicData>
        </a:graphic>
      </p:graphicFrame>
      <p:sp>
        <p:nvSpPr>
          <p:cNvPr id="8" name="Text Placeholder 7"/>
          <p:cNvSpPr>
            <a:spLocks noGrp="1"/>
          </p:cNvSpPr>
          <p:nvPr>
            <p:ph type="body" sz="quarter" idx="3"/>
          </p:nvPr>
        </p:nvSpPr>
        <p:spPr>
          <a:xfrm>
            <a:off x="558801" y="3008741"/>
            <a:ext cx="3476170" cy="388124"/>
          </a:xfrm>
        </p:spPr>
        <p:txBody>
          <a:bodyPr>
            <a:noAutofit/>
          </a:bodyPr>
          <a:lstStyle/>
          <a:p>
            <a:r>
              <a:rPr lang="en-US" sz="1800" dirty="0" smtClean="0"/>
              <a:t>Step 2: Order relevant blood tests</a:t>
            </a:r>
            <a:endParaRPr lang="en-US" sz="1800" dirty="0"/>
          </a:p>
        </p:txBody>
      </p:sp>
      <p:graphicFrame>
        <p:nvGraphicFramePr>
          <p:cNvPr id="10" name="Content Placeholder 9"/>
          <p:cNvGraphicFramePr>
            <a:graphicFrameLocks noGrp="1"/>
          </p:cNvGraphicFramePr>
          <p:nvPr>
            <p:ph sz="quarter" idx="4"/>
            <p:extLst>
              <p:ext uri="{D42A27DB-BD31-4B8C-83A1-F6EECF244321}">
                <p14:modId xmlns:p14="http://schemas.microsoft.com/office/powerpoint/2010/main" val="3992789904"/>
              </p:ext>
            </p:extLst>
          </p:nvPr>
        </p:nvGraphicFramePr>
        <p:xfrm>
          <a:off x="410028" y="3396865"/>
          <a:ext cx="5860143" cy="3063240"/>
        </p:xfrm>
        <a:graphic>
          <a:graphicData uri="http://schemas.openxmlformats.org/drawingml/2006/table">
            <a:tbl>
              <a:tblPr firstRow="1" bandRow="1">
                <a:tableStyleId>{0E3FDE45-AF77-4B5C-9715-49D594BDF05E}</a:tableStyleId>
              </a:tblPr>
              <a:tblGrid>
                <a:gridCol w="2398510"/>
                <a:gridCol w="3461633"/>
              </a:tblGrid>
              <a:tr h="225425">
                <a:tc>
                  <a:txBody>
                    <a:bodyPr/>
                    <a:lstStyle/>
                    <a:p>
                      <a:r>
                        <a:rPr lang="en-US" sz="1100" dirty="0" smtClean="0"/>
                        <a:t>Disease</a:t>
                      </a:r>
                      <a:endParaRPr lang="en-US" sz="1100" dirty="0"/>
                    </a:p>
                  </a:txBody>
                  <a:tcPr/>
                </a:tc>
                <a:tc>
                  <a:txBody>
                    <a:bodyPr/>
                    <a:lstStyle/>
                    <a:p>
                      <a:r>
                        <a:rPr lang="en-US" sz="1100" dirty="0" smtClean="0"/>
                        <a:t>Blood</a:t>
                      </a:r>
                      <a:r>
                        <a:rPr lang="en-US" sz="1100" baseline="0" dirty="0" smtClean="0"/>
                        <a:t> tests</a:t>
                      </a:r>
                      <a:endParaRPr lang="en-US" sz="1100" dirty="0"/>
                    </a:p>
                  </a:txBody>
                  <a:tcPr/>
                </a:tc>
              </a:tr>
              <a:tr h="235585">
                <a:tc>
                  <a:txBody>
                    <a:bodyPr/>
                    <a:lstStyle/>
                    <a:p>
                      <a:r>
                        <a:rPr lang="en-US" sz="1200" dirty="0" err="1" smtClean="0"/>
                        <a:t>Eosinophilic</a:t>
                      </a:r>
                      <a:r>
                        <a:rPr lang="en-US" sz="1200" dirty="0" smtClean="0"/>
                        <a:t> pneumonia</a:t>
                      </a:r>
                      <a:endParaRPr lang="en-US" sz="1200" dirty="0"/>
                    </a:p>
                  </a:txBody>
                  <a:tcPr/>
                </a:tc>
                <a:tc>
                  <a:txBody>
                    <a:bodyPr/>
                    <a:lstStyle/>
                    <a:p>
                      <a:r>
                        <a:rPr lang="en-US" sz="1100" dirty="0" smtClean="0"/>
                        <a:t>CBC</a:t>
                      </a:r>
                      <a:r>
                        <a:rPr lang="en-US" sz="1100" baseline="0" dirty="0" smtClean="0"/>
                        <a:t> with differential</a:t>
                      </a:r>
                      <a:endParaRPr lang="en-US" sz="1100" dirty="0"/>
                    </a:p>
                  </a:txBody>
                  <a:tcPr/>
                </a:tc>
              </a:tr>
              <a:tr h="254000">
                <a:tc>
                  <a:txBody>
                    <a:bodyPr/>
                    <a:lstStyle/>
                    <a:p>
                      <a:r>
                        <a:rPr lang="en-US" sz="1200" dirty="0" err="1" smtClean="0"/>
                        <a:t>Sarcoidosis</a:t>
                      </a:r>
                      <a:endParaRPr lang="en-US" sz="1200" dirty="0"/>
                    </a:p>
                  </a:txBody>
                  <a:tcPr/>
                </a:tc>
                <a:tc>
                  <a:txBody>
                    <a:bodyPr/>
                    <a:lstStyle/>
                    <a:p>
                      <a:r>
                        <a:rPr lang="en-US" sz="1100" dirty="0" smtClean="0"/>
                        <a:t>Serum</a:t>
                      </a:r>
                      <a:r>
                        <a:rPr lang="en-US" sz="1100" baseline="0" dirty="0" smtClean="0"/>
                        <a:t> calcium</a:t>
                      </a:r>
                      <a:endParaRPr lang="en-US" sz="1100" dirty="0"/>
                    </a:p>
                  </a:txBody>
                  <a:tcPr/>
                </a:tc>
              </a:tr>
              <a:tr h="212725">
                <a:tc>
                  <a:txBody>
                    <a:bodyPr/>
                    <a:lstStyle/>
                    <a:p>
                      <a:r>
                        <a:rPr lang="en-US" sz="1200" dirty="0" smtClean="0"/>
                        <a:t>Scleroderma/MCTD</a:t>
                      </a:r>
                      <a:endParaRPr lang="en-US" sz="1200" dirty="0"/>
                    </a:p>
                  </a:txBody>
                  <a:tcPr/>
                </a:tc>
                <a:tc>
                  <a:txBody>
                    <a:bodyPr/>
                    <a:lstStyle/>
                    <a:p>
                      <a:r>
                        <a:rPr lang="en-US" sz="1100" dirty="0" smtClean="0"/>
                        <a:t>ANA, Scl70, centromere,</a:t>
                      </a:r>
                      <a:r>
                        <a:rPr lang="en-US" sz="1100" baseline="0" dirty="0" smtClean="0"/>
                        <a:t> U1RNP</a:t>
                      </a:r>
                    </a:p>
                  </a:txBody>
                  <a:tcPr/>
                </a:tc>
              </a:tr>
              <a:tr h="194945">
                <a:tc>
                  <a:txBody>
                    <a:bodyPr/>
                    <a:lstStyle/>
                    <a:p>
                      <a:r>
                        <a:rPr lang="en-US" sz="1200" dirty="0" smtClean="0"/>
                        <a:t>Rheumatoid Arthritis</a:t>
                      </a:r>
                      <a:endParaRPr lang="en-US" sz="1200" dirty="0"/>
                    </a:p>
                  </a:txBody>
                  <a:tcPr/>
                </a:tc>
                <a:tc>
                  <a:txBody>
                    <a:bodyPr/>
                    <a:lstStyle/>
                    <a:p>
                      <a:r>
                        <a:rPr lang="en-US" sz="1100" dirty="0" smtClean="0"/>
                        <a:t>RF, CCP</a:t>
                      </a:r>
                      <a:endParaRPr lang="en-US" sz="1100" dirty="0"/>
                    </a:p>
                  </a:txBody>
                  <a:tcPr/>
                </a:tc>
              </a:tr>
              <a:tr h="253365">
                <a:tc>
                  <a:txBody>
                    <a:bodyPr/>
                    <a:lstStyle/>
                    <a:p>
                      <a:r>
                        <a:rPr lang="en-US" sz="1200" dirty="0" err="1" smtClean="0"/>
                        <a:t>Sjogren’s</a:t>
                      </a:r>
                      <a:endParaRPr lang="en-US" sz="1200" dirty="0"/>
                    </a:p>
                  </a:txBody>
                  <a:tcPr/>
                </a:tc>
                <a:tc>
                  <a:txBody>
                    <a:bodyPr/>
                    <a:lstStyle/>
                    <a:p>
                      <a:r>
                        <a:rPr lang="en-US" sz="1100" dirty="0" smtClean="0"/>
                        <a:t>ANA, Ro/SSA,</a:t>
                      </a:r>
                      <a:r>
                        <a:rPr lang="en-US" sz="1100" baseline="0" dirty="0" smtClean="0"/>
                        <a:t> La/SSB</a:t>
                      </a:r>
                    </a:p>
                  </a:txBody>
                  <a:tcPr/>
                </a:tc>
              </a:tr>
              <a:tr h="197485">
                <a:tc>
                  <a:txBody>
                    <a:bodyPr/>
                    <a:lstStyle/>
                    <a:p>
                      <a:r>
                        <a:rPr lang="en-US" sz="1200" dirty="0" smtClean="0"/>
                        <a:t>Idiopathic inflammatory myositis</a:t>
                      </a:r>
                      <a:endParaRPr lang="en-US" sz="1200" dirty="0"/>
                    </a:p>
                  </a:txBody>
                  <a:tcPr/>
                </a:tc>
                <a:tc>
                  <a:txBody>
                    <a:bodyPr/>
                    <a:lstStyle/>
                    <a:p>
                      <a:r>
                        <a:rPr lang="en-US" sz="1100" dirty="0" smtClean="0"/>
                        <a:t>ANA, Jo-1, CK, myoglobin,</a:t>
                      </a:r>
                      <a:r>
                        <a:rPr lang="en-US" sz="1100" baseline="0" dirty="0" smtClean="0"/>
                        <a:t> </a:t>
                      </a:r>
                      <a:r>
                        <a:rPr lang="en-US" sz="1100" baseline="0" dirty="0" err="1" smtClean="0"/>
                        <a:t>aldolase</a:t>
                      </a:r>
                      <a:r>
                        <a:rPr lang="en-US" sz="1100" baseline="0" dirty="0" smtClean="0"/>
                        <a:t>, consider myositis panel</a:t>
                      </a:r>
                      <a:endParaRPr lang="en-US" sz="1100" dirty="0"/>
                    </a:p>
                  </a:txBody>
                  <a:tcPr/>
                </a:tc>
              </a:tr>
              <a:tr h="197485">
                <a:tc>
                  <a:txBody>
                    <a:bodyPr/>
                    <a:lstStyle/>
                    <a:p>
                      <a:r>
                        <a:rPr lang="en-US" sz="1200" dirty="0" err="1" smtClean="0"/>
                        <a:t>Vasculitis</a:t>
                      </a:r>
                      <a:endParaRPr lang="en-US" sz="1200" dirty="0"/>
                    </a:p>
                  </a:txBody>
                  <a:tcPr/>
                </a:tc>
                <a:tc>
                  <a:txBody>
                    <a:bodyPr/>
                    <a:lstStyle/>
                    <a:p>
                      <a:r>
                        <a:rPr lang="en-US" sz="1100" dirty="0" smtClean="0"/>
                        <a:t>Anti-PR3 and MPO (ANCA), </a:t>
                      </a:r>
                      <a:r>
                        <a:rPr lang="en-US" sz="1100" dirty="0" err="1" smtClean="0"/>
                        <a:t>creatinine</a:t>
                      </a:r>
                      <a:endParaRPr lang="en-US" sz="1100" dirty="0"/>
                    </a:p>
                  </a:txBody>
                  <a:tcPr/>
                </a:tc>
              </a:tr>
              <a:tr h="197485">
                <a:tc>
                  <a:txBody>
                    <a:bodyPr/>
                    <a:lstStyle/>
                    <a:p>
                      <a:r>
                        <a:rPr lang="en-US" sz="1200" dirty="0" smtClean="0"/>
                        <a:t>Chronic hypersensitivity Pneumonitis</a:t>
                      </a:r>
                      <a:endParaRPr lang="en-US" sz="1200" dirty="0"/>
                    </a:p>
                  </a:txBody>
                  <a:tcPr/>
                </a:tc>
                <a:tc>
                  <a:txBody>
                    <a:bodyPr/>
                    <a:lstStyle/>
                    <a:p>
                      <a:r>
                        <a:rPr lang="en-US" sz="1100" dirty="0" smtClean="0"/>
                        <a:t>HP panel (controversial)</a:t>
                      </a:r>
                      <a:endParaRPr lang="en-US" sz="1100" dirty="0"/>
                    </a:p>
                  </a:txBody>
                  <a:tcPr/>
                </a:tc>
              </a:tr>
              <a:tr h="0">
                <a:tc>
                  <a:txBody>
                    <a:bodyPr/>
                    <a:lstStyle/>
                    <a:p>
                      <a:r>
                        <a:rPr lang="en-US" sz="1200" dirty="0" smtClean="0"/>
                        <a:t>CTD-ILD</a:t>
                      </a:r>
                      <a:endParaRPr lang="en-US" sz="1200" dirty="0"/>
                    </a:p>
                  </a:txBody>
                  <a:tcPr/>
                </a:tc>
                <a:tc>
                  <a:txBody>
                    <a:bodyPr/>
                    <a:lstStyle/>
                    <a:p>
                      <a:r>
                        <a:rPr lang="en-US" sz="1100" dirty="0" smtClean="0"/>
                        <a:t>ESR, CRP</a:t>
                      </a:r>
                      <a:endParaRPr lang="en-US" sz="1100" dirty="0"/>
                    </a:p>
                  </a:txBody>
                  <a:tcPr/>
                </a:tc>
              </a:tr>
            </a:tbl>
          </a:graphicData>
        </a:graphic>
      </p:graphicFrame>
      <p:sp>
        <p:nvSpPr>
          <p:cNvPr id="11" name="Text Placeholder 7"/>
          <p:cNvSpPr txBox="1">
            <a:spLocks/>
          </p:cNvSpPr>
          <p:nvPr/>
        </p:nvSpPr>
        <p:spPr>
          <a:xfrm>
            <a:off x="6295571" y="2984238"/>
            <a:ext cx="2717800" cy="533039"/>
          </a:xfrm>
          <a:prstGeom prst="rect">
            <a:avLst/>
          </a:prstGeom>
        </p:spPr>
        <p:txBody>
          <a:bodyPr vert="horz" lIns="91440" tIns="45720" rIns="91440" bIns="45720" rtlCol="0" anchor="b">
            <a:noAutofit/>
          </a:bodyPr>
          <a:lstStyle>
            <a:lvl1pPr marL="0" indent="0" algn="l" defTabSz="457200" rtl="0" eaLnBrk="1" latinLnBrk="0" hangingPunct="1">
              <a:spcBef>
                <a:spcPct val="20000"/>
              </a:spcBef>
              <a:buClr>
                <a:srgbClr val="C54125"/>
              </a:buClr>
              <a:buSzPct val="120000"/>
              <a:buFont typeface="Arial"/>
              <a:buNone/>
              <a:defRPr sz="2400" b="1" kern="1200">
                <a:solidFill>
                  <a:schemeClr val="tx1"/>
                </a:solidFill>
                <a:latin typeface="+mn-lt"/>
                <a:ea typeface="+mn-ea"/>
                <a:cs typeface="+mn-cs"/>
              </a:defRPr>
            </a:lvl1pPr>
            <a:lvl2pPr marL="457200" indent="0" algn="l" defTabSz="457200" rtl="0" eaLnBrk="1" latinLnBrk="0" hangingPunct="1">
              <a:spcBef>
                <a:spcPct val="20000"/>
              </a:spcBef>
              <a:buClr>
                <a:srgbClr val="C54125"/>
              </a:buClr>
              <a:buSzPct val="120000"/>
              <a:buFont typeface="Arial"/>
              <a:buNone/>
              <a:defRPr sz="2000" b="1" kern="1200">
                <a:solidFill>
                  <a:schemeClr val="tx1"/>
                </a:solidFill>
                <a:latin typeface="+mn-lt"/>
                <a:ea typeface="+mn-ea"/>
                <a:cs typeface="+mn-cs"/>
              </a:defRPr>
            </a:lvl2pPr>
            <a:lvl3pPr marL="914400" indent="0" algn="l" defTabSz="457200" rtl="0" eaLnBrk="1" latinLnBrk="0" hangingPunct="1">
              <a:spcBef>
                <a:spcPct val="20000"/>
              </a:spcBef>
              <a:buClr>
                <a:srgbClr val="C54125"/>
              </a:buClr>
              <a:buSzPct val="120000"/>
              <a:buFont typeface="Arial"/>
              <a:buNone/>
              <a:defRPr sz="1800" b="1" kern="1200">
                <a:solidFill>
                  <a:schemeClr val="tx1"/>
                </a:solidFill>
                <a:latin typeface="+mn-lt"/>
                <a:ea typeface="+mn-ea"/>
                <a:cs typeface="+mn-cs"/>
              </a:defRPr>
            </a:lvl3pPr>
            <a:lvl4pPr marL="1371600" indent="0" algn="l" defTabSz="457200" rtl="0" eaLnBrk="1" latinLnBrk="0" hangingPunct="1">
              <a:spcBef>
                <a:spcPct val="20000"/>
              </a:spcBef>
              <a:buClr>
                <a:srgbClr val="C54125"/>
              </a:buClr>
              <a:buSzPct val="120000"/>
              <a:buFont typeface="Arial"/>
              <a:buNone/>
              <a:defRPr sz="1600" b="1" kern="1200">
                <a:solidFill>
                  <a:schemeClr val="tx1"/>
                </a:solidFill>
                <a:latin typeface="+mn-lt"/>
                <a:ea typeface="+mn-ea"/>
                <a:cs typeface="+mn-cs"/>
              </a:defRPr>
            </a:lvl4pPr>
            <a:lvl5pPr marL="1828800" indent="0" algn="l" defTabSz="457200" rtl="0" eaLnBrk="1" latinLnBrk="0" hangingPunct="1">
              <a:spcBef>
                <a:spcPct val="20000"/>
              </a:spcBef>
              <a:buClr>
                <a:srgbClr val="C54125"/>
              </a:buClr>
              <a:buSzPct val="120000"/>
              <a:buFont typeface="Arial"/>
              <a:buNone/>
              <a:defRPr sz="1600" b="1"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r>
              <a:rPr lang="en-US" sz="1800" dirty="0" smtClean="0"/>
              <a:t>Step 3: Consider surgical lung biopsy</a:t>
            </a:r>
            <a:endParaRPr lang="en-US" sz="1800" dirty="0"/>
          </a:p>
        </p:txBody>
      </p:sp>
      <p:sp>
        <p:nvSpPr>
          <p:cNvPr id="12" name="TextBox 11"/>
          <p:cNvSpPr txBox="1"/>
          <p:nvPr/>
        </p:nvSpPr>
        <p:spPr>
          <a:xfrm>
            <a:off x="6295571" y="3508824"/>
            <a:ext cx="2717800" cy="2492990"/>
          </a:xfrm>
          <a:prstGeom prst="rect">
            <a:avLst/>
          </a:prstGeom>
          <a:noFill/>
        </p:spPr>
        <p:txBody>
          <a:bodyPr wrap="square" rtlCol="0">
            <a:spAutoFit/>
          </a:bodyPr>
          <a:lstStyle/>
          <a:p>
            <a:pPr marL="171450" indent="-171450">
              <a:buFont typeface="Arial" pitchFamily="34" charset="0"/>
              <a:buChar char="•"/>
            </a:pPr>
            <a:r>
              <a:rPr lang="en-US" sz="1200" dirty="0" smtClean="0"/>
              <a:t>Involve a multidisciplinary team at an ILD center to determine whether a surgical lung biopsy is required.</a:t>
            </a:r>
          </a:p>
          <a:p>
            <a:pPr marL="171450" indent="-171450">
              <a:buFont typeface="Arial" pitchFamily="34" charset="0"/>
              <a:buChar char="•"/>
            </a:pPr>
            <a:r>
              <a:rPr lang="en-US" sz="1200" dirty="0" smtClean="0"/>
              <a:t>If a biopsy is performed, ask the surgeon to take multiple appropriately sized biopsies from 2-3 lobes (not just the lingual or middle lobe). Biopsy unaffected areas.  Do not biopsy only the most severely affected area. </a:t>
            </a:r>
          </a:p>
          <a:p>
            <a:pPr marL="171450" indent="-171450">
              <a:buFont typeface="Arial" pitchFamily="34" charset="0"/>
              <a:buChar char="•"/>
            </a:pPr>
            <a:r>
              <a:rPr lang="en-US" sz="1200" dirty="0" smtClean="0"/>
              <a:t>Have the biopsy reviewed by a pulmonary pathologist with expertise in ILD. </a:t>
            </a:r>
            <a:endParaRPr lang="en-US" sz="1200" dirty="0"/>
          </a:p>
        </p:txBody>
      </p:sp>
      <p:sp>
        <p:nvSpPr>
          <p:cNvPr id="3" name="TextBox 2"/>
          <p:cNvSpPr txBox="1"/>
          <p:nvPr/>
        </p:nvSpPr>
        <p:spPr>
          <a:xfrm>
            <a:off x="136475" y="6475441"/>
            <a:ext cx="3508525" cy="338554"/>
          </a:xfrm>
          <a:prstGeom prst="rect">
            <a:avLst/>
          </a:prstGeom>
          <a:noFill/>
        </p:spPr>
        <p:txBody>
          <a:bodyPr wrap="none" rtlCol="0">
            <a:spAutoFit/>
          </a:bodyPr>
          <a:lstStyle/>
          <a:p>
            <a:r>
              <a:rPr lang="en-US" sz="1600" dirty="0" smtClean="0"/>
              <a:t>PFF Pocket Card, kindly provided by PFF.</a:t>
            </a:r>
            <a:endParaRPr lang="en-US" sz="1600" dirty="0"/>
          </a:p>
        </p:txBody>
      </p:sp>
    </p:spTree>
    <p:extLst>
      <p:ext uri="{BB962C8B-B14F-4D97-AF65-F5344CB8AC3E}">
        <p14:creationId xmlns:p14="http://schemas.microsoft.com/office/powerpoint/2010/main" val="42534134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993"/>
            <a:ext cx="8229600" cy="1143000"/>
          </a:xfrm>
        </p:spPr>
        <p:txBody>
          <a:bodyPr/>
          <a:lstStyle/>
          <a:p>
            <a:pPr algn="ctr"/>
            <a:r>
              <a:rPr lang="en-US" dirty="0"/>
              <a:t>Diagnostic Algorithm for IPF</a:t>
            </a:r>
          </a:p>
        </p:txBody>
      </p:sp>
      <p:sp>
        <p:nvSpPr>
          <p:cNvPr id="5" name="Text Box 5"/>
          <p:cNvSpPr txBox="1">
            <a:spLocks noChangeArrowheads="1"/>
          </p:cNvSpPr>
          <p:nvPr/>
        </p:nvSpPr>
        <p:spPr bwMode="auto">
          <a:xfrm>
            <a:off x="0" y="6138446"/>
            <a:ext cx="90067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1600" dirty="0">
                <a:latin typeface="+mn-lt"/>
              </a:rPr>
              <a:t>Raghu G, et al, and the ATS/ERS/JRS/ALAT Committee on IPF. </a:t>
            </a:r>
            <a:r>
              <a:rPr lang="en-US" sz="1600" i="1" dirty="0">
                <a:latin typeface="+mn-lt"/>
              </a:rPr>
              <a:t>Am J </a:t>
            </a:r>
            <a:r>
              <a:rPr lang="en-US" sz="1600" i="1" dirty="0" err="1">
                <a:latin typeface="+mn-lt"/>
              </a:rPr>
              <a:t>Respir</a:t>
            </a:r>
            <a:r>
              <a:rPr lang="en-US" sz="1600" i="1" dirty="0">
                <a:latin typeface="+mn-lt"/>
              </a:rPr>
              <a:t> </a:t>
            </a:r>
            <a:r>
              <a:rPr lang="en-US" sz="1600" i="1" dirty="0" err="1">
                <a:latin typeface="+mn-lt"/>
              </a:rPr>
              <a:t>Crit</a:t>
            </a:r>
            <a:r>
              <a:rPr lang="en-US" sz="1600" i="1" dirty="0">
                <a:latin typeface="+mn-lt"/>
              </a:rPr>
              <a:t> Care Med</a:t>
            </a:r>
            <a:r>
              <a:rPr lang="en-US" sz="1600" dirty="0">
                <a:latin typeface="+mn-lt"/>
              </a:rPr>
              <a:t>. 2011;183:788-824 </a:t>
            </a:r>
          </a:p>
        </p:txBody>
      </p:sp>
      <p:sp>
        <p:nvSpPr>
          <p:cNvPr id="6" name="Rounded Rectangle 5"/>
          <p:cNvSpPr/>
          <p:nvPr/>
        </p:nvSpPr>
        <p:spPr>
          <a:xfrm>
            <a:off x="3074466" y="930751"/>
            <a:ext cx="2885704" cy="403761"/>
          </a:xfrm>
          <a:prstGeom prst="roundRect">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5400000" scaled="1"/>
            <a:tileRect/>
          </a:gra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t>Suspected IPF</a:t>
            </a:r>
          </a:p>
        </p:txBody>
      </p:sp>
      <p:sp>
        <p:nvSpPr>
          <p:cNvPr id="7" name="Rounded Rectangle 6"/>
          <p:cNvSpPr/>
          <p:nvPr/>
        </p:nvSpPr>
        <p:spPr>
          <a:xfrm>
            <a:off x="3074466" y="1537342"/>
            <a:ext cx="2885704" cy="571995"/>
          </a:xfrm>
          <a:prstGeom prst="roundRect">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5400000" scaled="1"/>
            <a:tileRect/>
          </a:gra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t>Identifiable causes </a:t>
            </a:r>
          </a:p>
          <a:p>
            <a:pPr algn="ctr"/>
            <a:r>
              <a:rPr lang="en-US" sz="2000" dirty="0"/>
              <a:t>for ILD?</a:t>
            </a:r>
          </a:p>
        </p:txBody>
      </p:sp>
      <p:sp>
        <p:nvSpPr>
          <p:cNvPr id="9" name="Rounded Rectangle 8"/>
          <p:cNvSpPr/>
          <p:nvPr/>
        </p:nvSpPr>
        <p:spPr>
          <a:xfrm>
            <a:off x="3074466" y="2475493"/>
            <a:ext cx="2885704" cy="403761"/>
          </a:xfrm>
          <a:prstGeom prst="roundRect">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5400000" scaled="1"/>
            <a:tileRect/>
          </a:gra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t>HRCT</a:t>
            </a:r>
          </a:p>
        </p:txBody>
      </p:sp>
      <p:sp>
        <p:nvSpPr>
          <p:cNvPr id="10" name="Rounded Rectangle 9"/>
          <p:cNvSpPr/>
          <p:nvPr/>
        </p:nvSpPr>
        <p:spPr>
          <a:xfrm>
            <a:off x="4012616" y="3499548"/>
            <a:ext cx="1959429" cy="633350"/>
          </a:xfrm>
          <a:prstGeom prst="roundRect">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5400000" scaled="1"/>
            <a:tileRect/>
          </a:gra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t>Surgical Lung Biopsy</a:t>
            </a:r>
          </a:p>
        </p:txBody>
      </p:sp>
      <p:sp>
        <p:nvSpPr>
          <p:cNvPr id="11" name="Rounded Rectangle 10"/>
          <p:cNvSpPr/>
          <p:nvPr/>
        </p:nvSpPr>
        <p:spPr>
          <a:xfrm>
            <a:off x="4012616" y="4939895"/>
            <a:ext cx="1959429" cy="407718"/>
          </a:xfrm>
          <a:prstGeom prst="roundRect">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5400000" scaled="1"/>
            <a:tileRect/>
          </a:gra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t>MDD</a:t>
            </a:r>
          </a:p>
        </p:txBody>
      </p:sp>
      <p:sp>
        <p:nvSpPr>
          <p:cNvPr id="13" name="Rounded Rectangle 12"/>
          <p:cNvSpPr/>
          <p:nvPr/>
        </p:nvSpPr>
        <p:spPr>
          <a:xfrm>
            <a:off x="1471304" y="5586800"/>
            <a:ext cx="1959429" cy="407718"/>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IPF</a:t>
            </a:r>
            <a:endParaRPr lang="en-US" dirty="0">
              <a:solidFill>
                <a:schemeClr val="tx1"/>
              </a:solidFill>
            </a:endParaRPr>
          </a:p>
        </p:txBody>
      </p:sp>
      <p:sp>
        <p:nvSpPr>
          <p:cNvPr id="14" name="Rounded Rectangle 13"/>
          <p:cNvSpPr/>
          <p:nvPr/>
        </p:nvSpPr>
        <p:spPr>
          <a:xfrm>
            <a:off x="6504463" y="5611550"/>
            <a:ext cx="1959429" cy="407718"/>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a:solidFill>
                  <a:schemeClr val="tx1"/>
                </a:solidFill>
              </a:rPr>
              <a:t>Not IPF</a:t>
            </a:r>
          </a:p>
        </p:txBody>
      </p:sp>
      <p:cxnSp>
        <p:nvCxnSpPr>
          <p:cNvPr id="16" name="Straight Arrow Connector 15"/>
          <p:cNvCxnSpPr>
            <a:stCxn id="6" idx="2"/>
            <a:endCxn id="7" idx="0"/>
          </p:cNvCxnSpPr>
          <p:nvPr/>
        </p:nvCxnSpPr>
        <p:spPr>
          <a:xfrm>
            <a:off x="4517317" y="1334512"/>
            <a:ext cx="0" cy="20282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a:stCxn id="7" idx="2"/>
            <a:endCxn id="9" idx="0"/>
          </p:cNvCxnSpPr>
          <p:nvPr/>
        </p:nvCxnSpPr>
        <p:spPr>
          <a:xfrm>
            <a:off x="4517317" y="2109335"/>
            <a:ext cx="0" cy="3661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a:off x="4202631" y="2879252"/>
            <a:ext cx="0" cy="62444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a:off x="4214506" y="4136054"/>
            <a:ext cx="0" cy="81147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a:xfrm>
            <a:off x="3240729" y="2879252"/>
            <a:ext cx="0" cy="27322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Elbow Connector 29"/>
          <p:cNvCxnSpPr>
            <a:stCxn id="7" idx="3"/>
          </p:cNvCxnSpPr>
          <p:nvPr/>
        </p:nvCxnSpPr>
        <p:spPr>
          <a:xfrm>
            <a:off x="5960170" y="1823338"/>
            <a:ext cx="1913171" cy="3788212"/>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32" name="Elbow Connector 31"/>
          <p:cNvCxnSpPr>
            <a:stCxn id="10" idx="3"/>
          </p:cNvCxnSpPr>
          <p:nvPr/>
        </p:nvCxnSpPr>
        <p:spPr>
          <a:xfrm>
            <a:off x="5972044" y="3816223"/>
            <a:ext cx="1165026" cy="1792173"/>
          </a:xfrm>
          <a:prstGeom prst="bentConnector2">
            <a:avLst/>
          </a:prstGeom>
          <a:ln>
            <a:tailEnd type="arrow"/>
          </a:ln>
        </p:spPr>
        <p:style>
          <a:lnRef idx="2">
            <a:schemeClr val="dk1"/>
          </a:lnRef>
          <a:fillRef idx="0">
            <a:schemeClr val="dk1"/>
          </a:fillRef>
          <a:effectRef idx="1">
            <a:schemeClr val="dk1"/>
          </a:effectRef>
          <a:fontRef idx="minor">
            <a:schemeClr val="tx1"/>
          </a:fontRef>
        </p:style>
      </p:cxnSp>
      <p:sp>
        <p:nvSpPr>
          <p:cNvPr id="33" name="TextBox 32"/>
          <p:cNvSpPr txBox="1"/>
          <p:nvPr/>
        </p:nvSpPr>
        <p:spPr>
          <a:xfrm>
            <a:off x="4639668" y="2123136"/>
            <a:ext cx="1144732" cy="338554"/>
          </a:xfrm>
          <a:prstGeom prst="rect">
            <a:avLst/>
          </a:prstGeom>
          <a:noFill/>
        </p:spPr>
        <p:txBody>
          <a:bodyPr wrap="square" rtlCol="0">
            <a:spAutoFit/>
          </a:bodyPr>
          <a:lstStyle/>
          <a:p>
            <a:r>
              <a:rPr lang="en-US" sz="1600" dirty="0"/>
              <a:t>No</a:t>
            </a:r>
            <a:endParaRPr lang="en-US" dirty="0"/>
          </a:p>
        </p:txBody>
      </p:sp>
      <p:sp>
        <p:nvSpPr>
          <p:cNvPr id="34" name="TextBox 33"/>
          <p:cNvSpPr txBox="1"/>
          <p:nvPr/>
        </p:nvSpPr>
        <p:spPr>
          <a:xfrm>
            <a:off x="4408088" y="2914775"/>
            <a:ext cx="1862083" cy="584775"/>
          </a:xfrm>
          <a:prstGeom prst="rect">
            <a:avLst/>
          </a:prstGeom>
          <a:noFill/>
        </p:spPr>
        <p:txBody>
          <a:bodyPr wrap="square" rtlCol="0">
            <a:spAutoFit/>
          </a:bodyPr>
          <a:lstStyle/>
          <a:p>
            <a:r>
              <a:rPr lang="en-US" sz="1600" dirty="0"/>
              <a:t>Possible UIP</a:t>
            </a:r>
          </a:p>
          <a:p>
            <a:r>
              <a:rPr lang="en-US" sz="1600" dirty="0"/>
              <a:t>Inconsistent w/UIP</a:t>
            </a:r>
            <a:endParaRPr lang="en-US" dirty="0"/>
          </a:p>
        </p:txBody>
      </p:sp>
      <p:sp>
        <p:nvSpPr>
          <p:cNvPr id="38" name="TextBox 37"/>
          <p:cNvSpPr txBox="1"/>
          <p:nvPr/>
        </p:nvSpPr>
        <p:spPr>
          <a:xfrm>
            <a:off x="4408088" y="4149004"/>
            <a:ext cx="2348974" cy="830997"/>
          </a:xfrm>
          <a:prstGeom prst="rect">
            <a:avLst/>
          </a:prstGeom>
          <a:noFill/>
        </p:spPr>
        <p:txBody>
          <a:bodyPr wrap="square" rtlCol="0">
            <a:spAutoFit/>
          </a:bodyPr>
          <a:lstStyle/>
          <a:p>
            <a:r>
              <a:rPr lang="en-US" sz="1600" dirty="0"/>
              <a:t>UIP</a:t>
            </a:r>
          </a:p>
          <a:p>
            <a:r>
              <a:rPr lang="en-US" sz="1600" dirty="0"/>
              <a:t>Probable UIP</a:t>
            </a:r>
          </a:p>
          <a:p>
            <a:r>
              <a:rPr lang="en-US" sz="1600" dirty="0"/>
              <a:t>Non-classifiable fibrosis</a:t>
            </a:r>
            <a:endParaRPr lang="en-US" dirty="0"/>
          </a:p>
        </p:txBody>
      </p:sp>
      <p:sp>
        <p:nvSpPr>
          <p:cNvPr id="24" name="TextBox 23"/>
          <p:cNvSpPr txBox="1"/>
          <p:nvPr/>
        </p:nvSpPr>
        <p:spPr>
          <a:xfrm>
            <a:off x="2742471" y="3979727"/>
            <a:ext cx="472776" cy="338554"/>
          </a:xfrm>
          <a:prstGeom prst="rect">
            <a:avLst/>
          </a:prstGeom>
          <a:noFill/>
        </p:spPr>
        <p:txBody>
          <a:bodyPr wrap="square" rtlCol="0">
            <a:spAutoFit/>
          </a:bodyPr>
          <a:lstStyle/>
          <a:p>
            <a:r>
              <a:rPr lang="en-US" sz="1600" dirty="0" smtClean="0"/>
              <a:t>UIP</a:t>
            </a:r>
            <a:endParaRPr lang="en-US" dirty="0"/>
          </a:p>
        </p:txBody>
      </p:sp>
      <p:sp>
        <p:nvSpPr>
          <p:cNvPr id="26" name="Down Arrow 25"/>
          <p:cNvSpPr/>
          <p:nvPr/>
        </p:nvSpPr>
        <p:spPr>
          <a:xfrm rot="777460">
            <a:off x="2135547" y="2885605"/>
            <a:ext cx="810594" cy="2719590"/>
          </a:xfrm>
          <a:prstGeom prst="downArrow">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a:solidFill>
              <a:srgbClr val="C00000"/>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b="1" dirty="0" smtClean="0"/>
              <a:t>JAMES</a:t>
            </a:r>
            <a:endParaRPr lang="en-US" b="1" dirty="0"/>
          </a:p>
        </p:txBody>
      </p:sp>
      <p:cxnSp>
        <p:nvCxnSpPr>
          <p:cNvPr id="29" name="Straight Arrow Connector 28"/>
          <p:cNvCxnSpPr/>
          <p:nvPr/>
        </p:nvCxnSpPr>
        <p:spPr>
          <a:xfrm>
            <a:off x="5960170" y="5360313"/>
            <a:ext cx="544293" cy="2639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p:nvPr/>
        </p:nvCxnSpPr>
        <p:spPr>
          <a:xfrm flipH="1">
            <a:off x="3509070" y="5360313"/>
            <a:ext cx="544293" cy="2639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7" name="TextBox 26"/>
          <p:cNvSpPr txBox="1"/>
          <p:nvPr/>
        </p:nvSpPr>
        <p:spPr>
          <a:xfrm>
            <a:off x="6184696" y="1465797"/>
            <a:ext cx="1144732" cy="338554"/>
          </a:xfrm>
          <a:prstGeom prst="rect">
            <a:avLst/>
          </a:prstGeom>
          <a:noFill/>
        </p:spPr>
        <p:txBody>
          <a:bodyPr wrap="square" rtlCol="0">
            <a:spAutoFit/>
          </a:bodyPr>
          <a:lstStyle/>
          <a:p>
            <a:r>
              <a:rPr lang="en-US" sz="1600" dirty="0" smtClean="0"/>
              <a:t>Yes</a:t>
            </a:r>
            <a:endParaRPr lang="en-US" dirty="0"/>
          </a:p>
        </p:txBody>
      </p:sp>
      <p:sp>
        <p:nvSpPr>
          <p:cNvPr id="35" name="TextBox 34"/>
          <p:cNvSpPr txBox="1"/>
          <p:nvPr/>
        </p:nvSpPr>
        <p:spPr>
          <a:xfrm>
            <a:off x="6093938" y="3497752"/>
            <a:ext cx="1144732" cy="338554"/>
          </a:xfrm>
          <a:prstGeom prst="rect">
            <a:avLst/>
          </a:prstGeom>
          <a:noFill/>
        </p:spPr>
        <p:txBody>
          <a:bodyPr wrap="square" rtlCol="0">
            <a:spAutoFit/>
          </a:bodyPr>
          <a:lstStyle/>
          <a:p>
            <a:r>
              <a:rPr lang="en-US" sz="1600" dirty="0" smtClean="0"/>
              <a:t>Not UIP</a:t>
            </a:r>
            <a:endParaRPr lang="en-US" dirty="0"/>
          </a:p>
        </p:txBody>
      </p:sp>
    </p:spTree>
    <p:extLst>
      <p:ext uri="{BB962C8B-B14F-4D97-AF65-F5344CB8AC3E}">
        <p14:creationId xmlns:p14="http://schemas.microsoft.com/office/powerpoint/2010/main" val="298824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5" y="-30162"/>
            <a:ext cx="8229600" cy="1143000"/>
          </a:xfrm>
        </p:spPr>
        <p:txBody>
          <a:bodyPr>
            <a:noAutofit/>
          </a:bodyPr>
          <a:lstStyle/>
          <a:p>
            <a:pPr algn="ctr"/>
            <a:r>
              <a:rPr lang="en-US" dirty="0"/>
              <a:t>Diagnostic </a:t>
            </a:r>
            <a:r>
              <a:rPr lang="en-US" dirty="0" smtClean="0"/>
              <a:t>Paradigm</a:t>
            </a:r>
            <a:endParaRPr lang="en-US" dirty="0"/>
          </a:p>
        </p:txBody>
      </p:sp>
      <p:graphicFrame>
        <p:nvGraphicFramePr>
          <p:cNvPr id="4" name="Diagram 3"/>
          <p:cNvGraphicFramePr/>
          <p:nvPr>
            <p:extLst>
              <p:ext uri="{D42A27DB-BD31-4B8C-83A1-F6EECF244321}">
                <p14:modId xmlns:p14="http://schemas.microsoft.com/office/powerpoint/2010/main" val="785395695"/>
              </p:ext>
            </p:extLst>
          </p:nvPr>
        </p:nvGraphicFramePr>
        <p:xfrm>
          <a:off x="1057275" y="1143000"/>
          <a:ext cx="7010400" cy="492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4093344" y="3194685"/>
            <a:ext cx="957313" cy="830997"/>
          </a:xfrm>
          <a:prstGeom prst="rect">
            <a:avLst/>
          </a:prstGeom>
          <a:noFill/>
          <a:ln w="38100">
            <a:solidFill>
              <a:srgbClr val="00B0F0"/>
            </a:solidFill>
          </a:ln>
        </p:spPr>
        <p:txBody>
          <a:bodyPr wrap="none" rtlCol="0">
            <a:spAutoFit/>
          </a:bodyPr>
          <a:lstStyle/>
          <a:p>
            <a:r>
              <a:rPr lang="en-US" sz="4800" b="1" dirty="0">
                <a:solidFill>
                  <a:prstClr val="black"/>
                </a:solidFill>
              </a:rPr>
              <a:t>IPF</a:t>
            </a:r>
          </a:p>
        </p:txBody>
      </p:sp>
    </p:spTree>
    <p:custDataLst>
      <p:tags r:id="rId1"/>
    </p:custDataLst>
    <p:extLst>
      <p:ext uri="{BB962C8B-B14F-4D97-AF65-F5344CB8AC3E}">
        <p14:creationId xmlns:p14="http://schemas.microsoft.com/office/powerpoint/2010/main" val="6969303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956"/>
            <a:ext cx="8229600" cy="1143000"/>
          </a:xfrm>
        </p:spPr>
        <p:txBody>
          <a:bodyPr/>
          <a:lstStyle/>
          <a:p>
            <a:pPr algn="ctr"/>
            <a:r>
              <a:rPr lang="en-US" dirty="0" smtClean="0"/>
              <a:t>71-year-old Male with Progressive Cough</a:t>
            </a:r>
            <a:endParaRPr lang="en-US" dirty="0"/>
          </a:p>
        </p:txBody>
      </p:sp>
      <p:sp>
        <p:nvSpPr>
          <p:cNvPr id="3" name="Content Placeholder 2"/>
          <p:cNvSpPr>
            <a:spLocks noGrp="1"/>
          </p:cNvSpPr>
          <p:nvPr>
            <p:ph idx="1"/>
          </p:nvPr>
        </p:nvSpPr>
        <p:spPr>
          <a:xfrm>
            <a:off x="370114" y="1294483"/>
            <a:ext cx="8109857" cy="3948725"/>
          </a:xfrm>
        </p:spPr>
        <p:txBody>
          <a:bodyPr>
            <a:normAutofit/>
          </a:bodyPr>
          <a:lstStyle/>
          <a:p>
            <a:pPr marL="0" indent="0">
              <a:buNone/>
            </a:pPr>
            <a:r>
              <a:rPr lang="en-US" sz="2800" i="1" dirty="0" smtClean="0">
                <a:solidFill>
                  <a:srgbClr val="C00000"/>
                </a:solidFill>
              </a:rPr>
              <a:t>In addition to discussing participation in clinical trials/registries, how should his IPF be treated?</a:t>
            </a:r>
          </a:p>
          <a:p>
            <a:pPr marL="0" indent="0">
              <a:buNone/>
            </a:pPr>
            <a:endParaRPr lang="en-US" sz="2000" dirty="0"/>
          </a:p>
          <a:p>
            <a:pPr marL="457200" indent="-457200">
              <a:buAutoNum type="alphaUcPeriod"/>
            </a:pPr>
            <a:r>
              <a:rPr lang="en-US" sz="2400" dirty="0" smtClean="0"/>
              <a:t>Close monitoring of PFTs and symptoms without pharmaceutical treatment </a:t>
            </a:r>
          </a:p>
          <a:p>
            <a:pPr marL="457200" indent="-457200">
              <a:buFont typeface="+mj-lt"/>
              <a:buAutoNum type="alphaUcPeriod"/>
            </a:pPr>
            <a:r>
              <a:rPr lang="en-US" sz="2400" dirty="0" smtClean="0"/>
              <a:t>Recommend therapy with </a:t>
            </a:r>
            <a:r>
              <a:rPr lang="en-US" sz="2400" dirty="0" err="1" smtClean="0"/>
              <a:t>pirfenidone</a:t>
            </a:r>
            <a:endParaRPr lang="en-US" sz="2400" dirty="0" smtClean="0"/>
          </a:p>
          <a:p>
            <a:pPr marL="457200" indent="-457200">
              <a:buAutoNum type="alphaUcPeriod"/>
            </a:pPr>
            <a:r>
              <a:rPr lang="en-US" sz="2400" dirty="0"/>
              <a:t>Recommend </a:t>
            </a:r>
            <a:r>
              <a:rPr lang="en-US" sz="2400" dirty="0" smtClean="0"/>
              <a:t>therapy with </a:t>
            </a:r>
            <a:r>
              <a:rPr lang="en-US" sz="2400" dirty="0" err="1" smtClean="0"/>
              <a:t>nintedanib</a:t>
            </a:r>
            <a:endParaRPr lang="en-US" sz="2400" dirty="0" smtClean="0"/>
          </a:p>
          <a:p>
            <a:pPr marL="457200" indent="-457200">
              <a:buAutoNum type="alphaUcPeriod"/>
            </a:pPr>
            <a:r>
              <a:rPr lang="en-US" sz="2400" dirty="0" smtClean="0"/>
              <a:t>Recommend therapy and discuss choice of </a:t>
            </a:r>
            <a:r>
              <a:rPr lang="en-US" sz="2400" dirty="0" err="1" smtClean="0"/>
              <a:t>nintedanib</a:t>
            </a:r>
            <a:r>
              <a:rPr lang="en-US" sz="2400" dirty="0" smtClean="0"/>
              <a:t> or </a:t>
            </a:r>
            <a:r>
              <a:rPr lang="en-US" sz="2400" dirty="0" err="1" smtClean="0"/>
              <a:t>pirfenidone</a:t>
            </a:r>
            <a:r>
              <a:rPr lang="en-US" sz="2400" dirty="0" smtClean="0"/>
              <a:t> with the patient</a:t>
            </a:r>
          </a:p>
          <a:p>
            <a:pPr marL="457200" indent="-457200">
              <a:buAutoNum type="alphaUcPeriod"/>
            </a:pPr>
            <a:endParaRPr lang="en-US" sz="2000" dirty="0"/>
          </a:p>
        </p:txBody>
      </p:sp>
    </p:spTree>
    <p:extLst>
      <p:ext uri="{BB962C8B-B14F-4D97-AF65-F5344CB8AC3E}">
        <p14:creationId xmlns:p14="http://schemas.microsoft.com/office/powerpoint/2010/main" val="13181537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Treating </a:t>
            </a:r>
            <a:r>
              <a:rPr lang="en-US" dirty="0" smtClean="0"/>
              <a:t>James</a:t>
            </a:r>
            <a:endParaRPr lang="en-US" dirty="0"/>
          </a:p>
        </p:txBody>
      </p:sp>
      <p:sp>
        <p:nvSpPr>
          <p:cNvPr id="4" name="TextBox 3"/>
          <p:cNvSpPr txBox="1"/>
          <p:nvPr/>
        </p:nvSpPr>
        <p:spPr>
          <a:xfrm>
            <a:off x="6910444" y="3084493"/>
            <a:ext cx="1919243" cy="954107"/>
          </a:xfrm>
          <a:prstGeom prst="rect">
            <a:avLst/>
          </a:prstGeom>
          <a:noFill/>
        </p:spPr>
        <p:txBody>
          <a:bodyPr wrap="none" rtlCol="0">
            <a:spAutoFit/>
          </a:bodyPr>
          <a:lstStyle/>
          <a:p>
            <a:pPr algn="ctr"/>
            <a:r>
              <a:rPr lang="en-US" sz="2800" b="1" dirty="0">
                <a:solidFill>
                  <a:srgbClr val="C00000"/>
                </a:solidFill>
              </a:rPr>
              <a:t>Pirfenidone</a:t>
            </a:r>
          </a:p>
          <a:p>
            <a:pPr algn="ctr"/>
            <a:r>
              <a:rPr lang="en-US" sz="2800" b="1" dirty="0">
                <a:solidFill>
                  <a:srgbClr val="C00000"/>
                </a:solidFill>
              </a:rPr>
              <a:t>(</a:t>
            </a:r>
            <a:r>
              <a:rPr lang="en-US" sz="2800" b="1" dirty="0" err="1">
                <a:solidFill>
                  <a:srgbClr val="C00000"/>
                </a:solidFill>
              </a:rPr>
              <a:t>Esbriet</a:t>
            </a:r>
            <a:r>
              <a:rPr lang="en-US" sz="2800" b="1" dirty="0">
                <a:solidFill>
                  <a:srgbClr val="C00000"/>
                </a:solidFill>
              </a:rPr>
              <a:t>)</a:t>
            </a:r>
          </a:p>
        </p:txBody>
      </p:sp>
      <p:sp>
        <p:nvSpPr>
          <p:cNvPr id="5" name="TextBox 4"/>
          <p:cNvSpPr txBox="1"/>
          <p:nvPr/>
        </p:nvSpPr>
        <p:spPr>
          <a:xfrm>
            <a:off x="435014" y="3084493"/>
            <a:ext cx="1844096" cy="954107"/>
          </a:xfrm>
          <a:prstGeom prst="rect">
            <a:avLst/>
          </a:prstGeom>
          <a:noFill/>
        </p:spPr>
        <p:txBody>
          <a:bodyPr wrap="none" rtlCol="0">
            <a:spAutoFit/>
          </a:bodyPr>
          <a:lstStyle/>
          <a:p>
            <a:pPr algn="ctr"/>
            <a:r>
              <a:rPr lang="en-US" sz="2800" b="1" dirty="0">
                <a:solidFill>
                  <a:srgbClr val="C00000"/>
                </a:solidFill>
              </a:rPr>
              <a:t>Nintedanib</a:t>
            </a:r>
          </a:p>
          <a:p>
            <a:pPr algn="ctr"/>
            <a:r>
              <a:rPr lang="en-US" sz="2800" b="1" dirty="0">
                <a:solidFill>
                  <a:srgbClr val="C00000"/>
                </a:solidFill>
              </a:rPr>
              <a:t>(</a:t>
            </a:r>
            <a:r>
              <a:rPr lang="en-US" sz="2800" b="1" dirty="0" err="1">
                <a:solidFill>
                  <a:srgbClr val="C00000"/>
                </a:solidFill>
              </a:rPr>
              <a:t>Ofev</a:t>
            </a:r>
            <a:r>
              <a:rPr lang="en-US" sz="2800" b="1" dirty="0">
                <a:solidFill>
                  <a:srgbClr val="C00000"/>
                </a:solidFill>
              </a:rPr>
              <a:t>)</a:t>
            </a:r>
          </a:p>
        </p:txBody>
      </p:sp>
      <p:pic>
        <p:nvPicPr>
          <p:cNvPr id="13316" name="Picture 4" descr="C:\Users\drabin\AppData\Local\Microsoft\Windows\Temporary Internet Files\Content.IE5\3PR1OAQB\1280px-Balanced_scale_of_Justic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75972"/>
            <a:ext cx="5312504" cy="4848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8506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40089" y="245131"/>
            <a:ext cx="8229600" cy="600096"/>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4400" kern="1200">
                <a:solidFill>
                  <a:srgbClr val="26528E"/>
                </a:solidFill>
                <a:latin typeface="+mj-lt"/>
                <a:ea typeface="+mj-ea"/>
                <a:cs typeface="+mj-cs"/>
              </a:defRPr>
            </a:lvl1pPr>
          </a:lstStyle>
          <a:p>
            <a:r>
              <a:rPr lang="en-US" sz="3600" b="1" dirty="0"/>
              <a:t>Primary ASCEND Endpoint Achieved</a:t>
            </a:r>
          </a:p>
        </p:txBody>
      </p:sp>
      <p:sp>
        <p:nvSpPr>
          <p:cNvPr id="8" name="TextBox 7"/>
          <p:cNvSpPr txBox="1"/>
          <p:nvPr/>
        </p:nvSpPr>
        <p:spPr>
          <a:xfrm>
            <a:off x="40948" y="6137046"/>
            <a:ext cx="4636590" cy="338554"/>
          </a:xfrm>
          <a:prstGeom prst="rect">
            <a:avLst/>
          </a:prstGeom>
          <a:noFill/>
        </p:spPr>
        <p:txBody>
          <a:bodyPr wrap="none" rtlCol="0">
            <a:spAutoFit/>
          </a:bodyPr>
          <a:lstStyle/>
          <a:p>
            <a:r>
              <a:rPr lang="en-US" sz="1600" dirty="0"/>
              <a:t>King TE, et al. </a:t>
            </a:r>
            <a:r>
              <a:rPr lang="en-US" sz="1600" i="1" dirty="0"/>
              <a:t>N </a:t>
            </a:r>
            <a:r>
              <a:rPr lang="en-US" sz="1600" i="1" dirty="0" err="1"/>
              <a:t>Engl</a:t>
            </a:r>
            <a:r>
              <a:rPr lang="en-US" sz="1600" i="1" dirty="0"/>
              <a:t> J Med. </a:t>
            </a:r>
            <a:r>
              <a:rPr lang="en-US" sz="1600" dirty="0"/>
              <a:t>2014;370(22):2083-2092.</a:t>
            </a:r>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9520" b="7655"/>
          <a:stretch/>
        </p:blipFill>
        <p:spPr bwMode="auto">
          <a:xfrm>
            <a:off x="1303466" y="1832998"/>
            <a:ext cx="6036594" cy="3913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696431" y="1895569"/>
            <a:ext cx="1237095" cy="385134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rot="16200000">
            <a:off x="-883168" y="3138246"/>
            <a:ext cx="3441493" cy="830997"/>
          </a:xfrm>
          <a:prstGeom prst="rect">
            <a:avLst/>
          </a:prstGeom>
          <a:noFill/>
        </p:spPr>
        <p:txBody>
          <a:bodyPr wrap="square" rtlCol="0">
            <a:spAutoFit/>
          </a:bodyPr>
          <a:lstStyle/>
          <a:p>
            <a:pPr algn="ctr"/>
            <a:r>
              <a:rPr lang="en-US" sz="2400" b="1" dirty="0"/>
              <a:t>Patients with ≥ 10% FVC Decline or Death (%)</a:t>
            </a:r>
          </a:p>
        </p:txBody>
      </p:sp>
      <p:sp>
        <p:nvSpPr>
          <p:cNvPr id="4" name="TextBox 3"/>
          <p:cNvSpPr txBox="1"/>
          <p:nvPr/>
        </p:nvSpPr>
        <p:spPr>
          <a:xfrm>
            <a:off x="4157274" y="5602779"/>
            <a:ext cx="911083" cy="461665"/>
          </a:xfrm>
          <a:prstGeom prst="rect">
            <a:avLst/>
          </a:prstGeom>
          <a:noFill/>
        </p:spPr>
        <p:txBody>
          <a:bodyPr wrap="none" rtlCol="0">
            <a:spAutoFit/>
          </a:bodyPr>
          <a:lstStyle/>
          <a:p>
            <a:r>
              <a:rPr lang="en-US" sz="2400" b="1" dirty="0"/>
              <a:t>Week</a:t>
            </a:r>
          </a:p>
        </p:txBody>
      </p:sp>
      <p:sp>
        <p:nvSpPr>
          <p:cNvPr id="5" name="TextBox 4"/>
          <p:cNvSpPr txBox="1"/>
          <p:nvPr/>
        </p:nvSpPr>
        <p:spPr>
          <a:xfrm>
            <a:off x="5643565" y="987881"/>
            <a:ext cx="1342822" cy="830997"/>
          </a:xfrm>
          <a:prstGeom prst="rect">
            <a:avLst/>
          </a:prstGeom>
          <a:noFill/>
        </p:spPr>
        <p:txBody>
          <a:bodyPr wrap="square" rtlCol="0">
            <a:spAutoFit/>
          </a:bodyPr>
          <a:lstStyle/>
          <a:p>
            <a:pPr algn="ctr"/>
            <a:r>
              <a:rPr lang="en-US" sz="2400" b="1" dirty="0"/>
              <a:t>Primary Endpoint</a:t>
            </a:r>
          </a:p>
        </p:txBody>
      </p:sp>
      <p:sp>
        <p:nvSpPr>
          <p:cNvPr id="7" name="Down Arrow 6"/>
          <p:cNvSpPr/>
          <p:nvPr/>
        </p:nvSpPr>
        <p:spPr>
          <a:xfrm>
            <a:off x="7532630" y="2301970"/>
            <a:ext cx="810594" cy="1444446"/>
          </a:xfrm>
          <a:prstGeom prst="down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7032796" y="3822615"/>
            <a:ext cx="1819089" cy="830997"/>
          </a:xfrm>
          <a:prstGeom prst="rect">
            <a:avLst/>
          </a:prstGeom>
          <a:noFill/>
        </p:spPr>
        <p:txBody>
          <a:bodyPr wrap="none" rtlCol="0">
            <a:spAutoFit/>
          </a:bodyPr>
          <a:lstStyle/>
          <a:p>
            <a:pPr algn="ctr"/>
            <a:r>
              <a:rPr lang="en-US" sz="2400" b="1" dirty="0"/>
              <a:t>48% Relative</a:t>
            </a:r>
          </a:p>
          <a:p>
            <a:pPr algn="ctr"/>
            <a:r>
              <a:rPr lang="en-US" sz="2400" b="1" dirty="0"/>
              <a:t>Reduction</a:t>
            </a:r>
          </a:p>
        </p:txBody>
      </p:sp>
      <p:cxnSp>
        <p:nvCxnSpPr>
          <p:cNvPr id="11" name="Straight Connector 10"/>
          <p:cNvCxnSpPr/>
          <p:nvPr/>
        </p:nvCxnSpPr>
        <p:spPr>
          <a:xfrm>
            <a:off x="6831926" y="2301969"/>
            <a:ext cx="1194474"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831926" y="3746415"/>
            <a:ext cx="1194474"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54279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311" y="6136267"/>
            <a:ext cx="4874364" cy="338554"/>
          </a:xfrm>
          <a:prstGeom prst="rect">
            <a:avLst/>
          </a:prstGeom>
          <a:noFill/>
        </p:spPr>
        <p:txBody>
          <a:bodyPr wrap="square" rtlCol="0">
            <a:spAutoFit/>
          </a:bodyPr>
          <a:lstStyle/>
          <a:p>
            <a:r>
              <a:rPr lang="en-US" sz="1600" dirty="0"/>
              <a:t>King TE, et al. </a:t>
            </a:r>
            <a:r>
              <a:rPr lang="en-US" sz="1600" i="1" dirty="0"/>
              <a:t>N </a:t>
            </a:r>
            <a:r>
              <a:rPr lang="en-US" sz="1600" i="1" dirty="0" err="1"/>
              <a:t>Engl</a:t>
            </a:r>
            <a:r>
              <a:rPr lang="en-US" sz="1600" i="1" dirty="0"/>
              <a:t> J Med. </a:t>
            </a:r>
            <a:r>
              <a:rPr lang="en-US" sz="1600" dirty="0"/>
              <a:t>2014;370(22):2083-2092.</a:t>
            </a:r>
          </a:p>
        </p:txBody>
      </p:sp>
      <p:sp>
        <p:nvSpPr>
          <p:cNvPr id="6" name="Title 1"/>
          <p:cNvSpPr txBox="1">
            <a:spLocks/>
          </p:cNvSpPr>
          <p:nvPr/>
        </p:nvSpPr>
        <p:spPr>
          <a:xfrm>
            <a:off x="343828" y="116915"/>
            <a:ext cx="8229600" cy="82493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26528E"/>
                </a:solidFill>
                <a:latin typeface="+mj-lt"/>
                <a:ea typeface="+mj-ea"/>
                <a:cs typeface="+mj-cs"/>
              </a:defRPr>
            </a:lvl1pPr>
          </a:lstStyle>
          <a:p>
            <a:r>
              <a:rPr lang="en-US" sz="3600" b="1" dirty="0"/>
              <a:t>Common ASCEND Adverse Events</a:t>
            </a:r>
          </a:p>
        </p:txBody>
      </p:sp>
      <p:graphicFrame>
        <p:nvGraphicFramePr>
          <p:cNvPr id="3" name="Table 2"/>
          <p:cNvGraphicFramePr>
            <a:graphicFrameLocks noGrp="1"/>
          </p:cNvGraphicFramePr>
          <p:nvPr>
            <p:extLst>
              <p:ext uri="{D42A27DB-BD31-4B8C-83A1-F6EECF244321}">
                <p14:modId xmlns:p14="http://schemas.microsoft.com/office/powerpoint/2010/main" val="1600568538"/>
              </p:ext>
            </p:extLst>
          </p:nvPr>
        </p:nvGraphicFramePr>
        <p:xfrm>
          <a:off x="1156666" y="941847"/>
          <a:ext cx="6864349" cy="4949710"/>
        </p:xfrm>
        <a:graphic>
          <a:graphicData uri="http://schemas.openxmlformats.org/drawingml/2006/table">
            <a:tbl>
              <a:tblPr firstRow="1" bandRow="1">
                <a:tableStyleId>{5C22544A-7EE6-4342-B048-85BDC9FD1C3A}</a:tableStyleId>
              </a:tblPr>
              <a:tblGrid>
                <a:gridCol w="1785190">
                  <a:extLst>
                    <a:ext uri="{9D8B030D-6E8A-4147-A177-3AD203B41FA5}">
                      <a16:colId xmlns="" xmlns:a16="http://schemas.microsoft.com/office/drawing/2014/main" val="20000"/>
                    </a:ext>
                  </a:extLst>
                </a:gridCol>
                <a:gridCol w="2001520">
                  <a:extLst>
                    <a:ext uri="{9D8B030D-6E8A-4147-A177-3AD203B41FA5}">
                      <a16:colId xmlns="" xmlns:a16="http://schemas.microsoft.com/office/drawing/2014/main" val="20001"/>
                    </a:ext>
                  </a:extLst>
                </a:gridCol>
                <a:gridCol w="1822617">
                  <a:extLst>
                    <a:ext uri="{9D8B030D-6E8A-4147-A177-3AD203B41FA5}">
                      <a16:colId xmlns="" xmlns:a16="http://schemas.microsoft.com/office/drawing/2014/main" val="20002"/>
                    </a:ext>
                  </a:extLst>
                </a:gridCol>
                <a:gridCol w="1255022">
                  <a:extLst>
                    <a:ext uri="{9D8B030D-6E8A-4147-A177-3AD203B41FA5}">
                      <a16:colId xmlns="" xmlns:a16="http://schemas.microsoft.com/office/drawing/2014/main" val="20003"/>
                    </a:ext>
                  </a:extLst>
                </a:gridCol>
              </a:tblGrid>
              <a:tr h="923925">
                <a:tc>
                  <a:txBody>
                    <a:bodyPr/>
                    <a:lstStyle/>
                    <a:p>
                      <a:pPr algn="l" fontAlgn="b"/>
                      <a:r>
                        <a:rPr lang="en-US" sz="2000" b="1" u="none" strike="noStrike" dirty="0">
                          <a:effectLst/>
                          <a:latin typeface="+mn-lt"/>
                        </a:rPr>
                        <a:t> Adverse Event</a:t>
                      </a:r>
                      <a:endParaRPr lang="en-US" sz="2000" b="1"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2000" b="1" u="none" strike="noStrike" dirty="0">
                          <a:effectLst/>
                          <a:latin typeface="+mn-lt"/>
                        </a:rPr>
                        <a:t>Pirfenidone (%) </a:t>
                      </a:r>
                    </a:p>
                    <a:p>
                      <a:pPr algn="ctr" fontAlgn="b"/>
                      <a:r>
                        <a:rPr lang="en-US" sz="2000" b="1" u="none" strike="noStrike" dirty="0">
                          <a:effectLst/>
                          <a:latin typeface="+mn-lt"/>
                        </a:rPr>
                        <a:t>(N = 278)</a:t>
                      </a:r>
                      <a:endParaRPr lang="en-US" sz="2000" b="1"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2000" b="1" u="none" strike="noStrike" dirty="0">
                          <a:effectLst/>
                          <a:latin typeface="+mn-lt"/>
                        </a:rPr>
                        <a:t>Placebo (%) </a:t>
                      </a:r>
                    </a:p>
                    <a:p>
                      <a:pPr algn="ctr" fontAlgn="b"/>
                      <a:r>
                        <a:rPr lang="en-US" sz="2000" b="1" u="none" strike="noStrike" dirty="0">
                          <a:effectLst/>
                          <a:latin typeface="+mn-lt"/>
                        </a:rPr>
                        <a:t>(N = 277)</a:t>
                      </a:r>
                      <a:endParaRPr lang="en-US" sz="2000" b="1"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l-GR" sz="2000" b="1" u="none" strike="noStrike" dirty="0">
                          <a:effectLst/>
                          <a:latin typeface="+mn-lt"/>
                        </a:rPr>
                        <a:t>Δ </a:t>
                      </a:r>
                      <a:r>
                        <a:rPr lang="en-US" sz="2000" b="1" u="none" strike="noStrike" dirty="0">
                          <a:effectLst/>
                          <a:latin typeface="+mn-lt"/>
                        </a:rPr>
                        <a:t>(</a:t>
                      </a:r>
                      <a:r>
                        <a:rPr lang="el-GR" sz="2000" b="1" u="none" strike="noStrike" dirty="0">
                          <a:effectLst/>
                          <a:latin typeface="+mn-lt"/>
                        </a:rPr>
                        <a:t>%</a:t>
                      </a:r>
                      <a:r>
                        <a:rPr lang="en-US" sz="2000" b="1" u="none" strike="noStrike" dirty="0">
                          <a:effectLst/>
                          <a:latin typeface="+mn-lt"/>
                        </a:rPr>
                        <a:t>)</a:t>
                      </a:r>
                      <a:endParaRPr lang="el-GR" sz="2000" b="1" i="0" u="none" strike="noStrike" dirty="0">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0"/>
                  </a:ext>
                </a:extLst>
              </a:tr>
              <a:tr h="294005">
                <a:tc>
                  <a:txBody>
                    <a:bodyPr/>
                    <a:lstStyle/>
                    <a:p>
                      <a:pPr marL="0" indent="0" algn="l" fontAlgn="b"/>
                      <a:r>
                        <a:rPr lang="en-US" sz="1900" u="none" strike="noStrike" dirty="0">
                          <a:effectLst/>
                          <a:latin typeface="+mn-lt"/>
                        </a:rPr>
                        <a:t> Nausea</a:t>
                      </a:r>
                      <a:endParaRPr lang="en-US" sz="19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900" u="none" strike="noStrike" dirty="0">
                          <a:effectLst/>
                          <a:latin typeface="+mn-lt"/>
                        </a:rPr>
                        <a:t>36</a:t>
                      </a:r>
                      <a:endParaRPr lang="en-US" sz="1900" b="0" i="0" u="none" strike="noStrike" dirty="0">
                        <a:solidFill>
                          <a:srgbClr val="000000"/>
                        </a:solidFill>
                        <a:effectLst/>
                        <a:latin typeface="+mn-lt"/>
                      </a:endParaRPr>
                    </a:p>
                  </a:txBody>
                  <a:tcPr marL="9525" marR="9525" marT="9525" marB="0" anchor="b"/>
                </a:tc>
                <a:tc>
                  <a:txBody>
                    <a:bodyPr/>
                    <a:lstStyle/>
                    <a:p>
                      <a:pPr algn="ctr" fontAlgn="b"/>
                      <a:r>
                        <a:rPr lang="en-US" sz="1900" u="none" strike="noStrike">
                          <a:effectLst/>
                          <a:latin typeface="+mn-lt"/>
                        </a:rPr>
                        <a:t>13.4</a:t>
                      </a:r>
                      <a:endParaRPr lang="en-US" sz="1900" b="0" i="0" u="none" strike="noStrike">
                        <a:solidFill>
                          <a:srgbClr val="000000"/>
                        </a:solidFill>
                        <a:effectLst/>
                        <a:latin typeface="+mn-lt"/>
                      </a:endParaRPr>
                    </a:p>
                  </a:txBody>
                  <a:tcPr marL="9525" marR="9525" marT="9525" marB="0" anchor="b"/>
                </a:tc>
                <a:tc>
                  <a:txBody>
                    <a:bodyPr/>
                    <a:lstStyle/>
                    <a:p>
                      <a:pPr algn="ctr" fontAlgn="b"/>
                      <a:r>
                        <a:rPr lang="en-US" sz="1900" u="none" strike="noStrike" dirty="0">
                          <a:effectLst/>
                          <a:latin typeface="+mn-lt"/>
                        </a:rPr>
                        <a:t>22.6</a:t>
                      </a:r>
                      <a:endParaRPr lang="en-US" sz="1900" b="0" i="0" u="none" strike="noStrike" dirty="0">
                        <a:solidFill>
                          <a:srgbClr val="000000"/>
                        </a:solidFill>
                        <a:effectLst/>
                        <a:latin typeface="+mn-lt"/>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1"/>
                  </a:ext>
                </a:extLst>
              </a:tr>
              <a:tr h="294005">
                <a:tc>
                  <a:txBody>
                    <a:bodyPr/>
                    <a:lstStyle/>
                    <a:p>
                      <a:pPr algn="l" fontAlgn="b"/>
                      <a:r>
                        <a:rPr lang="en-US" sz="1900" u="none" strike="noStrike" dirty="0">
                          <a:effectLst/>
                          <a:latin typeface="+mn-lt"/>
                        </a:rPr>
                        <a:t> Rash</a:t>
                      </a:r>
                      <a:endParaRPr lang="en-US" sz="19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900" u="none" strike="noStrike">
                          <a:effectLst/>
                          <a:latin typeface="+mn-lt"/>
                        </a:rPr>
                        <a:t>28.1</a:t>
                      </a:r>
                      <a:endParaRPr lang="en-US" sz="1900" b="0" i="0" u="none" strike="noStrike">
                        <a:solidFill>
                          <a:srgbClr val="000000"/>
                        </a:solidFill>
                        <a:effectLst/>
                        <a:latin typeface="+mn-lt"/>
                      </a:endParaRPr>
                    </a:p>
                  </a:txBody>
                  <a:tcPr marL="9525" marR="9525" marT="9525" marB="0" anchor="b"/>
                </a:tc>
                <a:tc>
                  <a:txBody>
                    <a:bodyPr/>
                    <a:lstStyle/>
                    <a:p>
                      <a:pPr algn="ctr" fontAlgn="b"/>
                      <a:r>
                        <a:rPr lang="en-US" sz="1900" u="none" strike="noStrike">
                          <a:effectLst/>
                          <a:latin typeface="+mn-lt"/>
                        </a:rPr>
                        <a:t>8.7</a:t>
                      </a:r>
                      <a:endParaRPr lang="en-US" sz="1900" b="0" i="0" u="none" strike="noStrike">
                        <a:solidFill>
                          <a:srgbClr val="000000"/>
                        </a:solidFill>
                        <a:effectLst/>
                        <a:latin typeface="+mn-lt"/>
                      </a:endParaRPr>
                    </a:p>
                  </a:txBody>
                  <a:tcPr marL="9525" marR="9525" marT="9525" marB="0" anchor="b"/>
                </a:tc>
                <a:tc>
                  <a:txBody>
                    <a:bodyPr/>
                    <a:lstStyle/>
                    <a:p>
                      <a:pPr algn="ctr" fontAlgn="b"/>
                      <a:r>
                        <a:rPr lang="en-US" sz="1900" u="none" strike="noStrike">
                          <a:effectLst/>
                          <a:latin typeface="+mn-lt"/>
                        </a:rPr>
                        <a:t>19.4</a:t>
                      </a:r>
                      <a:endParaRPr lang="en-US" sz="1900" b="0" i="0" u="none" strike="noStrike">
                        <a:solidFill>
                          <a:srgbClr val="000000"/>
                        </a:solidFill>
                        <a:effectLst/>
                        <a:latin typeface="+mn-lt"/>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2"/>
                  </a:ext>
                </a:extLst>
              </a:tr>
              <a:tr h="294005">
                <a:tc>
                  <a:txBody>
                    <a:bodyPr/>
                    <a:lstStyle/>
                    <a:p>
                      <a:pPr algn="l" fontAlgn="b"/>
                      <a:r>
                        <a:rPr lang="en-US" sz="1900" u="none" strike="noStrike" dirty="0">
                          <a:effectLst/>
                          <a:latin typeface="+mn-lt"/>
                        </a:rPr>
                        <a:t> Dyspepsia</a:t>
                      </a:r>
                      <a:endParaRPr lang="en-US" sz="19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900" u="none" strike="noStrike" dirty="0">
                          <a:effectLst/>
                          <a:latin typeface="+mn-lt"/>
                        </a:rPr>
                        <a:t>17.6</a:t>
                      </a:r>
                      <a:endParaRPr lang="en-US" sz="1900" b="0" i="0" u="none" strike="noStrike" dirty="0">
                        <a:solidFill>
                          <a:srgbClr val="000000"/>
                        </a:solidFill>
                        <a:effectLst/>
                        <a:latin typeface="+mn-lt"/>
                      </a:endParaRPr>
                    </a:p>
                  </a:txBody>
                  <a:tcPr marL="9525" marR="9525" marT="9525" marB="0" anchor="b"/>
                </a:tc>
                <a:tc>
                  <a:txBody>
                    <a:bodyPr/>
                    <a:lstStyle/>
                    <a:p>
                      <a:pPr algn="ctr" fontAlgn="b"/>
                      <a:r>
                        <a:rPr lang="en-US" sz="1900" u="none" strike="noStrike" dirty="0">
                          <a:effectLst/>
                          <a:latin typeface="+mn-lt"/>
                        </a:rPr>
                        <a:t>6.1</a:t>
                      </a:r>
                      <a:endParaRPr lang="en-US" sz="1900" b="0" i="0" u="none" strike="noStrike" dirty="0">
                        <a:solidFill>
                          <a:srgbClr val="000000"/>
                        </a:solidFill>
                        <a:effectLst/>
                        <a:latin typeface="+mn-lt"/>
                      </a:endParaRPr>
                    </a:p>
                  </a:txBody>
                  <a:tcPr marL="9525" marR="9525" marT="9525" marB="0" anchor="b"/>
                </a:tc>
                <a:tc>
                  <a:txBody>
                    <a:bodyPr/>
                    <a:lstStyle/>
                    <a:p>
                      <a:pPr algn="ctr" fontAlgn="b"/>
                      <a:r>
                        <a:rPr lang="en-US" sz="1900" u="none" strike="noStrike">
                          <a:effectLst/>
                          <a:latin typeface="+mn-lt"/>
                        </a:rPr>
                        <a:t>11.5</a:t>
                      </a:r>
                      <a:endParaRPr lang="en-US" sz="1900" b="0" i="0" u="none" strike="noStrike">
                        <a:solidFill>
                          <a:srgbClr val="000000"/>
                        </a:solidFill>
                        <a:effectLst/>
                        <a:latin typeface="+mn-lt"/>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3"/>
                  </a:ext>
                </a:extLst>
              </a:tr>
              <a:tr h="294005">
                <a:tc>
                  <a:txBody>
                    <a:bodyPr/>
                    <a:lstStyle/>
                    <a:p>
                      <a:pPr algn="l" fontAlgn="b"/>
                      <a:r>
                        <a:rPr lang="en-US" sz="1900" u="none" strike="noStrike" dirty="0">
                          <a:effectLst/>
                          <a:latin typeface="+mn-lt"/>
                        </a:rPr>
                        <a:t> Anorexia</a:t>
                      </a:r>
                      <a:endParaRPr lang="en-US" sz="19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900" u="none" strike="noStrike" dirty="0">
                          <a:effectLst/>
                          <a:latin typeface="+mn-lt"/>
                        </a:rPr>
                        <a:t>15.8</a:t>
                      </a:r>
                      <a:endParaRPr lang="en-US" sz="1900" b="0" i="0" u="none" strike="noStrike" dirty="0">
                        <a:solidFill>
                          <a:srgbClr val="000000"/>
                        </a:solidFill>
                        <a:effectLst/>
                        <a:latin typeface="+mn-lt"/>
                      </a:endParaRPr>
                    </a:p>
                  </a:txBody>
                  <a:tcPr marL="9525" marR="9525" marT="9525" marB="0" anchor="b"/>
                </a:tc>
                <a:tc>
                  <a:txBody>
                    <a:bodyPr/>
                    <a:lstStyle/>
                    <a:p>
                      <a:pPr algn="ctr" fontAlgn="b"/>
                      <a:r>
                        <a:rPr lang="en-US" sz="1900" u="none" strike="noStrike">
                          <a:effectLst/>
                          <a:latin typeface="+mn-lt"/>
                        </a:rPr>
                        <a:t>6.5</a:t>
                      </a:r>
                      <a:endParaRPr lang="en-US" sz="1900" b="0" i="0" u="none" strike="noStrike">
                        <a:solidFill>
                          <a:srgbClr val="000000"/>
                        </a:solidFill>
                        <a:effectLst/>
                        <a:latin typeface="+mn-lt"/>
                      </a:endParaRPr>
                    </a:p>
                  </a:txBody>
                  <a:tcPr marL="9525" marR="9525" marT="9525" marB="0" anchor="b"/>
                </a:tc>
                <a:tc>
                  <a:txBody>
                    <a:bodyPr/>
                    <a:lstStyle/>
                    <a:p>
                      <a:pPr algn="ctr" fontAlgn="b"/>
                      <a:r>
                        <a:rPr lang="en-US" sz="1900" u="none" strike="noStrike">
                          <a:effectLst/>
                          <a:latin typeface="+mn-lt"/>
                        </a:rPr>
                        <a:t>9.3</a:t>
                      </a:r>
                      <a:endParaRPr lang="en-US" sz="1900" b="0" i="0" u="none" strike="noStrike">
                        <a:solidFill>
                          <a:srgbClr val="000000"/>
                        </a:solidFill>
                        <a:effectLst/>
                        <a:latin typeface="+mn-lt"/>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4"/>
                  </a:ext>
                </a:extLst>
              </a:tr>
              <a:tr h="294005">
                <a:tc>
                  <a:txBody>
                    <a:bodyPr/>
                    <a:lstStyle/>
                    <a:p>
                      <a:pPr algn="l" fontAlgn="b"/>
                      <a:r>
                        <a:rPr lang="en-US" sz="1900" u="none" strike="noStrike" dirty="0">
                          <a:effectLst/>
                          <a:latin typeface="+mn-lt"/>
                        </a:rPr>
                        <a:t> GERD</a:t>
                      </a:r>
                      <a:endParaRPr lang="en-US" sz="19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900" u="none" strike="noStrike">
                          <a:effectLst/>
                          <a:latin typeface="+mn-lt"/>
                        </a:rPr>
                        <a:t>11.9</a:t>
                      </a:r>
                      <a:endParaRPr lang="en-US" sz="1900" b="0" i="0" u="none" strike="noStrike">
                        <a:solidFill>
                          <a:srgbClr val="000000"/>
                        </a:solidFill>
                        <a:effectLst/>
                        <a:latin typeface="+mn-lt"/>
                      </a:endParaRPr>
                    </a:p>
                  </a:txBody>
                  <a:tcPr marL="9525" marR="9525" marT="9525" marB="0" anchor="b"/>
                </a:tc>
                <a:tc>
                  <a:txBody>
                    <a:bodyPr/>
                    <a:lstStyle/>
                    <a:p>
                      <a:pPr algn="ctr" fontAlgn="b"/>
                      <a:r>
                        <a:rPr lang="en-US" sz="1900" u="none" strike="noStrike">
                          <a:effectLst/>
                          <a:latin typeface="+mn-lt"/>
                        </a:rPr>
                        <a:t>6.5</a:t>
                      </a:r>
                      <a:endParaRPr lang="en-US" sz="1900" b="0" i="0" u="none" strike="noStrike">
                        <a:solidFill>
                          <a:srgbClr val="000000"/>
                        </a:solidFill>
                        <a:effectLst/>
                        <a:latin typeface="+mn-lt"/>
                      </a:endParaRPr>
                    </a:p>
                  </a:txBody>
                  <a:tcPr marL="9525" marR="9525" marT="9525" marB="0" anchor="b"/>
                </a:tc>
                <a:tc>
                  <a:txBody>
                    <a:bodyPr/>
                    <a:lstStyle/>
                    <a:p>
                      <a:pPr algn="ctr" fontAlgn="b"/>
                      <a:r>
                        <a:rPr lang="en-US" sz="1900" u="none" strike="noStrike">
                          <a:effectLst/>
                          <a:latin typeface="+mn-lt"/>
                        </a:rPr>
                        <a:t>5.4</a:t>
                      </a:r>
                      <a:endParaRPr lang="en-US" sz="1900" b="0" i="0" u="none" strike="noStrike">
                        <a:solidFill>
                          <a:srgbClr val="000000"/>
                        </a:solidFill>
                        <a:effectLst/>
                        <a:latin typeface="+mn-lt"/>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5"/>
                  </a:ext>
                </a:extLst>
              </a:tr>
              <a:tr h="294005">
                <a:tc>
                  <a:txBody>
                    <a:bodyPr/>
                    <a:lstStyle/>
                    <a:p>
                      <a:pPr algn="l" fontAlgn="b"/>
                      <a:r>
                        <a:rPr lang="en-US" sz="1900" u="none" strike="noStrike" dirty="0">
                          <a:effectLst/>
                          <a:latin typeface="+mn-lt"/>
                        </a:rPr>
                        <a:t> Weight Loss</a:t>
                      </a:r>
                      <a:endParaRPr lang="en-US" sz="19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900" u="none" strike="noStrike">
                          <a:effectLst/>
                          <a:latin typeface="+mn-lt"/>
                        </a:rPr>
                        <a:t>12.6</a:t>
                      </a:r>
                      <a:endParaRPr lang="en-US" sz="1900" b="0" i="0" u="none" strike="noStrike">
                        <a:solidFill>
                          <a:srgbClr val="000000"/>
                        </a:solidFill>
                        <a:effectLst/>
                        <a:latin typeface="+mn-lt"/>
                      </a:endParaRPr>
                    </a:p>
                  </a:txBody>
                  <a:tcPr marL="9525" marR="9525" marT="9525" marB="0" anchor="b"/>
                </a:tc>
                <a:tc>
                  <a:txBody>
                    <a:bodyPr/>
                    <a:lstStyle/>
                    <a:p>
                      <a:pPr algn="ctr" fontAlgn="b"/>
                      <a:r>
                        <a:rPr lang="en-US" sz="1900" u="none" strike="noStrike" dirty="0">
                          <a:effectLst/>
                          <a:latin typeface="+mn-lt"/>
                        </a:rPr>
                        <a:t>7.9</a:t>
                      </a:r>
                      <a:endParaRPr lang="en-US" sz="1900" b="0" i="0" u="none" strike="noStrike" dirty="0">
                        <a:solidFill>
                          <a:srgbClr val="000000"/>
                        </a:solidFill>
                        <a:effectLst/>
                        <a:latin typeface="+mn-lt"/>
                      </a:endParaRPr>
                    </a:p>
                  </a:txBody>
                  <a:tcPr marL="9525" marR="9525" marT="9525" marB="0" anchor="b"/>
                </a:tc>
                <a:tc>
                  <a:txBody>
                    <a:bodyPr/>
                    <a:lstStyle/>
                    <a:p>
                      <a:pPr algn="ctr" fontAlgn="b"/>
                      <a:r>
                        <a:rPr lang="en-US" sz="1900" u="none" strike="noStrike">
                          <a:effectLst/>
                          <a:latin typeface="+mn-lt"/>
                        </a:rPr>
                        <a:t>4.7</a:t>
                      </a:r>
                      <a:endParaRPr lang="en-US" sz="1900" b="0" i="0" u="none" strike="noStrike">
                        <a:solidFill>
                          <a:srgbClr val="000000"/>
                        </a:solidFill>
                        <a:effectLst/>
                        <a:latin typeface="+mn-lt"/>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6"/>
                  </a:ext>
                </a:extLst>
              </a:tr>
              <a:tr h="294005">
                <a:tc>
                  <a:txBody>
                    <a:bodyPr/>
                    <a:lstStyle/>
                    <a:p>
                      <a:pPr algn="l" fontAlgn="b"/>
                      <a:r>
                        <a:rPr lang="en-US" sz="1900" u="none" strike="noStrike" dirty="0">
                          <a:effectLst/>
                          <a:latin typeface="+mn-lt"/>
                        </a:rPr>
                        <a:t> Insomnia</a:t>
                      </a:r>
                      <a:endParaRPr lang="en-US" sz="19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900" u="none" strike="noStrike">
                          <a:effectLst/>
                          <a:latin typeface="+mn-lt"/>
                        </a:rPr>
                        <a:t>11.2</a:t>
                      </a:r>
                      <a:endParaRPr lang="en-US" sz="1900" b="0" i="0" u="none" strike="noStrike">
                        <a:solidFill>
                          <a:srgbClr val="000000"/>
                        </a:solidFill>
                        <a:effectLst/>
                        <a:latin typeface="+mn-lt"/>
                      </a:endParaRPr>
                    </a:p>
                  </a:txBody>
                  <a:tcPr marL="9525" marR="9525" marT="9525" marB="0" anchor="b"/>
                </a:tc>
                <a:tc>
                  <a:txBody>
                    <a:bodyPr/>
                    <a:lstStyle/>
                    <a:p>
                      <a:pPr algn="ctr" fontAlgn="b"/>
                      <a:r>
                        <a:rPr lang="en-US" sz="1900" u="none" strike="noStrike">
                          <a:effectLst/>
                          <a:latin typeface="+mn-lt"/>
                        </a:rPr>
                        <a:t>6.5</a:t>
                      </a:r>
                      <a:endParaRPr lang="en-US" sz="1900" b="0" i="0" u="none" strike="noStrike">
                        <a:solidFill>
                          <a:srgbClr val="000000"/>
                        </a:solidFill>
                        <a:effectLst/>
                        <a:latin typeface="+mn-lt"/>
                      </a:endParaRPr>
                    </a:p>
                  </a:txBody>
                  <a:tcPr marL="9525" marR="9525" marT="9525" marB="0" anchor="b"/>
                </a:tc>
                <a:tc>
                  <a:txBody>
                    <a:bodyPr/>
                    <a:lstStyle/>
                    <a:p>
                      <a:pPr algn="ctr" fontAlgn="b"/>
                      <a:r>
                        <a:rPr lang="en-US" sz="1900" u="none" strike="noStrike">
                          <a:effectLst/>
                          <a:latin typeface="+mn-lt"/>
                        </a:rPr>
                        <a:t>4.7</a:t>
                      </a:r>
                      <a:endParaRPr lang="en-US" sz="1900" b="0" i="0" u="none" strike="noStrike">
                        <a:solidFill>
                          <a:srgbClr val="000000"/>
                        </a:solidFill>
                        <a:effectLst/>
                        <a:latin typeface="+mn-lt"/>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7"/>
                  </a:ext>
                </a:extLst>
              </a:tr>
              <a:tr h="294005">
                <a:tc>
                  <a:txBody>
                    <a:bodyPr/>
                    <a:lstStyle/>
                    <a:p>
                      <a:pPr algn="l" fontAlgn="b"/>
                      <a:r>
                        <a:rPr lang="en-US" sz="1900" u="none" strike="noStrike" dirty="0">
                          <a:effectLst/>
                          <a:latin typeface="+mn-lt"/>
                        </a:rPr>
                        <a:t> Dizziness</a:t>
                      </a:r>
                      <a:endParaRPr lang="en-US" sz="19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900" u="none" strike="noStrike">
                          <a:effectLst/>
                          <a:latin typeface="+mn-lt"/>
                        </a:rPr>
                        <a:t>17.6</a:t>
                      </a:r>
                      <a:endParaRPr lang="en-US" sz="1900" b="0" i="0" u="none" strike="noStrike">
                        <a:solidFill>
                          <a:srgbClr val="000000"/>
                        </a:solidFill>
                        <a:effectLst/>
                        <a:latin typeface="+mn-lt"/>
                      </a:endParaRPr>
                    </a:p>
                  </a:txBody>
                  <a:tcPr marL="9525" marR="9525" marT="9525" marB="0" anchor="b"/>
                </a:tc>
                <a:tc>
                  <a:txBody>
                    <a:bodyPr/>
                    <a:lstStyle/>
                    <a:p>
                      <a:pPr algn="ctr" fontAlgn="b"/>
                      <a:r>
                        <a:rPr lang="en-US" sz="1900" u="none" strike="noStrike">
                          <a:effectLst/>
                          <a:latin typeface="+mn-lt"/>
                        </a:rPr>
                        <a:t>13</a:t>
                      </a:r>
                      <a:endParaRPr lang="en-US" sz="1900" b="0" i="0" u="none" strike="noStrike">
                        <a:solidFill>
                          <a:srgbClr val="000000"/>
                        </a:solidFill>
                        <a:effectLst/>
                        <a:latin typeface="+mn-lt"/>
                      </a:endParaRPr>
                    </a:p>
                  </a:txBody>
                  <a:tcPr marL="9525" marR="9525" marT="9525" marB="0" anchor="b"/>
                </a:tc>
                <a:tc>
                  <a:txBody>
                    <a:bodyPr/>
                    <a:lstStyle/>
                    <a:p>
                      <a:pPr algn="ctr" fontAlgn="b"/>
                      <a:r>
                        <a:rPr lang="en-US" sz="1900" u="none" strike="noStrike">
                          <a:effectLst/>
                          <a:latin typeface="+mn-lt"/>
                        </a:rPr>
                        <a:t>4.6</a:t>
                      </a:r>
                      <a:endParaRPr lang="en-US" sz="1900" b="0" i="0" u="none" strike="noStrike">
                        <a:solidFill>
                          <a:srgbClr val="000000"/>
                        </a:solidFill>
                        <a:effectLst/>
                        <a:latin typeface="+mn-lt"/>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8"/>
                  </a:ext>
                </a:extLst>
              </a:tr>
              <a:tr h="294005">
                <a:tc>
                  <a:txBody>
                    <a:bodyPr/>
                    <a:lstStyle/>
                    <a:p>
                      <a:pPr algn="l" fontAlgn="b"/>
                      <a:r>
                        <a:rPr lang="en-US" sz="1900" u="none" strike="noStrike" dirty="0">
                          <a:effectLst/>
                          <a:latin typeface="+mn-lt"/>
                        </a:rPr>
                        <a:t> Vomiting</a:t>
                      </a:r>
                      <a:endParaRPr lang="en-US" sz="19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900" u="none" strike="noStrike">
                          <a:effectLst/>
                          <a:latin typeface="+mn-lt"/>
                        </a:rPr>
                        <a:t>12.9</a:t>
                      </a:r>
                      <a:endParaRPr lang="en-US" sz="1900" b="0" i="0" u="none" strike="noStrike">
                        <a:solidFill>
                          <a:srgbClr val="000000"/>
                        </a:solidFill>
                        <a:effectLst/>
                        <a:latin typeface="+mn-lt"/>
                      </a:endParaRPr>
                    </a:p>
                  </a:txBody>
                  <a:tcPr marL="9525" marR="9525" marT="9525" marB="0" anchor="b"/>
                </a:tc>
                <a:tc>
                  <a:txBody>
                    <a:bodyPr/>
                    <a:lstStyle/>
                    <a:p>
                      <a:pPr algn="ctr" fontAlgn="b"/>
                      <a:r>
                        <a:rPr lang="en-US" sz="1900" u="none" strike="noStrike">
                          <a:effectLst/>
                          <a:latin typeface="+mn-lt"/>
                        </a:rPr>
                        <a:t>8.7</a:t>
                      </a:r>
                      <a:endParaRPr lang="en-US" sz="1900" b="0" i="0" u="none" strike="noStrike">
                        <a:solidFill>
                          <a:srgbClr val="000000"/>
                        </a:solidFill>
                        <a:effectLst/>
                        <a:latin typeface="+mn-lt"/>
                      </a:endParaRPr>
                    </a:p>
                  </a:txBody>
                  <a:tcPr marL="9525" marR="9525" marT="9525" marB="0" anchor="b"/>
                </a:tc>
                <a:tc>
                  <a:txBody>
                    <a:bodyPr/>
                    <a:lstStyle/>
                    <a:p>
                      <a:pPr algn="ctr" fontAlgn="b"/>
                      <a:r>
                        <a:rPr lang="en-US" sz="1900" u="none" strike="noStrike">
                          <a:effectLst/>
                          <a:latin typeface="+mn-lt"/>
                        </a:rPr>
                        <a:t>4.2</a:t>
                      </a:r>
                      <a:endParaRPr lang="en-US" sz="1900" b="0" i="0" u="none" strike="noStrike">
                        <a:solidFill>
                          <a:srgbClr val="000000"/>
                        </a:solidFill>
                        <a:effectLst/>
                        <a:latin typeface="+mn-lt"/>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9"/>
                  </a:ext>
                </a:extLst>
              </a:tr>
              <a:tr h="436765">
                <a:tc>
                  <a:txBody>
                    <a:bodyPr/>
                    <a:lstStyle/>
                    <a:p>
                      <a:pPr algn="ctr" fontAlgn="b"/>
                      <a:r>
                        <a:rPr lang="en-US" sz="1900" b="0" i="0" u="none" strike="noStrike" dirty="0">
                          <a:solidFill>
                            <a:srgbClr val="000000"/>
                          </a:solidFill>
                          <a:effectLst/>
                          <a:latin typeface="+mn-lt"/>
                        </a:rPr>
                        <a:t>…</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900" b="0" i="0" u="none" strike="noStrike" dirty="0">
                          <a:solidFill>
                            <a:srgbClr val="000000"/>
                          </a:solidFill>
                          <a:effectLst/>
                          <a:latin typeface="+mn-lt"/>
                        </a:rPr>
                        <a:t>…</a:t>
                      </a:r>
                    </a:p>
                  </a:txBody>
                  <a:tcPr marL="9525" marR="9525" marT="9525" marB="0" anchor="ct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900" b="0" i="0" u="none" strike="noStrike" dirty="0">
                          <a:solidFill>
                            <a:srgbClr val="000000"/>
                          </a:solidFill>
                          <a:effectLst/>
                          <a:latin typeface="+mn-lt"/>
                        </a:rPr>
                        <a:t>…</a:t>
                      </a:r>
                    </a:p>
                  </a:txBody>
                  <a:tcPr marL="9525" marR="9525" marT="9525" marB="0" anchor="ct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900" b="0" i="0" u="none" strike="noStrike" dirty="0">
                          <a:solidFill>
                            <a:srgbClr val="000000"/>
                          </a:solidFill>
                          <a:effectLst/>
                          <a:latin typeface="+mn-lt"/>
                        </a:rPr>
                        <a:t>…</a:t>
                      </a:r>
                    </a:p>
                  </a:txBody>
                  <a:tcPr marL="9525" marR="9525" marT="9525"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10"/>
                  </a:ext>
                </a:extLst>
              </a:tr>
              <a:tr h="294005">
                <a:tc>
                  <a:txBody>
                    <a:bodyPr/>
                    <a:lstStyle/>
                    <a:p>
                      <a:pPr algn="l" fontAlgn="b"/>
                      <a:r>
                        <a:rPr lang="en-US" sz="1900" u="none" strike="noStrike" dirty="0">
                          <a:effectLst/>
                          <a:latin typeface="+mn-lt"/>
                        </a:rPr>
                        <a:t> Dyspnea</a:t>
                      </a:r>
                      <a:endParaRPr lang="en-US" sz="19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900" u="none" strike="noStrike">
                          <a:effectLst/>
                          <a:latin typeface="+mn-lt"/>
                        </a:rPr>
                        <a:t>14.7</a:t>
                      </a:r>
                      <a:endParaRPr lang="en-US" sz="1900" b="0" i="0" u="none" strike="noStrike">
                        <a:solidFill>
                          <a:srgbClr val="000000"/>
                        </a:solidFill>
                        <a:effectLst/>
                        <a:latin typeface="+mn-lt"/>
                      </a:endParaRPr>
                    </a:p>
                  </a:txBody>
                  <a:tcPr marL="9525" marR="9525" marT="9525" marB="0" anchor="b"/>
                </a:tc>
                <a:tc>
                  <a:txBody>
                    <a:bodyPr/>
                    <a:lstStyle/>
                    <a:p>
                      <a:pPr algn="ctr" fontAlgn="b"/>
                      <a:r>
                        <a:rPr lang="en-US" sz="1900" u="none" strike="noStrike">
                          <a:effectLst/>
                          <a:latin typeface="+mn-lt"/>
                        </a:rPr>
                        <a:t>17.7</a:t>
                      </a:r>
                      <a:endParaRPr lang="en-US" sz="1900" b="0" i="0" u="none" strike="noStrike">
                        <a:solidFill>
                          <a:srgbClr val="000000"/>
                        </a:solidFill>
                        <a:effectLst/>
                        <a:latin typeface="+mn-lt"/>
                      </a:endParaRPr>
                    </a:p>
                  </a:txBody>
                  <a:tcPr marL="9525" marR="9525" marT="9525" marB="0" anchor="b"/>
                </a:tc>
                <a:tc>
                  <a:txBody>
                    <a:bodyPr/>
                    <a:lstStyle/>
                    <a:p>
                      <a:pPr algn="ctr" fontAlgn="b"/>
                      <a:r>
                        <a:rPr lang="en-US" sz="1900" u="none" strike="noStrike" dirty="0">
                          <a:effectLst/>
                          <a:latin typeface="+mn-lt"/>
                        </a:rPr>
                        <a:t>-3</a:t>
                      </a:r>
                      <a:endParaRPr lang="en-US" sz="1900" b="0" i="0" u="none" strike="noStrike" dirty="0">
                        <a:solidFill>
                          <a:srgbClr val="000000"/>
                        </a:solidFill>
                        <a:effectLst/>
                        <a:latin typeface="+mn-lt"/>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11"/>
                  </a:ext>
                </a:extLst>
              </a:tr>
              <a:tr h="294005">
                <a:tc>
                  <a:txBody>
                    <a:bodyPr/>
                    <a:lstStyle/>
                    <a:p>
                      <a:pPr algn="l" fontAlgn="b"/>
                      <a:r>
                        <a:rPr lang="en-US" sz="1900" u="none" strike="noStrike" dirty="0">
                          <a:effectLst/>
                          <a:latin typeface="+mn-lt"/>
                        </a:rPr>
                        <a:t> Cough</a:t>
                      </a:r>
                      <a:endParaRPr lang="en-US" sz="19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ctr" fontAlgn="b"/>
                      <a:r>
                        <a:rPr lang="en-US" sz="1900" u="none" strike="noStrike">
                          <a:effectLst/>
                          <a:latin typeface="+mn-lt"/>
                        </a:rPr>
                        <a:t>25.2</a:t>
                      </a:r>
                      <a:endParaRPr lang="en-US" sz="1900" b="0" i="0" u="none" strike="noStrike">
                        <a:solidFill>
                          <a:srgbClr val="000000"/>
                        </a:solidFill>
                        <a:effectLst/>
                        <a:latin typeface="+mn-lt"/>
                      </a:endParaRPr>
                    </a:p>
                  </a:txBody>
                  <a:tcPr marL="9525" marR="9525" marT="9525" marB="0" anchor="b"/>
                </a:tc>
                <a:tc>
                  <a:txBody>
                    <a:bodyPr/>
                    <a:lstStyle/>
                    <a:p>
                      <a:pPr algn="ctr" fontAlgn="b"/>
                      <a:r>
                        <a:rPr lang="en-US" sz="1900" u="none" strike="noStrike">
                          <a:effectLst/>
                          <a:latin typeface="+mn-lt"/>
                        </a:rPr>
                        <a:t>29.6</a:t>
                      </a:r>
                      <a:endParaRPr lang="en-US" sz="1900" b="0" i="0" u="none" strike="noStrike">
                        <a:solidFill>
                          <a:srgbClr val="000000"/>
                        </a:solidFill>
                        <a:effectLst/>
                        <a:latin typeface="+mn-lt"/>
                      </a:endParaRPr>
                    </a:p>
                  </a:txBody>
                  <a:tcPr marL="9525" marR="9525" marT="9525" marB="0" anchor="b"/>
                </a:tc>
                <a:tc>
                  <a:txBody>
                    <a:bodyPr/>
                    <a:lstStyle/>
                    <a:p>
                      <a:pPr algn="ctr" fontAlgn="b"/>
                      <a:r>
                        <a:rPr lang="en-US" sz="1900" u="none" strike="noStrike">
                          <a:effectLst/>
                          <a:latin typeface="+mn-lt"/>
                        </a:rPr>
                        <a:t>-4.4</a:t>
                      </a:r>
                      <a:endParaRPr lang="en-US" sz="1900" b="0" i="0" u="none" strike="noStrike">
                        <a:solidFill>
                          <a:srgbClr val="000000"/>
                        </a:solidFill>
                        <a:effectLst/>
                        <a:latin typeface="+mn-lt"/>
                      </a:endParaRPr>
                    </a:p>
                  </a:txBody>
                  <a:tcPr marL="9525" marR="9525" marT="9525" marB="0" anchor="b">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12"/>
                  </a:ext>
                </a:extLst>
              </a:tr>
              <a:tr h="294005">
                <a:tc>
                  <a:txBody>
                    <a:bodyPr/>
                    <a:lstStyle/>
                    <a:p>
                      <a:pPr algn="l" fontAlgn="b"/>
                      <a:r>
                        <a:rPr lang="en-US" sz="1900" u="none" strike="noStrike" dirty="0">
                          <a:effectLst/>
                          <a:latin typeface="+mn-lt"/>
                        </a:rPr>
                        <a:t> IPF</a:t>
                      </a:r>
                      <a:endParaRPr lang="en-US" sz="19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900" u="none" strike="noStrike" dirty="0">
                          <a:effectLst/>
                          <a:latin typeface="+mn-lt"/>
                        </a:rPr>
                        <a:t>9.4</a:t>
                      </a:r>
                      <a:endParaRPr lang="en-US" sz="1900" b="0" i="0" u="none" strike="noStrike" dirty="0">
                        <a:solidFill>
                          <a:srgbClr val="000000"/>
                        </a:solidFill>
                        <a:effectLst/>
                        <a:latin typeface="+mn-lt"/>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900" u="none" strike="noStrike">
                          <a:effectLst/>
                          <a:latin typeface="+mn-lt"/>
                        </a:rPr>
                        <a:t>18.1</a:t>
                      </a:r>
                      <a:endParaRPr lang="en-US" sz="1900" b="0" i="0" u="none" strike="noStrike">
                        <a:solidFill>
                          <a:srgbClr val="000000"/>
                        </a:solidFill>
                        <a:effectLst/>
                        <a:latin typeface="+mn-lt"/>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900" u="none" strike="noStrike" dirty="0">
                          <a:effectLst/>
                          <a:latin typeface="+mn-lt"/>
                        </a:rPr>
                        <a:t>-8.7</a:t>
                      </a:r>
                      <a:endParaRPr lang="en-US" sz="1900" b="0" i="0" u="none" strike="noStrike" dirty="0">
                        <a:solidFill>
                          <a:srgbClr val="000000"/>
                        </a:solidFill>
                        <a:effectLst/>
                        <a:latin typeface="+mn-lt"/>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3"/>
                  </a:ext>
                </a:extLst>
              </a:tr>
            </a:tbl>
          </a:graphicData>
        </a:graphic>
      </p:graphicFrame>
      <p:sp>
        <p:nvSpPr>
          <p:cNvPr id="2" name="Rounded Rectangle 1"/>
          <p:cNvSpPr/>
          <p:nvPr/>
        </p:nvSpPr>
        <p:spPr>
          <a:xfrm>
            <a:off x="859809" y="1774208"/>
            <a:ext cx="7435942" cy="1019096"/>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221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Update on </a:t>
            </a:r>
            <a:r>
              <a:rPr lang="en-US" dirty="0" err="1"/>
              <a:t>Pirfenidone</a:t>
            </a:r>
            <a:r>
              <a:rPr lang="en-US" dirty="0"/>
              <a:t> Efficacy: Change in FVC</a:t>
            </a:r>
            <a:br>
              <a:rPr lang="en-US" dirty="0"/>
            </a:br>
            <a:r>
              <a:rPr lang="en-US" sz="2400" b="0" dirty="0" smtClean="0"/>
              <a:t>ASCEND </a:t>
            </a:r>
            <a:r>
              <a:rPr lang="en-US" sz="2400" b="0" dirty="0"/>
              <a:t>+ CAPACITY 1 + CAPACITY 2</a:t>
            </a:r>
            <a:endParaRPr lang="en-US" b="0" dirty="0"/>
          </a:p>
        </p:txBody>
      </p:sp>
      <p:sp>
        <p:nvSpPr>
          <p:cNvPr id="4" name="TextBox 3"/>
          <p:cNvSpPr txBox="1"/>
          <p:nvPr/>
        </p:nvSpPr>
        <p:spPr>
          <a:xfrm>
            <a:off x="80683" y="6126163"/>
            <a:ext cx="4297138" cy="338554"/>
          </a:xfrm>
          <a:prstGeom prst="rect">
            <a:avLst/>
          </a:prstGeom>
          <a:noFill/>
        </p:spPr>
        <p:txBody>
          <a:bodyPr wrap="none" rtlCol="0">
            <a:spAutoFit/>
          </a:bodyPr>
          <a:lstStyle/>
          <a:p>
            <a:r>
              <a:rPr lang="en-US" sz="1600" dirty="0">
                <a:solidFill>
                  <a:prstClr val="black"/>
                </a:solidFill>
              </a:rPr>
              <a:t>Noble PW, et al. </a:t>
            </a:r>
            <a:r>
              <a:rPr lang="en-US" sz="1600" i="1" dirty="0" err="1">
                <a:solidFill>
                  <a:prstClr val="black"/>
                </a:solidFill>
              </a:rPr>
              <a:t>Eur</a:t>
            </a:r>
            <a:r>
              <a:rPr lang="en-US" sz="1600" i="1" dirty="0">
                <a:solidFill>
                  <a:prstClr val="black"/>
                </a:solidFill>
              </a:rPr>
              <a:t> </a:t>
            </a:r>
            <a:r>
              <a:rPr lang="en-US" sz="1600" i="1" dirty="0" err="1">
                <a:solidFill>
                  <a:prstClr val="black"/>
                </a:solidFill>
              </a:rPr>
              <a:t>Respir</a:t>
            </a:r>
            <a:r>
              <a:rPr lang="en-US" sz="1600" i="1" dirty="0">
                <a:solidFill>
                  <a:prstClr val="black"/>
                </a:solidFill>
              </a:rPr>
              <a:t> J</a:t>
            </a:r>
            <a:r>
              <a:rPr lang="en-US" sz="1600" dirty="0">
                <a:solidFill>
                  <a:prstClr val="black"/>
                </a:solidFill>
              </a:rPr>
              <a:t>. 2016;47(1):243-253.</a:t>
            </a:r>
          </a:p>
        </p:txBody>
      </p:sp>
      <p:pic>
        <p:nvPicPr>
          <p:cNvPr id="78850"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40000" contrast="94000"/>
                    </a14:imgEffect>
                  </a14:imgLayer>
                </a14:imgProps>
              </a:ext>
              <a:ext uri="{28A0092B-C50C-407E-A947-70E740481C1C}">
                <a14:useLocalDpi xmlns:a14="http://schemas.microsoft.com/office/drawing/2010/main" val="0"/>
              </a:ext>
            </a:extLst>
          </a:blip>
          <a:srcRect/>
          <a:stretch>
            <a:fillRect/>
          </a:stretch>
        </p:blipFill>
        <p:spPr bwMode="auto">
          <a:xfrm>
            <a:off x="1087718" y="1525321"/>
            <a:ext cx="6773582" cy="4336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28918" y="2277024"/>
            <a:ext cx="304800" cy="2151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Down Arrow 10"/>
          <p:cNvSpPr/>
          <p:nvPr/>
        </p:nvSpPr>
        <p:spPr>
          <a:xfrm rot="10800000">
            <a:off x="7318519" y="2844800"/>
            <a:ext cx="491979" cy="823493"/>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447800" y="1422400"/>
            <a:ext cx="558800" cy="444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810498" y="2938140"/>
            <a:ext cx="1274708" cy="646331"/>
          </a:xfrm>
          <a:prstGeom prst="rect">
            <a:avLst/>
          </a:prstGeom>
          <a:noFill/>
        </p:spPr>
        <p:txBody>
          <a:bodyPr wrap="none" rtlCol="0">
            <a:spAutoFit/>
          </a:bodyPr>
          <a:lstStyle/>
          <a:p>
            <a:pPr algn="ctr"/>
            <a:r>
              <a:rPr lang="el-GR" dirty="0">
                <a:solidFill>
                  <a:prstClr val="black"/>
                </a:solidFill>
              </a:rPr>
              <a:t>Δ</a:t>
            </a:r>
            <a:r>
              <a:rPr lang="en-US" dirty="0">
                <a:solidFill>
                  <a:prstClr val="black"/>
                </a:solidFill>
              </a:rPr>
              <a:t> = </a:t>
            </a:r>
            <a:r>
              <a:rPr lang="en-US" dirty="0" smtClean="0">
                <a:solidFill>
                  <a:prstClr val="black"/>
                </a:solidFill>
              </a:rPr>
              <a:t>148 mL </a:t>
            </a:r>
            <a:endParaRPr lang="en-US" dirty="0">
              <a:solidFill>
                <a:prstClr val="black"/>
              </a:solidFill>
            </a:endParaRPr>
          </a:p>
          <a:p>
            <a:pPr algn="ctr"/>
            <a:r>
              <a:rPr lang="en-US" i="1" dirty="0">
                <a:solidFill>
                  <a:prstClr val="black"/>
                </a:solidFill>
              </a:rPr>
              <a:t>P</a:t>
            </a:r>
            <a:r>
              <a:rPr lang="en-US" dirty="0">
                <a:solidFill>
                  <a:prstClr val="black"/>
                </a:solidFill>
              </a:rPr>
              <a:t> &lt; </a:t>
            </a:r>
            <a:r>
              <a:rPr lang="en-US" dirty="0" smtClean="0">
                <a:solidFill>
                  <a:prstClr val="black"/>
                </a:solidFill>
              </a:rPr>
              <a:t>0.001</a:t>
            </a:r>
            <a:endParaRPr lang="en-US" dirty="0">
              <a:solidFill>
                <a:prstClr val="black"/>
              </a:solidFill>
            </a:endParaRPr>
          </a:p>
        </p:txBody>
      </p:sp>
    </p:spTree>
    <p:extLst>
      <p:ext uri="{BB962C8B-B14F-4D97-AF65-F5344CB8AC3E}">
        <p14:creationId xmlns:p14="http://schemas.microsoft.com/office/powerpoint/2010/main" val="3788559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3571" y="70251"/>
            <a:ext cx="8229600" cy="1143000"/>
          </a:xfrm>
        </p:spPr>
        <p:txBody>
          <a:bodyPr/>
          <a:lstStyle/>
          <a:p>
            <a:r>
              <a:rPr lang="en-US" dirty="0" smtClean="0"/>
              <a:t>PILOT Steering Committee</a:t>
            </a:r>
            <a:endParaRPr lang="en-US" dirty="0"/>
          </a:p>
        </p:txBody>
      </p:sp>
      <p:sp>
        <p:nvSpPr>
          <p:cNvPr id="5" name="Text Box 2"/>
          <p:cNvSpPr txBox="1">
            <a:spLocks noChangeArrowheads="1"/>
          </p:cNvSpPr>
          <p:nvPr/>
        </p:nvSpPr>
        <p:spPr bwMode="auto">
          <a:xfrm>
            <a:off x="3193987" y="1044546"/>
            <a:ext cx="3276600" cy="5134877"/>
          </a:xfrm>
          <a:prstGeom prst="rect">
            <a:avLst/>
          </a:prstGeom>
          <a:noFill/>
          <a:ln w="9525">
            <a:noFill/>
            <a:miter lim="800000"/>
            <a:headEnd/>
            <a:tailEnd/>
          </a:ln>
        </p:spPr>
        <p:txBody>
          <a:bodyPr rot="0" vert="horz" wrap="square" lIns="91440" tIns="45720" rIns="91440" bIns="45720" anchor="t" anchorCtr="0">
            <a:noAutofit/>
          </a:bodyPr>
          <a:lstStyle/>
          <a:p>
            <a:pPr marR="28575"/>
            <a:r>
              <a:rPr lang="en-US" sz="1400" b="1" dirty="0">
                <a:ea typeface="Times New Roman"/>
                <a:cs typeface="Calibri"/>
              </a:rPr>
              <a:t>Jonathan </a:t>
            </a:r>
            <a:r>
              <a:rPr lang="en-US" sz="1400" b="1" dirty="0" err="1">
                <a:ea typeface="Times New Roman"/>
                <a:cs typeface="Calibri"/>
              </a:rPr>
              <a:t>Goldin</a:t>
            </a:r>
            <a:r>
              <a:rPr lang="en-US" sz="1400" b="1" dirty="0">
                <a:ea typeface="Times New Roman"/>
                <a:cs typeface="Calibri"/>
              </a:rPr>
              <a:t>, MD, PhD</a:t>
            </a:r>
            <a:endParaRPr lang="en-US" dirty="0">
              <a:ea typeface="Calibri"/>
              <a:cs typeface="Times New Roman"/>
            </a:endParaRPr>
          </a:p>
          <a:p>
            <a:pPr marR="28575"/>
            <a:r>
              <a:rPr lang="en-US" sz="1400" i="1" dirty="0">
                <a:ea typeface="Times New Roman"/>
                <a:cs typeface="Calibri"/>
              </a:rPr>
              <a:t>Professor of Radiology, Medicine </a:t>
            </a:r>
            <a:r>
              <a:rPr lang="en-US" sz="1400" i="1" dirty="0" smtClean="0">
                <a:ea typeface="Times New Roman"/>
                <a:cs typeface="Calibri"/>
              </a:rPr>
              <a:t>&amp; </a:t>
            </a:r>
            <a:endParaRPr lang="en-US" dirty="0">
              <a:ea typeface="Calibri"/>
              <a:cs typeface="Times New Roman"/>
            </a:endParaRPr>
          </a:p>
          <a:p>
            <a:pPr marR="28575"/>
            <a:r>
              <a:rPr lang="en-US" sz="1400" i="1" dirty="0">
                <a:ea typeface="Times New Roman"/>
                <a:cs typeface="Calibri"/>
              </a:rPr>
              <a:t>Biomedical Physics Program</a:t>
            </a:r>
            <a:br>
              <a:rPr lang="en-US" sz="1400" i="1" dirty="0">
                <a:ea typeface="Times New Roman"/>
                <a:cs typeface="Calibri"/>
              </a:rPr>
            </a:br>
            <a:r>
              <a:rPr lang="en-US" sz="1400" i="1" dirty="0">
                <a:ea typeface="Times New Roman"/>
                <a:cs typeface="Calibri"/>
              </a:rPr>
              <a:t>Executive Chair of Radiology (Clinical Care), </a:t>
            </a:r>
            <a:endParaRPr lang="en-US" dirty="0">
              <a:ea typeface="Calibri"/>
              <a:cs typeface="Times New Roman"/>
            </a:endParaRPr>
          </a:p>
          <a:p>
            <a:pPr marR="28575"/>
            <a:r>
              <a:rPr lang="en-US" sz="1400" i="1" dirty="0">
                <a:ea typeface="Times New Roman"/>
                <a:cs typeface="Calibri"/>
              </a:rPr>
              <a:t>Department of Radiology</a:t>
            </a:r>
            <a:br>
              <a:rPr lang="en-US" sz="1400" i="1" dirty="0">
                <a:ea typeface="Times New Roman"/>
                <a:cs typeface="Calibri"/>
              </a:rPr>
            </a:br>
            <a:r>
              <a:rPr lang="en-US" sz="1400" i="1" dirty="0">
                <a:ea typeface="Times New Roman"/>
                <a:cs typeface="Calibri"/>
              </a:rPr>
              <a:t>UCLA Medical Center, Santa Monica</a:t>
            </a:r>
            <a:br>
              <a:rPr lang="en-US" sz="1400" i="1" dirty="0">
                <a:ea typeface="Times New Roman"/>
                <a:cs typeface="Calibri"/>
              </a:rPr>
            </a:br>
            <a:r>
              <a:rPr lang="en-US" sz="1400" i="1" dirty="0">
                <a:ea typeface="Times New Roman"/>
                <a:cs typeface="Calibri"/>
              </a:rPr>
              <a:t>Santa Monica, California</a:t>
            </a:r>
            <a:endParaRPr lang="en-US" dirty="0">
              <a:ea typeface="Calibri"/>
              <a:cs typeface="Times New Roman"/>
            </a:endParaRPr>
          </a:p>
          <a:p>
            <a:pPr marL="0" marR="28575">
              <a:spcBef>
                <a:spcPts val="0"/>
              </a:spcBef>
              <a:spcAft>
                <a:spcPts val="0"/>
              </a:spcAft>
            </a:pPr>
            <a:endParaRPr lang="en-US" sz="1400" b="1" dirty="0" smtClean="0">
              <a:effectLst/>
              <a:latin typeface="Calibri"/>
              <a:ea typeface="Times New Roman"/>
              <a:cs typeface="Calibri"/>
            </a:endParaRPr>
          </a:p>
          <a:p>
            <a:pPr marL="0" marR="28575">
              <a:spcBef>
                <a:spcPts val="0"/>
              </a:spcBef>
              <a:spcAft>
                <a:spcPts val="0"/>
              </a:spcAft>
            </a:pPr>
            <a:r>
              <a:rPr lang="en-US" sz="1400" b="1" dirty="0" smtClean="0">
                <a:effectLst/>
                <a:latin typeface="Calibri"/>
                <a:ea typeface="Times New Roman"/>
                <a:cs typeface="Calibri"/>
              </a:rPr>
              <a:t>David </a:t>
            </a:r>
            <a:r>
              <a:rPr lang="en-US" sz="1400" b="1" dirty="0" err="1">
                <a:effectLst/>
                <a:latin typeface="Calibri"/>
                <a:ea typeface="Times New Roman"/>
                <a:cs typeface="Calibri"/>
              </a:rPr>
              <a:t>Lederer</a:t>
            </a:r>
            <a:r>
              <a:rPr lang="en-US" sz="1400" b="1" dirty="0">
                <a:effectLst/>
                <a:latin typeface="Calibri"/>
                <a:ea typeface="Times New Roman"/>
                <a:cs typeface="Calibri"/>
              </a:rPr>
              <a:t>, MD, MS </a:t>
            </a:r>
            <a:endParaRPr lang="en-US" dirty="0">
              <a:effectLst/>
              <a:latin typeface="Calibri"/>
              <a:ea typeface="Calibri"/>
              <a:cs typeface="Times New Roman"/>
            </a:endParaRPr>
          </a:p>
          <a:p>
            <a:pPr marL="0" marR="28575">
              <a:spcBef>
                <a:spcPts val="0"/>
              </a:spcBef>
              <a:spcAft>
                <a:spcPts val="0"/>
              </a:spcAft>
            </a:pPr>
            <a:r>
              <a:rPr lang="en-US" sz="1400" i="1" dirty="0">
                <a:effectLst/>
                <a:latin typeface="Calibri"/>
                <a:ea typeface="Times New Roman"/>
                <a:cs typeface="Calibri"/>
              </a:rPr>
              <a:t>Herbert Irving Assistant Professor of </a:t>
            </a:r>
            <a:br>
              <a:rPr lang="en-US" sz="1400" i="1" dirty="0">
                <a:effectLst/>
                <a:latin typeface="Calibri"/>
                <a:ea typeface="Times New Roman"/>
                <a:cs typeface="Calibri"/>
              </a:rPr>
            </a:br>
            <a:r>
              <a:rPr lang="en-US" sz="1400" i="1" dirty="0">
                <a:effectLst/>
                <a:latin typeface="Calibri"/>
                <a:ea typeface="Times New Roman"/>
                <a:cs typeface="Calibri"/>
              </a:rPr>
              <a:t>Medicine and Epidemiology </a:t>
            </a:r>
            <a:endParaRPr lang="en-US" dirty="0">
              <a:effectLst/>
              <a:latin typeface="Calibri"/>
              <a:ea typeface="Calibri"/>
              <a:cs typeface="Times New Roman"/>
            </a:endParaRPr>
          </a:p>
          <a:p>
            <a:pPr marL="0" marR="0">
              <a:spcBef>
                <a:spcPts val="0"/>
              </a:spcBef>
              <a:spcAft>
                <a:spcPts val="0"/>
              </a:spcAft>
            </a:pPr>
            <a:r>
              <a:rPr lang="en-US" sz="1400" i="1" dirty="0">
                <a:effectLst/>
                <a:latin typeface="Calibri"/>
                <a:ea typeface="Times New Roman"/>
                <a:cs typeface="Calibri"/>
              </a:rPr>
              <a:t>Associate Medical Director, </a:t>
            </a:r>
            <a:br>
              <a:rPr lang="en-US" sz="1400" i="1" dirty="0">
                <a:effectLst/>
                <a:latin typeface="Calibri"/>
                <a:ea typeface="Times New Roman"/>
                <a:cs typeface="Calibri"/>
              </a:rPr>
            </a:br>
            <a:r>
              <a:rPr lang="en-US" sz="1400" i="1" dirty="0">
                <a:effectLst/>
                <a:latin typeface="Calibri"/>
                <a:ea typeface="Times New Roman"/>
                <a:cs typeface="Calibri"/>
              </a:rPr>
              <a:t>Lung Transplant Program</a:t>
            </a:r>
            <a:endParaRPr lang="en-US" dirty="0">
              <a:effectLst/>
              <a:latin typeface="Calibri"/>
              <a:ea typeface="Calibri"/>
              <a:cs typeface="Times New Roman"/>
            </a:endParaRPr>
          </a:p>
          <a:p>
            <a:pPr marL="0" marR="28575">
              <a:spcBef>
                <a:spcPts val="0"/>
              </a:spcBef>
              <a:spcAft>
                <a:spcPts val="0"/>
              </a:spcAft>
            </a:pPr>
            <a:r>
              <a:rPr lang="en-US" sz="1400" i="1" dirty="0">
                <a:effectLst/>
                <a:latin typeface="Calibri"/>
                <a:ea typeface="Times New Roman"/>
                <a:cs typeface="Calibri"/>
              </a:rPr>
              <a:t>Co-Director, Interstitial Lung Disease Program</a:t>
            </a:r>
            <a:endParaRPr lang="en-US" dirty="0">
              <a:effectLst/>
              <a:latin typeface="Calibri"/>
              <a:ea typeface="Calibri"/>
              <a:cs typeface="Times New Roman"/>
            </a:endParaRPr>
          </a:p>
          <a:p>
            <a:pPr marL="0" marR="28575">
              <a:spcBef>
                <a:spcPts val="0"/>
              </a:spcBef>
              <a:spcAft>
                <a:spcPts val="0"/>
              </a:spcAft>
            </a:pPr>
            <a:r>
              <a:rPr lang="en-US" sz="1400" dirty="0">
                <a:effectLst/>
                <a:latin typeface="Calibri"/>
                <a:ea typeface="Times New Roman"/>
                <a:cs typeface="Calibri"/>
              </a:rPr>
              <a:t>Columbia University Medical </a:t>
            </a:r>
            <a:r>
              <a:rPr lang="en-US" sz="1400" dirty="0" smtClean="0">
                <a:effectLst/>
                <a:latin typeface="Calibri"/>
                <a:ea typeface="Times New Roman"/>
                <a:cs typeface="Calibri"/>
              </a:rPr>
              <a:t>Center/</a:t>
            </a:r>
            <a:endParaRPr lang="en-US" dirty="0">
              <a:effectLst/>
              <a:latin typeface="Calibri"/>
              <a:ea typeface="Calibri"/>
              <a:cs typeface="Times New Roman"/>
            </a:endParaRPr>
          </a:p>
          <a:p>
            <a:pPr marL="0" marR="28575">
              <a:spcBef>
                <a:spcPts val="0"/>
              </a:spcBef>
              <a:spcAft>
                <a:spcPts val="0"/>
              </a:spcAft>
            </a:pPr>
            <a:r>
              <a:rPr lang="en-US" sz="1400" dirty="0">
                <a:effectLst/>
                <a:latin typeface="Calibri"/>
                <a:ea typeface="Times New Roman"/>
                <a:cs typeface="Calibri"/>
              </a:rPr>
              <a:t>New York Presbyterian Hospital</a:t>
            </a:r>
            <a:endParaRPr lang="en-US" dirty="0">
              <a:effectLst/>
              <a:latin typeface="Calibri"/>
              <a:ea typeface="Calibri"/>
              <a:cs typeface="Times New Roman"/>
            </a:endParaRPr>
          </a:p>
          <a:p>
            <a:pPr marL="0" marR="28575">
              <a:spcBef>
                <a:spcPts val="0"/>
              </a:spcBef>
              <a:spcAft>
                <a:spcPts val="0"/>
              </a:spcAft>
            </a:pPr>
            <a:r>
              <a:rPr lang="en-US" sz="1400" dirty="0">
                <a:effectLst/>
                <a:latin typeface="Calibri"/>
                <a:ea typeface="Times New Roman"/>
                <a:cs typeface="Calibri"/>
              </a:rPr>
              <a:t> </a:t>
            </a:r>
            <a:endParaRPr lang="en-US" dirty="0">
              <a:effectLst/>
              <a:latin typeface="Calibri"/>
              <a:ea typeface="Calibri"/>
              <a:cs typeface="Times New Roman"/>
            </a:endParaRPr>
          </a:p>
          <a:p>
            <a:pPr marL="0" marR="28575">
              <a:spcBef>
                <a:spcPts val="0"/>
              </a:spcBef>
              <a:spcAft>
                <a:spcPts val="0"/>
              </a:spcAft>
            </a:pPr>
            <a:r>
              <a:rPr lang="en-US" sz="1400" b="1" dirty="0">
                <a:effectLst/>
                <a:latin typeface="Calibri"/>
                <a:ea typeface="Times New Roman"/>
                <a:cs typeface="Calibri"/>
              </a:rPr>
              <a:t>Kevin Leslie, MD</a:t>
            </a:r>
            <a:endParaRPr lang="en-US" dirty="0">
              <a:effectLst/>
              <a:latin typeface="Calibri"/>
              <a:ea typeface="Calibri"/>
              <a:cs typeface="Times New Roman"/>
            </a:endParaRPr>
          </a:p>
          <a:p>
            <a:pPr marL="0" marR="28575">
              <a:spcBef>
                <a:spcPts val="0"/>
              </a:spcBef>
              <a:spcAft>
                <a:spcPts val="0"/>
              </a:spcAft>
            </a:pPr>
            <a:r>
              <a:rPr lang="en-US" sz="1400" i="1" dirty="0">
                <a:solidFill>
                  <a:srgbClr val="000000"/>
                </a:solidFill>
                <a:effectLst/>
                <a:latin typeface="Calibri"/>
                <a:ea typeface="Times New Roman"/>
                <a:cs typeface="Calibri"/>
              </a:rPr>
              <a:t>Professor of Laboratory Medicine &amp; Pathology</a:t>
            </a:r>
            <a:endParaRPr lang="en-US" dirty="0">
              <a:effectLst/>
              <a:latin typeface="Calibri"/>
              <a:ea typeface="Calibri"/>
              <a:cs typeface="Times New Roman"/>
            </a:endParaRPr>
          </a:p>
          <a:p>
            <a:pPr marL="0" marR="28575">
              <a:spcBef>
                <a:spcPts val="0"/>
              </a:spcBef>
              <a:spcAft>
                <a:spcPts val="0"/>
              </a:spcAft>
            </a:pPr>
            <a:r>
              <a:rPr lang="en-US" sz="1400" dirty="0">
                <a:effectLst/>
                <a:latin typeface="Calibri"/>
                <a:ea typeface="Times New Roman"/>
                <a:cs typeface="Calibri"/>
              </a:rPr>
              <a:t>Mayo Clinic</a:t>
            </a:r>
            <a:endParaRPr lang="en-US" dirty="0">
              <a:effectLst/>
              <a:latin typeface="Calibri"/>
              <a:ea typeface="Calibri"/>
              <a:cs typeface="Times New Roman"/>
            </a:endParaRPr>
          </a:p>
          <a:p>
            <a:pPr marL="0" marR="28575">
              <a:spcBef>
                <a:spcPts val="0"/>
              </a:spcBef>
              <a:spcAft>
                <a:spcPts val="0"/>
              </a:spcAft>
            </a:pPr>
            <a:r>
              <a:rPr lang="en-US" sz="1400" b="1" dirty="0">
                <a:effectLst/>
                <a:latin typeface="Calibri"/>
                <a:ea typeface="Times New Roman"/>
                <a:cs typeface="Calibri"/>
              </a:rPr>
              <a:t> </a:t>
            </a:r>
            <a:endParaRPr lang="en-US" dirty="0">
              <a:effectLst/>
              <a:latin typeface="Calibri"/>
              <a:ea typeface="Calibri"/>
              <a:cs typeface="Times New Roman"/>
            </a:endParaRPr>
          </a:p>
          <a:p>
            <a:pPr marL="0" marR="28575">
              <a:spcBef>
                <a:spcPts val="0"/>
              </a:spcBef>
              <a:spcAft>
                <a:spcPts val="0"/>
              </a:spcAft>
            </a:pPr>
            <a:r>
              <a:rPr lang="en-US" sz="1400" dirty="0">
                <a:effectLst/>
                <a:latin typeface="Calibri"/>
                <a:ea typeface="Times New Roman"/>
                <a:cs typeface="Calibri"/>
              </a:rPr>
              <a:t> </a:t>
            </a:r>
            <a:endParaRPr lang="en-US" dirty="0">
              <a:effectLst/>
              <a:latin typeface="Calibri"/>
              <a:ea typeface="Calibri"/>
              <a:cs typeface="Times New Roman"/>
            </a:endParaRPr>
          </a:p>
          <a:p>
            <a:pPr marL="0" marR="28575">
              <a:spcBef>
                <a:spcPts val="0"/>
              </a:spcBef>
              <a:spcAft>
                <a:spcPts val="0"/>
              </a:spcAft>
            </a:pPr>
            <a:endParaRPr lang="en-US" dirty="0">
              <a:effectLst/>
              <a:latin typeface="Calibri"/>
              <a:ea typeface="Calibri"/>
              <a:cs typeface="Times New Roman"/>
            </a:endParaRPr>
          </a:p>
        </p:txBody>
      </p:sp>
      <p:sp>
        <p:nvSpPr>
          <p:cNvPr id="6" name="Text Box 2"/>
          <p:cNvSpPr txBox="1">
            <a:spLocks noChangeArrowheads="1"/>
          </p:cNvSpPr>
          <p:nvPr/>
        </p:nvSpPr>
        <p:spPr bwMode="auto">
          <a:xfrm>
            <a:off x="141975" y="1049626"/>
            <a:ext cx="3276600" cy="6419850"/>
          </a:xfrm>
          <a:prstGeom prst="rect">
            <a:avLst/>
          </a:prstGeom>
          <a:noFill/>
          <a:ln w="9525">
            <a:noFill/>
            <a:miter lim="800000"/>
            <a:headEnd/>
            <a:tailEnd/>
          </a:ln>
        </p:spPr>
        <p:txBody>
          <a:bodyPr rot="0" vert="horz" wrap="square" lIns="91440" tIns="45720" rIns="91440" bIns="45720" anchor="t" anchorCtr="0">
            <a:noAutofit/>
          </a:bodyPr>
          <a:lstStyle/>
          <a:p>
            <a:pPr marL="0" marR="28575">
              <a:spcBef>
                <a:spcPts val="0"/>
              </a:spcBef>
              <a:spcAft>
                <a:spcPts val="0"/>
              </a:spcAft>
            </a:pPr>
            <a:r>
              <a:rPr lang="en-US" sz="1400" b="1" dirty="0">
                <a:effectLst/>
                <a:latin typeface="Calibri"/>
                <a:ea typeface="Times New Roman"/>
                <a:cs typeface="Calibri"/>
              </a:rPr>
              <a:t>Steven Nathan, MD (Chair)</a:t>
            </a:r>
            <a:endParaRPr lang="en-US" dirty="0">
              <a:effectLst/>
              <a:latin typeface="Calibri"/>
              <a:ea typeface="Calibri"/>
              <a:cs typeface="Times New Roman"/>
            </a:endParaRPr>
          </a:p>
          <a:p>
            <a:pPr marL="0" marR="28575">
              <a:spcBef>
                <a:spcPts val="0"/>
              </a:spcBef>
              <a:spcAft>
                <a:spcPts val="0"/>
              </a:spcAft>
            </a:pPr>
            <a:r>
              <a:rPr lang="en-US" sz="1400" i="1" dirty="0">
                <a:effectLst/>
                <a:latin typeface="Calibri"/>
                <a:ea typeface="Times New Roman"/>
                <a:cs typeface="Calibri"/>
              </a:rPr>
              <a:t>Medical Director, Lung Transplant Program</a:t>
            </a:r>
            <a:endParaRPr lang="en-US" dirty="0">
              <a:effectLst/>
              <a:latin typeface="Calibri"/>
              <a:ea typeface="Calibri"/>
              <a:cs typeface="Times New Roman"/>
            </a:endParaRPr>
          </a:p>
          <a:p>
            <a:pPr marL="0" marR="28575">
              <a:spcBef>
                <a:spcPts val="0"/>
              </a:spcBef>
              <a:spcAft>
                <a:spcPts val="0"/>
              </a:spcAft>
            </a:pPr>
            <a:r>
              <a:rPr lang="en-US" sz="1400" i="1" dirty="0">
                <a:solidFill>
                  <a:srgbClr val="000000"/>
                </a:solidFill>
                <a:effectLst/>
                <a:latin typeface="Calibri"/>
                <a:ea typeface="Times New Roman"/>
                <a:cs typeface="Calibri"/>
              </a:rPr>
              <a:t>Director, Advanced Lung Disease Program</a:t>
            </a:r>
            <a:endParaRPr lang="en-US" dirty="0">
              <a:effectLst/>
              <a:latin typeface="Calibri"/>
              <a:ea typeface="Calibri"/>
              <a:cs typeface="Times New Roman"/>
            </a:endParaRPr>
          </a:p>
          <a:p>
            <a:pPr marL="0" marR="28575">
              <a:spcBef>
                <a:spcPts val="0"/>
              </a:spcBef>
              <a:spcAft>
                <a:spcPts val="0"/>
              </a:spcAft>
            </a:pPr>
            <a:r>
              <a:rPr lang="en-US" sz="1400" dirty="0" err="1">
                <a:effectLst/>
                <a:latin typeface="Calibri"/>
                <a:ea typeface="Times New Roman"/>
                <a:cs typeface="Calibri"/>
              </a:rPr>
              <a:t>Inova</a:t>
            </a:r>
            <a:r>
              <a:rPr lang="en-US" sz="1400" dirty="0">
                <a:effectLst/>
                <a:latin typeface="Calibri"/>
                <a:ea typeface="Times New Roman"/>
                <a:cs typeface="Calibri"/>
              </a:rPr>
              <a:t> Health System</a:t>
            </a:r>
            <a:endParaRPr lang="en-US" dirty="0">
              <a:effectLst/>
              <a:latin typeface="Calibri"/>
              <a:ea typeface="Calibri"/>
              <a:cs typeface="Times New Roman"/>
            </a:endParaRPr>
          </a:p>
          <a:p>
            <a:pPr marL="0" marR="28575">
              <a:spcBef>
                <a:spcPts val="0"/>
              </a:spcBef>
              <a:spcAft>
                <a:spcPts val="0"/>
              </a:spcAft>
            </a:pPr>
            <a:r>
              <a:rPr lang="en-US" sz="1400" i="1" dirty="0">
                <a:solidFill>
                  <a:srgbClr val="000000"/>
                </a:solidFill>
                <a:effectLst/>
                <a:latin typeface="Calibri"/>
                <a:ea typeface="Times New Roman"/>
                <a:cs typeface="Calibri"/>
              </a:rPr>
              <a:t> </a:t>
            </a:r>
            <a:endParaRPr lang="en-US" dirty="0">
              <a:effectLst/>
              <a:latin typeface="Calibri"/>
              <a:ea typeface="Calibri"/>
              <a:cs typeface="Times New Roman"/>
            </a:endParaRPr>
          </a:p>
          <a:p>
            <a:pPr marL="0" marR="28575">
              <a:spcBef>
                <a:spcPts val="0"/>
              </a:spcBef>
              <a:spcAft>
                <a:spcPts val="0"/>
              </a:spcAft>
            </a:pPr>
            <a:r>
              <a:rPr lang="en-US" sz="1400" b="1" dirty="0">
                <a:effectLst/>
                <a:latin typeface="Calibri"/>
                <a:ea typeface="Times New Roman"/>
                <a:cs typeface="Calibri"/>
              </a:rPr>
              <a:t>A. Whitney W. Brown, MD</a:t>
            </a:r>
            <a:endParaRPr lang="en-US" dirty="0">
              <a:effectLst/>
              <a:latin typeface="Calibri"/>
              <a:ea typeface="Calibri"/>
              <a:cs typeface="Times New Roman"/>
            </a:endParaRPr>
          </a:p>
          <a:p>
            <a:pPr marL="0" marR="28575">
              <a:spcBef>
                <a:spcPts val="0"/>
              </a:spcBef>
              <a:spcAft>
                <a:spcPts val="0"/>
              </a:spcAft>
            </a:pPr>
            <a:r>
              <a:rPr lang="en-US" sz="1400" i="1" dirty="0">
                <a:effectLst/>
                <a:latin typeface="Calibri"/>
                <a:ea typeface="Times New Roman"/>
                <a:cs typeface="Calibri"/>
              </a:rPr>
              <a:t>Pulmonologist</a:t>
            </a:r>
            <a:endParaRPr lang="en-US" dirty="0">
              <a:effectLst/>
              <a:latin typeface="Calibri"/>
              <a:ea typeface="Calibri"/>
              <a:cs typeface="Times New Roman"/>
            </a:endParaRPr>
          </a:p>
          <a:p>
            <a:pPr marL="0" marR="28575">
              <a:spcBef>
                <a:spcPts val="0"/>
              </a:spcBef>
              <a:spcAft>
                <a:spcPts val="0"/>
              </a:spcAft>
            </a:pPr>
            <a:r>
              <a:rPr lang="en-US" sz="1400" dirty="0" err="1">
                <a:effectLst/>
                <a:latin typeface="Calibri"/>
                <a:ea typeface="Times New Roman"/>
                <a:cs typeface="Calibri"/>
              </a:rPr>
              <a:t>Inova</a:t>
            </a:r>
            <a:r>
              <a:rPr lang="en-US" sz="1400" dirty="0">
                <a:effectLst/>
                <a:latin typeface="Calibri"/>
                <a:ea typeface="Times New Roman"/>
                <a:cs typeface="Calibri"/>
              </a:rPr>
              <a:t> Health System</a:t>
            </a:r>
            <a:endParaRPr lang="en-US" dirty="0">
              <a:effectLst/>
              <a:latin typeface="Calibri"/>
              <a:ea typeface="Calibri"/>
              <a:cs typeface="Times New Roman"/>
            </a:endParaRPr>
          </a:p>
          <a:p>
            <a:pPr marL="0" marR="28575">
              <a:spcBef>
                <a:spcPts val="0"/>
              </a:spcBef>
              <a:spcAft>
                <a:spcPts val="0"/>
              </a:spcAft>
            </a:pPr>
            <a:r>
              <a:rPr lang="en-US" sz="1400" dirty="0">
                <a:effectLst/>
                <a:latin typeface="Calibri"/>
                <a:ea typeface="Times New Roman"/>
                <a:cs typeface="Calibri"/>
              </a:rPr>
              <a:t> </a:t>
            </a:r>
            <a:endParaRPr lang="en-US" dirty="0">
              <a:effectLst/>
              <a:latin typeface="Calibri"/>
              <a:ea typeface="Calibri"/>
              <a:cs typeface="Times New Roman"/>
            </a:endParaRPr>
          </a:p>
          <a:p>
            <a:pPr marL="0" marR="28575">
              <a:spcBef>
                <a:spcPts val="0"/>
              </a:spcBef>
              <a:spcAft>
                <a:spcPts val="0"/>
              </a:spcAft>
            </a:pPr>
            <a:r>
              <a:rPr lang="en-US" sz="1400" b="1" dirty="0">
                <a:effectLst/>
                <a:latin typeface="Calibri"/>
                <a:ea typeface="Times New Roman"/>
                <a:cs typeface="Calibri"/>
              </a:rPr>
              <a:t>Harold R. Collard, MD</a:t>
            </a:r>
            <a:endParaRPr lang="en-US" dirty="0">
              <a:effectLst/>
              <a:latin typeface="Calibri"/>
              <a:ea typeface="Calibri"/>
              <a:cs typeface="Times New Roman"/>
            </a:endParaRPr>
          </a:p>
          <a:p>
            <a:pPr marL="0" marR="28575">
              <a:spcBef>
                <a:spcPts val="0"/>
              </a:spcBef>
              <a:spcAft>
                <a:spcPts val="0"/>
              </a:spcAft>
            </a:pPr>
            <a:r>
              <a:rPr lang="en-US" sz="1400" i="1" dirty="0">
                <a:effectLst/>
                <a:latin typeface="Calibri"/>
                <a:ea typeface="Times New Roman"/>
                <a:cs typeface="Calibri"/>
              </a:rPr>
              <a:t>Director of the Interstitial Lung Disease Program</a:t>
            </a:r>
            <a:endParaRPr lang="en-US" dirty="0">
              <a:effectLst/>
              <a:latin typeface="Calibri"/>
              <a:ea typeface="Calibri"/>
              <a:cs typeface="Times New Roman"/>
            </a:endParaRPr>
          </a:p>
          <a:p>
            <a:pPr marL="0" marR="28575">
              <a:spcBef>
                <a:spcPts val="0"/>
              </a:spcBef>
              <a:spcAft>
                <a:spcPts val="0"/>
              </a:spcAft>
            </a:pPr>
            <a:r>
              <a:rPr lang="en-US" sz="1400" dirty="0">
                <a:effectLst/>
                <a:latin typeface="Calibri"/>
                <a:ea typeface="Times New Roman"/>
                <a:cs typeface="Calibri"/>
              </a:rPr>
              <a:t>UCSF Medical Center </a:t>
            </a:r>
            <a:endParaRPr lang="en-US" dirty="0">
              <a:effectLst/>
              <a:latin typeface="Calibri"/>
              <a:ea typeface="Calibri"/>
              <a:cs typeface="Times New Roman"/>
            </a:endParaRPr>
          </a:p>
          <a:p>
            <a:pPr marL="0" marR="28575">
              <a:spcBef>
                <a:spcPts val="0"/>
              </a:spcBef>
              <a:spcAft>
                <a:spcPts val="0"/>
              </a:spcAft>
            </a:pPr>
            <a:r>
              <a:rPr lang="en-US" sz="1400" dirty="0">
                <a:effectLst/>
                <a:latin typeface="Calibri"/>
                <a:ea typeface="Times New Roman"/>
                <a:cs typeface="Calibri"/>
              </a:rPr>
              <a:t> </a:t>
            </a:r>
            <a:endParaRPr lang="en-US" dirty="0">
              <a:effectLst/>
              <a:latin typeface="Calibri"/>
              <a:ea typeface="Calibri"/>
              <a:cs typeface="Times New Roman"/>
            </a:endParaRPr>
          </a:p>
          <a:p>
            <a:pPr marL="0" marR="28575">
              <a:spcBef>
                <a:spcPts val="0"/>
              </a:spcBef>
              <a:spcAft>
                <a:spcPts val="0"/>
              </a:spcAft>
            </a:pPr>
            <a:r>
              <a:rPr lang="en-US" sz="1400" b="1" dirty="0">
                <a:effectLst/>
                <a:latin typeface="Calibri"/>
                <a:ea typeface="Times New Roman"/>
                <a:cs typeface="Calibri"/>
              </a:rPr>
              <a:t>Kevin Flaherty, MD</a:t>
            </a:r>
            <a:endParaRPr lang="en-US" dirty="0">
              <a:effectLst/>
              <a:latin typeface="Calibri"/>
              <a:ea typeface="Calibri"/>
              <a:cs typeface="Times New Roman"/>
            </a:endParaRPr>
          </a:p>
          <a:p>
            <a:pPr marL="0" marR="28575">
              <a:spcBef>
                <a:spcPts val="0"/>
              </a:spcBef>
              <a:spcAft>
                <a:spcPts val="0"/>
              </a:spcAft>
            </a:pPr>
            <a:r>
              <a:rPr lang="en-US" sz="1400" i="1" dirty="0">
                <a:effectLst/>
                <a:latin typeface="Calibri"/>
                <a:ea typeface="Times New Roman"/>
                <a:cs typeface="Calibri"/>
              </a:rPr>
              <a:t>Professor of Medicine</a:t>
            </a:r>
            <a:endParaRPr lang="en-US" dirty="0">
              <a:effectLst/>
              <a:latin typeface="Calibri"/>
              <a:ea typeface="Calibri"/>
              <a:cs typeface="Times New Roman"/>
            </a:endParaRPr>
          </a:p>
          <a:p>
            <a:pPr marL="0" marR="28575">
              <a:spcBef>
                <a:spcPts val="0"/>
              </a:spcBef>
              <a:spcAft>
                <a:spcPts val="0"/>
              </a:spcAft>
            </a:pPr>
            <a:r>
              <a:rPr lang="en-US" sz="1400" dirty="0">
                <a:effectLst/>
                <a:latin typeface="Calibri"/>
                <a:ea typeface="Times New Roman"/>
                <a:cs typeface="Calibri"/>
              </a:rPr>
              <a:t>University of Michigan Health System</a:t>
            </a:r>
            <a:endParaRPr lang="en-US" dirty="0">
              <a:effectLst/>
              <a:latin typeface="Calibri"/>
              <a:ea typeface="Calibri"/>
              <a:cs typeface="Times New Roman"/>
            </a:endParaRPr>
          </a:p>
          <a:p>
            <a:pPr marL="0" marR="28575">
              <a:spcBef>
                <a:spcPts val="0"/>
              </a:spcBef>
              <a:spcAft>
                <a:spcPts val="0"/>
              </a:spcAft>
            </a:pPr>
            <a:r>
              <a:rPr lang="en-US" sz="1400" dirty="0">
                <a:effectLst/>
                <a:latin typeface="Calibri"/>
                <a:ea typeface="Times New Roman"/>
                <a:cs typeface="Calibri"/>
              </a:rPr>
              <a:t> </a:t>
            </a:r>
            <a:endParaRPr lang="en-US" dirty="0">
              <a:effectLst/>
              <a:latin typeface="Calibri"/>
              <a:ea typeface="Calibri"/>
              <a:cs typeface="Times New Roman"/>
            </a:endParaRPr>
          </a:p>
          <a:p>
            <a:pPr marL="0" marR="28575">
              <a:spcBef>
                <a:spcPts val="0"/>
              </a:spcBef>
              <a:spcAft>
                <a:spcPts val="0"/>
              </a:spcAft>
            </a:pPr>
            <a:r>
              <a:rPr lang="en-US" sz="1400" b="1" dirty="0">
                <a:effectLst/>
                <a:latin typeface="Calibri"/>
                <a:ea typeface="Times New Roman"/>
                <a:cs typeface="Calibri"/>
              </a:rPr>
              <a:t>Marilyn K. Glassberg, MD</a:t>
            </a:r>
            <a:r>
              <a:rPr lang="en-US" sz="1400" dirty="0">
                <a:effectLst/>
                <a:latin typeface="Calibri"/>
                <a:ea typeface="Times New Roman"/>
                <a:cs typeface="Calibri"/>
              </a:rPr>
              <a:t/>
            </a:r>
            <a:br>
              <a:rPr lang="en-US" sz="1400" dirty="0">
                <a:effectLst/>
                <a:latin typeface="Calibri"/>
                <a:ea typeface="Times New Roman"/>
                <a:cs typeface="Calibri"/>
              </a:rPr>
            </a:br>
            <a:r>
              <a:rPr lang="en-US" sz="1400" i="1" dirty="0">
                <a:effectLst/>
                <a:latin typeface="Calibri"/>
                <a:ea typeface="Times New Roman"/>
                <a:cs typeface="Calibri"/>
              </a:rPr>
              <a:t>Professor of Medicine and Surgery</a:t>
            </a:r>
            <a:r>
              <a:rPr lang="en-US" sz="1400" dirty="0">
                <a:effectLst/>
                <a:latin typeface="Calibri"/>
                <a:ea typeface="Times New Roman"/>
                <a:cs typeface="Calibri"/>
              </a:rPr>
              <a:t/>
            </a:r>
            <a:br>
              <a:rPr lang="en-US" sz="1400" dirty="0">
                <a:effectLst/>
                <a:latin typeface="Calibri"/>
                <a:ea typeface="Times New Roman"/>
                <a:cs typeface="Calibri"/>
              </a:rPr>
            </a:br>
            <a:r>
              <a:rPr lang="en-US" sz="1400" dirty="0">
                <a:effectLst/>
                <a:latin typeface="Calibri"/>
                <a:ea typeface="Times New Roman"/>
                <a:cs typeface="Calibri"/>
              </a:rPr>
              <a:t>Miller School of Medicine, University of Miami</a:t>
            </a:r>
            <a:endParaRPr lang="en-US" dirty="0">
              <a:effectLst/>
              <a:latin typeface="Calibri"/>
              <a:ea typeface="Calibri"/>
              <a:cs typeface="Times New Roman"/>
            </a:endParaRPr>
          </a:p>
          <a:p>
            <a:pPr marL="0" marR="28575">
              <a:spcBef>
                <a:spcPts val="0"/>
              </a:spcBef>
              <a:spcAft>
                <a:spcPts val="0"/>
              </a:spcAft>
            </a:pPr>
            <a:r>
              <a:rPr lang="en-US" sz="1400" dirty="0">
                <a:effectLst/>
                <a:latin typeface="Calibri"/>
                <a:ea typeface="Times New Roman"/>
                <a:cs typeface="Calibri"/>
              </a:rPr>
              <a:t> </a:t>
            </a:r>
            <a:endParaRPr lang="en-US" dirty="0">
              <a:effectLst/>
              <a:latin typeface="Calibri"/>
              <a:ea typeface="Calibri"/>
              <a:cs typeface="Times New Roman"/>
            </a:endParaRPr>
          </a:p>
          <a:p>
            <a:pPr marL="0" marR="0">
              <a:spcBef>
                <a:spcPts val="0"/>
              </a:spcBef>
              <a:spcAft>
                <a:spcPts val="0"/>
              </a:spcAft>
            </a:pPr>
            <a:r>
              <a:rPr lang="en-US" dirty="0">
                <a:effectLst/>
                <a:latin typeface="Calibri"/>
                <a:ea typeface="Calibri"/>
                <a:cs typeface="Times New Roman"/>
              </a:rPr>
              <a:t> </a:t>
            </a:r>
          </a:p>
          <a:p>
            <a:pPr marL="0" marR="28575">
              <a:spcBef>
                <a:spcPts val="0"/>
              </a:spcBef>
              <a:spcAft>
                <a:spcPts val="0"/>
              </a:spcAft>
            </a:pPr>
            <a:r>
              <a:rPr lang="en-US" sz="1400" dirty="0">
                <a:effectLst/>
                <a:latin typeface="Calibri"/>
                <a:ea typeface="Times New Roman"/>
                <a:cs typeface="Calibri"/>
              </a:rPr>
              <a:t> </a:t>
            </a:r>
            <a:endParaRPr lang="en-US" dirty="0">
              <a:effectLst/>
              <a:latin typeface="Calibri"/>
              <a:ea typeface="Calibri"/>
              <a:cs typeface="Times New Roman"/>
            </a:endParaRPr>
          </a:p>
          <a:p>
            <a:pPr marL="0" marR="0">
              <a:spcBef>
                <a:spcPts val="0"/>
              </a:spcBef>
              <a:spcAft>
                <a:spcPts val="0"/>
              </a:spcAft>
            </a:pPr>
            <a:r>
              <a:rPr lang="en-US" sz="1400" dirty="0">
                <a:effectLst/>
                <a:latin typeface="Calibri"/>
                <a:ea typeface="Times New Roman"/>
                <a:cs typeface="Calibri"/>
              </a:rPr>
              <a:t> </a:t>
            </a:r>
            <a:endParaRPr lang="en-US" dirty="0">
              <a:effectLst/>
              <a:latin typeface="Calibri"/>
              <a:ea typeface="Calibri"/>
              <a:cs typeface="Times New Roman"/>
            </a:endParaRPr>
          </a:p>
          <a:p>
            <a:pPr marL="0" marR="0">
              <a:spcBef>
                <a:spcPts val="0"/>
              </a:spcBef>
              <a:spcAft>
                <a:spcPts val="0"/>
              </a:spcAft>
            </a:pPr>
            <a:r>
              <a:rPr lang="en-US" dirty="0">
                <a:effectLst/>
                <a:latin typeface="Calibri"/>
                <a:ea typeface="Calibri"/>
                <a:cs typeface="Calibri"/>
              </a:rPr>
              <a:t> </a:t>
            </a:r>
            <a:endParaRPr lang="en-US" dirty="0">
              <a:effectLst/>
              <a:latin typeface="Calibri"/>
              <a:ea typeface="Calibri"/>
              <a:cs typeface="Times New Roman"/>
            </a:endParaRPr>
          </a:p>
        </p:txBody>
      </p:sp>
      <p:sp>
        <p:nvSpPr>
          <p:cNvPr id="7" name="Text Box 2"/>
          <p:cNvSpPr txBox="1">
            <a:spLocks noChangeArrowheads="1"/>
          </p:cNvSpPr>
          <p:nvPr/>
        </p:nvSpPr>
        <p:spPr bwMode="auto">
          <a:xfrm>
            <a:off x="6146536" y="1028704"/>
            <a:ext cx="2997464" cy="5150719"/>
          </a:xfrm>
          <a:prstGeom prst="rect">
            <a:avLst/>
          </a:prstGeom>
          <a:noFill/>
          <a:ln w="9525">
            <a:noFill/>
            <a:miter lim="800000"/>
            <a:headEnd/>
            <a:tailEnd/>
          </a:ln>
        </p:spPr>
        <p:txBody>
          <a:bodyPr rot="0" vert="horz" wrap="square" lIns="91440" tIns="45720" rIns="91440" bIns="45720" anchor="t" anchorCtr="0">
            <a:noAutofit/>
          </a:bodyPr>
          <a:lstStyle/>
          <a:p>
            <a:pPr marL="0" marR="28575">
              <a:spcBef>
                <a:spcPts val="0"/>
              </a:spcBef>
              <a:spcAft>
                <a:spcPts val="0"/>
              </a:spcAft>
            </a:pPr>
            <a:r>
              <a:rPr lang="en-US" sz="1400" dirty="0">
                <a:effectLst/>
                <a:latin typeface="Calibri"/>
                <a:ea typeface="Times New Roman"/>
                <a:cs typeface="Calibri"/>
              </a:rPr>
              <a:t> </a:t>
            </a:r>
            <a:r>
              <a:rPr lang="en-US" sz="1400" b="1" dirty="0" smtClean="0">
                <a:ea typeface="Times New Roman"/>
                <a:cs typeface="Calibri"/>
              </a:rPr>
              <a:t>Paul </a:t>
            </a:r>
            <a:r>
              <a:rPr lang="en-US" sz="1400" b="1" dirty="0">
                <a:ea typeface="Times New Roman"/>
                <a:cs typeface="Calibri"/>
              </a:rPr>
              <a:t>W. Noble, MD</a:t>
            </a:r>
            <a:endParaRPr lang="en-US" sz="1400" dirty="0">
              <a:ea typeface="Calibri"/>
              <a:cs typeface="Times New Roman"/>
            </a:endParaRPr>
          </a:p>
          <a:p>
            <a:pPr marR="28575"/>
            <a:r>
              <a:rPr lang="en-US" sz="1400" i="1" dirty="0">
                <a:ea typeface="Times New Roman"/>
                <a:cs typeface="Calibri"/>
              </a:rPr>
              <a:t>Chair, Department of Medicine</a:t>
            </a:r>
            <a:endParaRPr lang="en-US" sz="1400" dirty="0">
              <a:ea typeface="Calibri"/>
              <a:cs typeface="Times New Roman"/>
            </a:endParaRPr>
          </a:p>
          <a:p>
            <a:pPr marR="28575"/>
            <a:r>
              <a:rPr lang="en-US" sz="1400" i="1" dirty="0">
                <a:ea typeface="Times New Roman"/>
                <a:cs typeface="Calibri"/>
              </a:rPr>
              <a:t>Director, Women’s Guild Lung Institute</a:t>
            </a:r>
            <a:endParaRPr lang="en-US" sz="1400" dirty="0">
              <a:ea typeface="Calibri"/>
              <a:cs typeface="Times New Roman"/>
            </a:endParaRPr>
          </a:p>
          <a:p>
            <a:pPr marR="28575"/>
            <a:r>
              <a:rPr lang="en-US" sz="1400" dirty="0">
                <a:ea typeface="Times New Roman"/>
                <a:cs typeface="Calibri"/>
              </a:rPr>
              <a:t>Cedars-Sinai Medical Center</a:t>
            </a:r>
            <a:endParaRPr lang="en-US" sz="1400" dirty="0">
              <a:ea typeface="Calibri"/>
              <a:cs typeface="Times New Roman"/>
            </a:endParaRPr>
          </a:p>
          <a:p>
            <a:pPr marL="0" marR="28575">
              <a:spcBef>
                <a:spcPts val="0"/>
              </a:spcBef>
              <a:spcAft>
                <a:spcPts val="0"/>
              </a:spcAft>
            </a:pPr>
            <a:endParaRPr lang="en-US" sz="1400" b="1" dirty="0" smtClean="0">
              <a:effectLst/>
              <a:latin typeface="Calibri"/>
              <a:ea typeface="Times New Roman"/>
              <a:cs typeface="Calibri"/>
            </a:endParaRPr>
          </a:p>
          <a:p>
            <a:pPr marL="0" marR="28575">
              <a:spcBef>
                <a:spcPts val="0"/>
              </a:spcBef>
              <a:spcAft>
                <a:spcPts val="0"/>
              </a:spcAft>
            </a:pPr>
            <a:r>
              <a:rPr lang="en-US" sz="1400" b="1" dirty="0" smtClean="0">
                <a:effectLst/>
                <a:latin typeface="Calibri"/>
                <a:ea typeface="Times New Roman"/>
                <a:cs typeface="Calibri"/>
              </a:rPr>
              <a:t>Amy </a:t>
            </a:r>
            <a:r>
              <a:rPr lang="en-US" sz="1400" b="1" dirty="0">
                <a:effectLst/>
                <a:latin typeface="Calibri"/>
                <a:ea typeface="Times New Roman"/>
                <a:cs typeface="Calibri"/>
              </a:rPr>
              <a:t>Olson, MD, MSPH </a:t>
            </a:r>
            <a:endParaRPr lang="en-US" dirty="0">
              <a:effectLst/>
              <a:latin typeface="Calibri"/>
              <a:ea typeface="Calibri"/>
              <a:cs typeface="Times New Roman"/>
            </a:endParaRPr>
          </a:p>
          <a:p>
            <a:pPr marL="0" marR="28575">
              <a:spcBef>
                <a:spcPts val="0"/>
              </a:spcBef>
              <a:spcAft>
                <a:spcPts val="0"/>
              </a:spcAft>
            </a:pPr>
            <a:r>
              <a:rPr lang="en-US" sz="1400" i="1" dirty="0">
                <a:effectLst/>
                <a:latin typeface="Calibri"/>
                <a:ea typeface="Times New Roman"/>
                <a:cs typeface="Calibri"/>
              </a:rPr>
              <a:t>Assistant Professor</a:t>
            </a:r>
            <a:r>
              <a:rPr lang="en-US" sz="1400" dirty="0">
                <a:effectLst/>
                <a:latin typeface="Calibri"/>
                <a:ea typeface="Times New Roman"/>
                <a:cs typeface="Calibri"/>
              </a:rPr>
              <a:t> </a:t>
            </a:r>
            <a:endParaRPr lang="en-US" dirty="0">
              <a:effectLst/>
              <a:latin typeface="Calibri"/>
              <a:ea typeface="Calibri"/>
              <a:cs typeface="Times New Roman"/>
            </a:endParaRPr>
          </a:p>
          <a:p>
            <a:pPr marL="0" marR="28575">
              <a:spcBef>
                <a:spcPts val="0"/>
              </a:spcBef>
              <a:spcAft>
                <a:spcPts val="0"/>
              </a:spcAft>
            </a:pPr>
            <a:r>
              <a:rPr lang="en-US" sz="1400" dirty="0">
                <a:effectLst/>
                <a:latin typeface="Calibri"/>
                <a:ea typeface="Times New Roman"/>
                <a:cs typeface="Calibri"/>
              </a:rPr>
              <a:t>National Jewish Health</a:t>
            </a:r>
            <a:endParaRPr lang="en-US" dirty="0">
              <a:effectLst/>
              <a:latin typeface="Calibri"/>
              <a:ea typeface="Calibri"/>
              <a:cs typeface="Times New Roman"/>
            </a:endParaRPr>
          </a:p>
          <a:p>
            <a:pPr marL="0" marR="28575">
              <a:spcBef>
                <a:spcPts val="0"/>
              </a:spcBef>
              <a:spcAft>
                <a:spcPts val="0"/>
              </a:spcAft>
            </a:pPr>
            <a:r>
              <a:rPr lang="en-US" sz="1400" dirty="0">
                <a:effectLst/>
                <a:latin typeface="Calibri"/>
                <a:ea typeface="Times New Roman"/>
                <a:cs typeface="Calibri"/>
              </a:rPr>
              <a:t> </a:t>
            </a:r>
            <a:endParaRPr lang="en-US" dirty="0">
              <a:effectLst/>
              <a:latin typeface="Calibri"/>
              <a:ea typeface="Calibri"/>
              <a:cs typeface="Times New Roman"/>
            </a:endParaRPr>
          </a:p>
          <a:p>
            <a:pPr marL="0" marR="28575">
              <a:spcBef>
                <a:spcPts val="0"/>
              </a:spcBef>
              <a:spcAft>
                <a:spcPts val="0"/>
              </a:spcAft>
            </a:pPr>
            <a:r>
              <a:rPr lang="en-US" sz="1400" b="1" dirty="0">
                <a:effectLst/>
                <a:latin typeface="Calibri"/>
                <a:ea typeface="Times New Roman"/>
                <a:cs typeface="Calibri"/>
              </a:rPr>
              <a:t>Luca Richeldi, MD, PhD </a:t>
            </a:r>
            <a:endParaRPr lang="en-US" dirty="0">
              <a:effectLst/>
              <a:latin typeface="Calibri"/>
              <a:ea typeface="Calibri"/>
              <a:cs typeface="Times New Roman"/>
            </a:endParaRPr>
          </a:p>
          <a:p>
            <a:pPr marL="0" marR="28575">
              <a:spcBef>
                <a:spcPts val="0"/>
              </a:spcBef>
              <a:spcAft>
                <a:spcPts val="0"/>
              </a:spcAft>
            </a:pPr>
            <a:r>
              <a:rPr lang="en-US" sz="1400" i="1" dirty="0">
                <a:effectLst/>
                <a:latin typeface="Calibri"/>
                <a:ea typeface="Times New Roman"/>
                <a:cs typeface="Calibri"/>
              </a:rPr>
              <a:t>Professor of Respiratory Medicine</a:t>
            </a:r>
            <a:endParaRPr lang="en-US" dirty="0">
              <a:effectLst/>
              <a:latin typeface="Calibri"/>
              <a:ea typeface="Calibri"/>
              <a:cs typeface="Times New Roman"/>
            </a:endParaRPr>
          </a:p>
          <a:p>
            <a:pPr marL="0" marR="28575">
              <a:spcBef>
                <a:spcPts val="0"/>
              </a:spcBef>
              <a:spcAft>
                <a:spcPts val="0"/>
              </a:spcAft>
            </a:pPr>
            <a:r>
              <a:rPr lang="en-US" sz="1400" i="1" dirty="0">
                <a:effectLst/>
                <a:latin typeface="Calibri"/>
                <a:ea typeface="Times New Roman"/>
                <a:cs typeface="Calibri"/>
              </a:rPr>
              <a:t>Chair of Interstitial Lung Disease</a:t>
            </a:r>
            <a:r>
              <a:rPr lang="en-US" sz="1400" dirty="0">
                <a:effectLst/>
                <a:latin typeface="Calibri"/>
                <a:ea typeface="Times New Roman"/>
                <a:cs typeface="Calibri"/>
              </a:rPr>
              <a:t> </a:t>
            </a:r>
            <a:endParaRPr lang="en-US" dirty="0">
              <a:effectLst/>
              <a:latin typeface="Calibri"/>
              <a:ea typeface="Calibri"/>
              <a:cs typeface="Times New Roman"/>
            </a:endParaRPr>
          </a:p>
          <a:p>
            <a:pPr marL="0" marR="28575">
              <a:spcBef>
                <a:spcPts val="0"/>
              </a:spcBef>
              <a:spcAft>
                <a:spcPts val="0"/>
              </a:spcAft>
            </a:pPr>
            <a:r>
              <a:rPr lang="en-US" sz="1400" dirty="0">
                <a:effectLst/>
                <a:latin typeface="Calibri"/>
                <a:ea typeface="Times New Roman"/>
                <a:cs typeface="Calibri"/>
              </a:rPr>
              <a:t>University of Southampton</a:t>
            </a:r>
            <a:endParaRPr lang="en-US" dirty="0">
              <a:effectLst/>
              <a:latin typeface="Calibri"/>
              <a:ea typeface="Calibri"/>
              <a:cs typeface="Times New Roman"/>
            </a:endParaRPr>
          </a:p>
          <a:p>
            <a:pPr marL="0" marR="28575">
              <a:spcBef>
                <a:spcPts val="0"/>
              </a:spcBef>
              <a:spcAft>
                <a:spcPts val="0"/>
              </a:spcAft>
            </a:pPr>
            <a:r>
              <a:rPr lang="en-US" sz="1400" dirty="0">
                <a:effectLst/>
                <a:latin typeface="Calibri"/>
                <a:ea typeface="Times New Roman"/>
                <a:cs typeface="Calibri"/>
              </a:rPr>
              <a:t> </a:t>
            </a:r>
            <a:endParaRPr lang="en-US" dirty="0">
              <a:effectLst/>
              <a:latin typeface="Calibri"/>
              <a:ea typeface="Calibri"/>
              <a:cs typeface="Times New Roman"/>
            </a:endParaRPr>
          </a:p>
          <a:p>
            <a:pPr marL="0" marR="28575">
              <a:spcBef>
                <a:spcPts val="0"/>
              </a:spcBef>
              <a:spcAft>
                <a:spcPts val="0"/>
              </a:spcAft>
            </a:pPr>
            <a:r>
              <a:rPr lang="en-US" sz="1400" b="1" dirty="0">
                <a:effectLst/>
                <a:latin typeface="Calibri"/>
                <a:ea typeface="Times New Roman"/>
                <a:cs typeface="Calibri"/>
              </a:rPr>
              <a:t>Jeffrey James </a:t>
            </a:r>
            <a:r>
              <a:rPr lang="en-US" sz="1400" b="1" dirty="0" err="1">
                <a:effectLst/>
                <a:latin typeface="Calibri"/>
                <a:ea typeface="Times New Roman"/>
                <a:cs typeface="Calibri"/>
              </a:rPr>
              <a:t>Swigris</a:t>
            </a:r>
            <a:r>
              <a:rPr lang="en-US" sz="1400" b="1" dirty="0">
                <a:effectLst/>
                <a:latin typeface="Calibri"/>
                <a:ea typeface="Times New Roman"/>
                <a:cs typeface="Calibri"/>
              </a:rPr>
              <a:t>, DO, MS </a:t>
            </a:r>
            <a:endParaRPr lang="en-US" dirty="0">
              <a:effectLst/>
              <a:latin typeface="Calibri"/>
              <a:ea typeface="Calibri"/>
              <a:cs typeface="Times New Roman"/>
            </a:endParaRPr>
          </a:p>
          <a:p>
            <a:pPr marL="0" marR="0">
              <a:spcBef>
                <a:spcPts val="0"/>
              </a:spcBef>
              <a:spcAft>
                <a:spcPts val="0"/>
              </a:spcAft>
            </a:pPr>
            <a:r>
              <a:rPr lang="en-US" sz="1400" i="1" dirty="0">
                <a:effectLst/>
                <a:latin typeface="Calibri"/>
                <a:ea typeface="Times New Roman"/>
                <a:cs typeface="Calibri"/>
              </a:rPr>
              <a:t>Associate Professor, </a:t>
            </a:r>
            <a:br>
              <a:rPr lang="en-US" sz="1400" i="1" dirty="0">
                <a:effectLst/>
                <a:latin typeface="Calibri"/>
                <a:ea typeface="Times New Roman"/>
                <a:cs typeface="Calibri"/>
              </a:rPr>
            </a:br>
            <a:r>
              <a:rPr lang="en-US" sz="1400" i="1" dirty="0">
                <a:effectLst/>
                <a:latin typeface="Calibri"/>
                <a:ea typeface="Times New Roman"/>
                <a:cs typeface="Calibri"/>
              </a:rPr>
              <a:t>Interstitial Lung Disease Program</a:t>
            </a:r>
            <a:br>
              <a:rPr lang="en-US" sz="1400" i="1" dirty="0">
                <a:effectLst/>
                <a:latin typeface="Calibri"/>
                <a:ea typeface="Times New Roman"/>
                <a:cs typeface="Calibri"/>
              </a:rPr>
            </a:br>
            <a:r>
              <a:rPr lang="en-US" sz="1400" i="1" dirty="0">
                <a:effectLst/>
                <a:latin typeface="Calibri"/>
                <a:ea typeface="Times New Roman"/>
                <a:cs typeface="Calibri"/>
              </a:rPr>
              <a:t>Director, Interstitial Lung Disease </a:t>
            </a:r>
            <a:br>
              <a:rPr lang="en-US" sz="1400" i="1" dirty="0">
                <a:effectLst/>
                <a:latin typeface="Calibri"/>
                <a:ea typeface="Times New Roman"/>
                <a:cs typeface="Calibri"/>
              </a:rPr>
            </a:br>
            <a:r>
              <a:rPr lang="en-US" sz="1400" i="1" dirty="0">
                <a:effectLst/>
                <a:latin typeface="Calibri"/>
                <a:ea typeface="Times New Roman"/>
                <a:cs typeface="Calibri"/>
              </a:rPr>
              <a:t>Visiting Fellow’s Program</a:t>
            </a:r>
            <a:br>
              <a:rPr lang="en-US" sz="1400" i="1" dirty="0">
                <a:effectLst/>
                <a:latin typeface="Calibri"/>
                <a:ea typeface="Times New Roman"/>
                <a:cs typeface="Calibri"/>
              </a:rPr>
            </a:br>
            <a:r>
              <a:rPr lang="en-US" sz="1400" i="1" dirty="0">
                <a:effectLst/>
                <a:latin typeface="Calibri"/>
                <a:ea typeface="Times New Roman"/>
                <a:cs typeface="Calibri"/>
              </a:rPr>
              <a:t>Co-Director, Autoimmune Lung Center</a:t>
            </a:r>
            <a:br>
              <a:rPr lang="en-US" sz="1400" i="1" dirty="0">
                <a:effectLst/>
                <a:latin typeface="Calibri"/>
                <a:ea typeface="Times New Roman"/>
                <a:cs typeface="Calibri"/>
              </a:rPr>
            </a:br>
            <a:r>
              <a:rPr lang="en-US" sz="1400" i="1" dirty="0">
                <a:effectLst/>
                <a:latin typeface="Calibri"/>
                <a:ea typeface="Times New Roman"/>
                <a:cs typeface="Calibri"/>
              </a:rPr>
              <a:t>Division of Pulmonary Medicine</a:t>
            </a:r>
            <a:br>
              <a:rPr lang="en-US" sz="1400" i="1" dirty="0">
                <a:effectLst/>
                <a:latin typeface="Calibri"/>
                <a:ea typeface="Times New Roman"/>
                <a:cs typeface="Calibri"/>
              </a:rPr>
            </a:br>
            <a:r>
              <a:rPr lang="en-US" sz="1400" dirty="0">
                <a:effectLst/>
                <a:latin typeface="Calibri"/>
                <a:ea typeface="Times New Roman"/>
                <a:cs typeface="Calibri"/>
              </a:rPr>
              <a:t>National Jewish Health</a:t>
            </a:r>
            <a:endParaRPr lang="en-US" dirty="0">
              <a:effectLst/>
              <a:latin typeface="Calibri"/>
              <a:ea typeface="Calibri"/>
              <a:cs typeface="Times New Roman"/>
            </a:endParaRPr>
          </a:p>
          <a:p>
            <a:pPr marL="0" marR="0">
              <a:spcBef>
                <a:spcPts val="0"/>
              </a:spcBef>
              <a:spcAft>
                <a:spcPts val="0"/>
              </a:spcAft>
            </a:pPr>
            <a:r>
              <a:rPr lang="en-US" sz="1400" dirty="0">
                <a:effectLst/>
                <a:latin typeface="Calibri"/>
                <a:ea typeface="Times New Roman"/>
                <a:cs typeface="Calibri"/>
              </a:rPr>
              <a:t> </a:t>
            </a:r>
            <a:endParaRPr lang="en-US" dirty="0">
              <a:effectLst/>
              <a:latin typeface="Calibri"/>
              <a:ea typeface="Calibri"/>
              <a:cs typeface="Times New Roman"/>
            </a:endParaRPr>
          </a:p>
          <a:p>
            <a:pPr marL="0" marR="0">
              <a:spcBef>
                <a:spcPts val="0"/>
              </a:spcBef>
              <a:spcAft>
                <a:spcPts val="0"/>
              </a:spcAft>
            </a:pPr>
            <a:r>
              <a:rPr lang="en-US" dirty="0">
                <a:effectLst/>
                <a:latin typeface="Calibri"/>
                <a:ea typeface="Calibri"/>
                <a:cs typeface="Calibri"/>
              </a:rPr>
              <a:t> </a:t>
            </a:r>
            <a:endParaRPr lang="en-US" dirty="0">
              <a:effectLst/>
              <a:latin typeface="Calibri"/>
              <a:ea typeface="Calibri"/>
              <a:cs typeface="Times New Roman"/>
            </a:endParaRPr>
          </a:p>
        </p:txBody>
      </p:sp>
    </p:spTree>
    <p:custDataLst>
      <p:tags r:id="rId1"/>
    </p:custDataLst>
    <p:extLst>
      <p:ext uri="{BB962C8B-B14F-4D97-AF65-F5344CB8AC3E}">
        <p14:creationId xmlns:p14="http://schemas.microsoft.com/office/powerpoint/2010/main" val="29079663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Update on </a:t>
            </a:r>
            <a:r>
              <a:rPr lang="en-US" dirty="0" err="1"/>
              <a:t>Pirfenidone</a:t>
            </a:r>
            <a:r>
              <a:rPr lang="en-US" dirty="0"/>
              <a:t> </a:t>
            </a:r>
            <a:r>
              <a:rPr lang="en-US" dirty="0" smtClean="0"/>
              <a:t>Efficacy: PFS</a:t>
            </a:r>
            <a:r>
              <a:rPr lang="en-US" dirty="0"/>
              <a:t/>
            </a:r>
            <a:br>
              <a:rPr lang="en-US" dirty="0"/>
            </a:br>
            <a:r>
              <a:rPr lang="en-US" sz="2400" b="0" dirty="0"/>
              <a:t>ASCEND + CAPACITY 1 + CAPACITY 2</a:t>
            </a:r>
            <a:endParaRPr lang="en-US" b="0" dirty="0"/>
          </a:p>
        </p:txBody>
      </p:sp>
      <p:sp>
        <p:nvSpPr>
          <p:cNvPr id="4" name="TextBox 3"/>
          <p:cNvSpPr txBox="1"/>
          <p:nvPr/>
        </p:nvSpPr>
        <p:spPr>
          <a:xfrm>
            <a:off x="80683" y="6126163"/>
            <a:ext cx="4297138" cy="338554"/>
          </a:xfrm>
          <a:prstGeom prst="rect">
            <a:avLst/>
          </a:prstGeom>
          <a:noFill/>
        </p:spPr>
        <p:txBody>
          <a:bodyPr wrap="none" rtlCol="0">
            <a:spAutoFit/>
          </a:bodyPr>
          <a:lstStyle/>
          <a:p>
            <a:r>
              <a:rPr lang="en-US" sz="1600" dirty="0">
                <a:solidFill>
                  <a:prstClr val="black"/>
                </a:solidFill>
              </a:rPr>
              <a:t>Noble PW, et al. </a:t>
            </a:r>
            <a:r>
              <a:rPr lang="en-US" sz="1600" i="1" dirty="0" err="1">
                <a:solidFill>
                  <a:prstClr val="black"/>
                </a:solidFill>
              </a:rPr>
              <a:t>Eur</a:t>
            </a:r>
            <a:r>
              <a:rPr lang="en-US" sz="1600" i="1" dirty="0">
                <a:solidFill>
                  <a:prstClr val="black"/>
                </a:solidFill>
              </a:rPr>
              <a:t> </a:t>
            </a:r>
            <a:r>
              <a:rPr lang="en-US" sz="1600" i="1" dirty="0" err="1">
                <a:solidFill>
                  <a:prstClr val="black"/>
                </a:solidFill>
              </a:rPr>
              <a:t>Respir</a:t>
            </a:r>
            <a:r>
              <a:rPr lang="en-US" sz="1600" i="1" dirty="0">
                <a:solidFill>
                  <a:prstClr val="black"/>
                </a:solidFill>
              </a:rPr>
              <a:t> J</a:t>
            </a:r>
            <a:r>
              <a:rPr lang="en-US" sz="1600" dirty="0">
                <a:solidFill>
                  <a:prstClr val="black"/>
                </a:solidFill>
              </a:rPr>
              <a:t>. 2016;47(1):243-253.</a:t>
            </a:r>
          </a:p>
        </p:txBody>
      </p:sp>
      <p:pic>
        <p:nvPicPr>
          <p:cNvPr id="78851" name="Picture 3"/>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586411" y="1437097"/>
            <a:ext cx="6265302" cy="4258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57221" y="5644275"/>
            <a:ext cx="911083" cy="461665"/>
          </a:xfrm>
          <a:prstGeom prst="rect">
            <a:avLst/>
          </a:prstGeom>
          <a:noFill/>
        </p:spPr>
        <p:txBody>
          <a:bodyPr wrap="none" rtlCol="0">
            <a:spAutoFit/>
          </a:bodyPr>
          <a:lstStyle/>
          <a:p>
            <a:r>
              <a:rPr lang="en-US" sz="2400" b="1" dirty="0">
                <a:solidFill>
                  <a:prstClr val="black"/>
                </a:solidFill>
              </a:rPr>
              <a:t>Week</a:t>
            </a:r>
          </a:p>
        </p:txBody>
      </p:sp>
      <p:sp>
        <p:nvSpPr>
          <p:cNvPr id="6" name="TextBox 5"/>
          <p:cNvSpPr txBox="1"/>
          <p:nvPr/>
        </p:nvSpPr>
        <p:spPr>
          <a:xfrm rot="16200000">
            <a:off x="720985" y="3126596"/>
            <a:ext cx="1357936" cy="400110"/>
          </a:xfrm>
          <a:prstGeom prst="rect">
            <a:avLst/>
          </a:prstGeom>
          <a:noFill/>
        </p:spPr>
        <p:txBody>
          <a:bodyPr wrap="none" rtlCol="0">
            <a:spAutoFit/>
          </a:bodyPr>
          <a:lstStyle/>
          <a:p>
            <a:r>
              <a:rPr lang="en-US" sz="2000" b="1" dirty="0">
                <a:solidFill>
                  <a:prstClr val="black"/>
                </a:solidFill>
              </a:rPr>
              <a:t>Patients, %</a:t>
            </a:r>
          </a:p>
        </p:txBody>
      </p:sp>
      <p:sp>
        <p:nvSpPr>
          <p:cNvPr id="7" name="Rectangle 6"/>
          <p:cNvSpPr/>
          <p:nvPr/>
        </p:nvSpPr>
        <p:spPr>
          <a:xfrm>
            <a:off x="528918" y="2277024"/>
            <a:ext cx="304800" cy="2151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67990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53" y="6102007"/>
            <a:ext cx="4822667" cy="338554"/>
          </a:xfrm>
          <a:prstGeom prst="rect">
            <a:avLst/>
          </a:prstGeom>
          <a:noFill/>
        </p:spPr>
        <p:txBody>
          <a:bodyPr wrap="none" rtlCol="0">
            <a:spAutoFit/>
          </a:bodyPr>
          <a:lstStyle/>
          <a:p>
            <a:r>
              <a:rPr lang="en-US" sz="1600" dirty="0" err="1"/>
              <a:t>Richeldi</a:t>
            </a:r>
            <a:r>
              <a:rPr lang="en-US" sz="1600" dirty="0"/>
              <a:t> L, et al. </a:t>
            </a:r>
            <a:r>
              <a:rPr lang="en-US" sz="1600" i="1" dirty="0"/>
              <a:t>N </a:t>
            </a:r>
            <a:r>
              <a:rPr lang="en-US" sz="1600" i="1" dirty="0" err="1"/>
              <a:t>Engl</a:t>
            </a:r>
            <a:r>
              <a:rPr lang="en-US" sz="1600" i="1" dirty="0"/>
              <a:t> J Med. </a:t>
            </a:r>
            <a:r>
              <a:rPr lang="en-US" sz="1600" dirty="0"/>
              <a:t>2014;370(22):2071-2082.</a:t>
            </a:r>
          </a:p>
        </p:txBody>
      </p:sp>
      <p:sp>
        <p:nvSpPr>
          <p:cNvPr id="5" name="Title 1"/>
          <p:cNvSpPr txBox="1">
            <a:spLocks/>
          </p:cNvSpPr>
          <p:nvPr/>
        </p:nvSpPr>
        <p:spPr>
          <a:xfrm>
            <a:off x="285885" y="77601"/>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26528E"/>
                </a:solidFill>
                <a:latin typeface="+mj-lt"/>
                <a:ea typeface="+mj-ea"/>
                <a:cs typeface="+mj-cs"/>
              </a:defRPr>
            </a:lvl1pPr>
          </a:lstStyle>
          <a:p>
            <a:r>
              <a:rPr lang="en-US" sz="3600" b="1" dirty="0"/>
              <a:t>Primary INPULSIS Endpoint Achieved</a:t>
            </a:r>
            <a:endParaRPr lang="en-US" sz="3200" b="1" dirty="0"/>
          </a:p>
          <a:p>
            <a:r>
              <a:rPr lang="en-US" sz="2800" dirty="0"/>
              <a:t>Annual Rate of Change of FVC </a:t>
            </a:r>
          </a:p>
        </p:txBody>
      </p:sp>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5400000">
            <a:off x="486877" y="1907700"/>
            <a:ext cx="3583377" cy="4245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06176" y="1515385"/>
            <a:ext cx="1787669" cy="523220"/>
          </a:xfrm>
          <a:prstGeom prst="rect">
            <a:avLst/>
          </a:prstGeom>
          <a:solidFill>
            <a:schemeClr val="accent6">
              <a:lumMod val="20000"/>
              <a:lumOff val="80000"/>
            </a:schemeClr>
          </a:solidFill>
          <a:ln/>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800" dirty="0"/>
              <a:t>INPULSIS-1</a:t>
            </a:r>
          </a:p>
        </p:txBody>
      </p:sp>
      <p:grpSp>
        <p:nvGrpSpPr>
          <p:cNvPr id="7" name="Group 6"/>
          <p:cNvGrpSpPr/>
          <p:nvPr/>
        </p:nvGrpSpPr>
        <p:grpSpPr>
          <a:xfrm>
            <a:off x="4830540" y="1529033"/>
            <a:ext cx="4369897" cy="4277784"/>
            <a:chOff x="4862676" y="1395639"/>
            <a:chExt cx="4369897" cy="4277784"/>
          </a:xfrm>
        </p:grpSpPr>
        <p:pic>
          <p:nvPicPr>
            <p:cNvPr id="819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4932983" y="2019741"/>
              <a:ext cx="3583375" cy="3723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132289" y="1395639"/>
              <a:ext cx="1787669" cy="523220"/>
            </a:xfrm>
            <a:prstGeom prst="rect">
              <a:avLst/>
            </a:prstGeom>
            <a:solidFill>
              <a:schemeClr val="accent6">
                <a:lumMod val="20000"/>
                <a:lumOff val="80000"/>
              </a:schemeClr>
            </a:solidFill>
            <a:ln/>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800" dirty="0"/>
                <a:t>INPULSIS-2</a:t>
              </a:r>
            </a:p>
          </p:txBody>
        </p:sp>
        <p:sp>
          <p:nvSpPr>
            <p:cNvPr id="10" name="TextBox 9"/>
            <p:cNvSpPr txBox="1"/>
            <p:nvPr/>
          </p:nvSpPr>
          <p:spPr>
            <a:xfrm>
              <a:off x="7961520" y="2422017"/>
              <a:ext cx="1271053" cy="584775"/>
            </a:xfrm>
            <a:prstGeom prst="rect">
              <a:avLst/>
            </a:prstGeom>
            <a:noFill/>
          </p:spPr>
          <p:txBody>
            <a:bodyPr wrap="none" rtlCol="0">
              <a:spAutoFit/>
            </a:bodyPr>
            <a:lstStyle/>
            <a:p>
              <a:pPr algn="ctr"/>
              <a:r>
                <a:rPr lang="en-US" sz="1600" b="1" dirty="0"/>
                <a:t>45% Relative</a:t>
              </a:r>
            </a:p>
            <a:p>
              <a:pPr algn="ctr"/>
              <a:r>
                <a:rPr lang="en-US" sz="1600" b="1" dirty="0"/>
                <a:t>Reduction</a:t>
              </a:r>
            </a:p>
          </p:txBody>
        </p:sp>
      </p:grpSp>
      <p:sp>
        <p:nvSpPr>
          <p:cNvPr id="11" name="TextBox 10"/>
          <p:cNvSpPr txBox="1"/>
          <p:nvPr/>
        </p:nvSpPr>
        <p:spPr>
          <a:xfrm>
            <a:off x="3768820" y="2593914"/>
            <a:ext cx="1263730" cy="584775"/>
          </a:xfrm>
          <a:prstGeom prst="rect">
            <a:avLst/>
          </a:prstGeom>
          <a:noFill/>
        </p:spPr>
        <p:txBody>
          <a:bodyPr wrap="square" rtlCol="0">
            <a:spAutoFit/>
          </a:bodyPr>
          <a:lstStyle/>
          <a:p>
            <a:pPr algn="ctr"/>
            <a:r>
              <a:rPr lang="en-US" sz="1600" b="1" dirty="0"/>
              <a:t>52% Relative</a:t>
            </a:r>
          </a:p>
          <a:p>
            <a:pPr algn="ctr"/>
            <a:r>
              <a:rPr lang="en-US" sz="1600" b="1" dirty="0"/>
              <a:t>Reduction</a:t>
            </a:r>
          </a:p>
        </p:txBody>
      </p:sp>
      <p:sp>
        <p:nvSpPr>
          <p:cNvPr id="12" name="Down Arrow 11"/>
          <p:cNvSpPr/>
          <p:nvPr/>
        </p:nvSpPr>
        <p:spPr>
          <a:xfrm rot="10800000">
            <a:off x="3875289" y="3332887"/>
            <a:ext cx="810594" cy="1116640"/>
          </a:xfrm>
          <a:prstGeom prst="down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6434872" y="5952830"/>
            <a:ext cx="224117" cy="224117"/>
          </a:xfrm>
          <a:prstGeom prst="rect">
            <a:avLst/>
          </a:prstGeom>
          <a:solidFill>
            <a:srgbClr val="31799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8000375" y="5952830"/>
            <a:ext cx="224117" cy="224117"/>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696528" y="5839186"/>
            <a:ext cx="2411942" cy="338554"/>
          </a:xfrm>
          <a:prstGeom prst="rect">
            <a:avLst/>
          </a:prstGeom>
          <a:noFill/>
        </p:spPr>
        <p:txBody>
          <a:bodyPr wrap="none" rtlCol="0">
            <a:spAutoFit/>
          </a:bodyPr>
          <a:lstStyle/>
          <a:p>
            <a:r>
              <a:rPr lang="en-US" sz="1600" dirty="0"/>
              <a:t>Nintedanib              Placebo</a:t>
            </a:r>
          </a:p>
        </p:txBody>
      </p:sp>
      <p:sp>
        <p:nvSpPr>
          <p:cNvPr id="16" name="Down Arrow 15"/>
          <p:cNvSpPr/>
          <p:nvPr/>
        </p:nvSpPr>
        <p:spPr>
          <a:xfrm rot="10800000">
            <a:off x="8092143" y="3285262"/>
            <a:ext cx="810594" cy="915263"/>
          </a:xfrm>
          <a:prstGeom prst="down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84529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950" y="6109818"/>
            <a:ext cx="4822667" cy="338554"/>
          </a:xfrm>
          <a:prstGeom prst="rect">
            <a:avLst/>
          </a:prstGeom>
          <a:noFill/>
        </p:spPr>
        <p:txBody>
          <a:bodyPr wrap="none" rtlCol="0">
            <a:spAutoFit/>
          </a:bodyPr>
          <a:lstStyle/>
          <a:p>
            <a:r>
              <a:rPr lang="en-US" sz="1600" dirty="0" err="1"/>
              <a:t>Richeldi</a:t>
            </a:r>
            <a:r>
              <a:rPr lang="en-US" sz="1600" dirty="0"/>
              <a:t> L, et al. </a:t>
            </a:r>
            <a:r>
              <a:rPr lang="en-US" sz="1600" i="1" dirty="0"/>
              <a:t>N </a:t>
            </a:r>
            <a:r>
              <a:rPr lang="en-US" sz="1600" i="1" dirty="0" err="1"/>
              <a:t>Engl</a:t>
            </a:r>
            <a:r>
              <a:rPr lang="en-US" sz="1600" i="1" dirty="0"/>
              <a:t> J Med. </a:t>
            </a:r>
            <a:r>
              <a:rPr lang="en-US" sz="1600" dirty="0"/>
              <a:t>2014;370(22):2071-2082.</a:t>
            </a:r>
          </a:p>
        </p:txBody>
      </p:sp>
      <p:sp>
        <p:nvSpPr>
          <p:cNvPr id="5" name="Title 1"/>
          <p:cNvSpPr txBox="1">
            <a:spLocks/>
          </p:cNvSpPr>
          <p:nvPr/>
        </p:nvSpPr>
        <p:spPr>
          <a:xfrm>
            <a:off x="346143" y="304466"/>
            <a:ext cx="8229600" cy="5715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rgbClr val="26528E"/>
                </a:solidFill>
                <a:latin typeface="+mj-lt"/>
                <a:ea typeface="+mj-ea"/>
                <a:cs typeface="+mj-cs"/>
              </a:defRPr>
            </a:lvl1pPr>
          </a:lstStyle>
          <a:p>
            <a:r>
              <a:rPr lang="en-US" sz="3600" b="1" dirty="0"/>
              <a:t>Common INPULSIS Adverse Events</a:t>
            </a:r>
          </a:p>
        </p:txBody>
      </p:sp>
      <p:graphicFrame>
        <p:nvGraphicFramePr>
          <p:cNvPr id="3" name="Table 2"/>
          <p:cNvGraphicFramePr>
            <a:graphicFrameLocks noGrp="1"/>
          </p:cNvGraphicFramePr>
          <p:nvPr>
            <p:extLst>
              <p:ext uri="{D42A27DB-BD31-4B8C-83A1-F6EECF244321}">
                <p14:modId xmlns:p14="http://schemas.microsoft.com/office/powerpoint/2010/main" val="1980362957"/>
              </p:ext>
            </p:extLst>
          </p:nvPr>
        </p:nvGraphicFramePr>
        <p:xfrm>
          <a:off x="469900" y="1394848"/>
          <a:ext cx="8175888" cy="3575659"/>
        </p:xfrm>
        <a:graphic>
          <a:graphicData uri="http://schemas.openxmlformats.org/drawingml/2006/table">
            <a:tbl>
              <a:tblPr firstRow="1" bandRow="1">
                <a:tableStyleId>{5C22544A-7EE6-4342-B048-85BDC9FD1C3A}</a:tableStyleId>
              </a:tblPr>
              <a:tblGrid>
                <a:gridCol w="1730750">
                  <a:extLst>
                    <a:ext uri="{9D8B030D-6E8A-4147-A177-3AD203B41FA5}">
                      <a16:colId xmlns="" xmlns:a16="http://schemas.microsoft.com/office/drawing/2014/main" val="20000"/>
                    </a:ext>
                  </a:extLst>
                </a:gridCol>
                <a:gridCol w="1677092">
                  <a:extLst>
                    <a:ext uri="{9D8B030D-6E8A-4147-A177-3AD203B41FA5}">
                      <a16:colId xmlns="" xmlns:a16="http://schemas.microsoft.com/office/drawing/2014/main" val="20001"/>
                    </a:ext>
                  </a:extLst>
                </a:gridCol>
                <a:gridCol w="1497691">
                  <a:extLst>
                    <a:ext uri="{9D8B030D-6E8A-4147-A177-3AD203B41FA5}">
                      <a16:colId xmlns="" xmlns:a16="http://schemas.microsoft.com/office/drawing/2014/main" val="20002"/>
                    </a:ext>
                  </a:extLst>
                </a:gridCol>
                <a:gridCol w="1744949">
                  <a:extLst>
                    <a:ext uri="{9D8B030D-6E8A-4147-A177-3AD203B41FA5}">
                      <a16:colId xmlns="" xmlns:a16="http://schemas.microsoft.com/office/drawing/2014/main" val="20003"/>
                    </a:ext>
                  </a:extLst>
                </a:gridCol>
                <a:gridCol w="1525406">
                  <a:extLst>
                    <a:ext uri="{9D8B030D-6E8A-4147-A177-3AD203B41FA5}">
                      <a16:colId xmlns="" xmlns:a16="http://schemas.microsoft.com/office/drawing/2014/main" val="20004"/>
                    </a:ext>
                  </a:extLst>
                </a:gridCol>
              </a:tblGrid>
              <a:tr h="741680">
                <a:tc rowSpan="2">
                  <a:txBody>
                    <a:bodyPr/>
                    <a:lstStyle/>
                    <a:p>
                      <a:r>
                        <a:rPr lang="en-US" sz="2400" dirty="0"/>
                        <a:t>Event </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2">
                  <a:txBody>
                    <a:bodyPr/>
                    <a:lstStyle/>
                    <a:p>
                      <a:pPr algn="ctr"/>
                      <a:r>
                        <a:rPr lang="en-US" sz="3600" dirty="0"/>
                        <a:t>INPULSIS-1 </a:t>
                      </a:r>
                    </a:p>
                  </a:txBody>
                  <a:tcPr>
                    <a:lnT w="12700" cap="flat" cmpd="sng" algn="ctr">
                      <a:solidFill>
                        <a:schemeClr val="tx1"/>
                      </a:solidFill>
                      <a:prstDash val="solid"/>
                      <a:round/>
                      <a:headEnd type="none" w="med" len="med"/>
                      <a:tailEnd type="none" w="med" len="med"/>
                    </a:lnT>
                  </a:tcPr>
                </a:tc>
                <a:tc hMerge="1">
                  <a:txBody>
                    <a:bodyPr/>
                    <a:lstStyle/>
                    <a:p>
                      <a:endParaRPr lang="en-US" dirty="0"/>
                    </a:p>
                  </a:txBody>
                  <a:tcPr/>
                </a:tc>
                <a:tc gridSpan="2">
                  <a:txBody>
                    <a:bodyPr/>
                    <a:lstStyle/>
                    <a:p>
                      <a:pPr algn="ctr"/>
                      <a:r>
                        <a:rPr lang="en-US" sz="3600" dirty="0"/>
                        <a:t>INPULSIS-2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tc>
                <a:extLst>
                  <a:ext uri="{0D108BD9-81ED-4DB2-BD59-A6C34878D82A}">
                    <a16:rowId xmlns="" xmlns:a16="http://schemas.microsoft.com/office/drawing/2014/main" val="10000"/>
                  </a:ext>
                </a:extLst>
              </a:tr>
              <a:tr h="1066800">
                <a:tc vMerge="1">
                  <a:txBody>
                    <a:bodyPr/>
                    <a:lstStyle/>
                    <a:p>
                      <a:endParaRPr lang="en-US" dirty="0"/>
                    </a:p>
                  </a:txBody>
                  <a:tcPr/>
                </a:tc>
                <a:tc>
                  <a:txBody>
                    <a:bodyPr/>
                    <a:lstStyle/>
                    <a:p>
                      <a:pPr algn="ctr"/>
                      <a:r>
                        <a:rPr lang="en-US" sz="2400" dirty="0"/>
                        <a:t>Nintedanib </a:t>
                      </a:r>
                    </a:p>
                    <a:p>
                      <a:pPr algn="ctr"/>
                      <a:r>
                        <a:rPr lang="en-US" sz="2400" dirty="0"/>
                        <a:t>(n = 309)</a:t>
                      </a:r>
                    </a:p>
                  </a:txBody>
                  <a:tcPr anchor="ctr">
                    <a:solidFill>
                      <a:schemeClr val="accent1">
                        <a:lumMod val="60000"/>
                        <a:lumOff val="40000"/>
                      </a:schemeClr>
                    </a:solidFill>
                  </a:tcPr>
                </a:tc>
                <a:tc>
                  <a:txBody>
                    <a:bodyPr/>
                    <a:lstStyle/>
                    <a:p>
                      <a:pPr algn="ctr"/>
                      <a:r>
                        <a:rPr lang="en-US" sz="2400" dirty="0"/>
                        <a:t>Placebo </a:t>
                      </a:r>
                    </a:p>
                    <a:p>
                      <a:pPr algn="ctr"/>
                      <a:r>
                        <a:rPr lang="en-US" sz="2400" dirty="0"/>
                        <a:t>(n = 204)</a:t>
                      </a:r>
                    </a:p>
                  </a:txBody>
                  <a:tcPr anchor="ctr">
                    <a:solidFill>
                      <a:schemeClr val="accent1">
                        <a:lumMod val="60000"/>
                        <a:lumOff val="40000"/>
                      </a:schemeClr>
                    </a:solidFill>
                  </a:tcPr>
                </a:tc>
                <a:tc>
                  <a:txBody>
                    <a:bodyPr/>
                    <a:lstStyle/>
                    <a:p>
                      <a:pPr algn="ctr"/>
                      <a:r>
                        <a:rPr lang="en-US" sz="2400" dirty="0"/>
                        <a:t>Nintedanib </a:t>
                      </a:r>
                    </a:p>
                    <a:p>
                      <a:pPr algn="ctr"/>
                      <a:r>
                        <a:rPr lang="en-US" sz="2400" dirty="0"/>
                        <a:t>(n = 329)</a:t>
                      </a:r>
                    </a:p>
                  </a:txBody>
                  <a:tcPr anchor="ctr">
                    <a:solidFill>
                      <a:schemeClr val="accent1">
                        <a:lumMod val="60000"/>
                        <a:lumOff val="40000"/>
                      </a:schemeClr>
                    </a:solidFill>
                  </a:tcPr>
                </a:tc>
                <a:tc>
                  <a:txBody>
                    <a:bodyPr/>
                    <a:lstStyle/>
                    <a:p>
                      <a:pPr algn="ctr"/>
                      <a:r>
                        <a:rPr lang="en-US" sz="2400" dirty="0"/>
                        <a:t>Placebo </a:t>
                      </a:r>
                    </a:p>
                    <a:p>
                      <a:pPr algn="ctr"/>
                      <a:r>
                        <a:rPr lang="en-US" sz="2400" dirty="0"/>
                        <a:t>(n = 219)</a:t>
                      </a:r>
                    </a:p>
                  </a:txBody>
                  <a:tcPr anchor="ctr">
                    <a:lnR w="12700" cap="flat" cmpd="sng" algn="ctr">
                      <a:solidFill>
                        <a:schemeClr val="tx1"/>
                      </a:solidFill>
                      <a:prstDash val="solid"/>
                      <a:round/>
                      <a:headEnd type="none" w="med" len="med"/>
                      <a:tailEnd type="none" w="med" len="med"/>
                    </a:lnR>
                    <a:solidFill>
                      <a:schemeClr val="accent1">
                        <a:lumMod val="60000"/>
                        <a:lumOff val="40000"/>
                      </a:schemeClr>
                    </a:solidFill>
                  </a:tcPr>
                </a:tc>
                <a:extLst>
                  <a:ext uri="{0D108BD9-81ED-4DB2-BD59-A6C34878D82A}">
                    <a16:rowId xmlns="" xmlns:a16="http://schemas.microsoft.com/office/drawing/2014/main" val="10001"/>
                  </a:ext>
                </a:extLst>
              </a:tr>
              <a:tr h="608939">
                <a:tc>
                  <a:txBody>
                    <a:bodyPr/>
                    <a:lstStyle/>
                    <a:p>
                      <a:r>
                        <a:rPr lang="en-US" sz="2400" dirty="0"/>
                        <a:t>Any (%)</a:t>
                      </a:r>
                    </a:p>
                  </a:txBody>
                  <a:tcPr>
                    <a:lnL w="12700" cap="flat" cmpd="sng" algn="ctr">
                      <a:solidFill>
                        <a:schemeClr val="tx1"/>
                      </a:solidFill>
                      <a:prstDash val="solid"/>
                      <a:round/>
                      <a:headEnd type="none" w="med" len="med"/>
                      <a:tailEnd type="none" w="med" len="med"/>
                    </a:lnL>
                  </a:tcPr>
                </a:tc>
                <a:tc>
                  <a:txBody>
                    <a:bodyPr/>
                    <a:lstStyle/>
                    <a:p>
                      <a:pPr algn="ctr"/>
                      <a:r>
                        <a:rPr lang="en-US" sz="2400" dirty="0"/>
                        <a:t>96</a:t>
                      </a:r>
                    </a:p>
                  </a:txBody>
                  <a:tcPr anchor="ctr"/>
                </a:tc>
                <a:tc>
                  <a:txBody>
                    <a:bodyPr/>
                    <a:lstStyle/>
                    <a:p>
                      <a:pPr algn="ctr"/>
                      <a:r>
                        <a:rPr lang="en-US" sz="2400" dirty="0"/>
                        <a:t>89</a:t>
                      </a:r>
                    </a:p>
                  </a:txBody>
                  <a:tcPr anchor="ctr"/>
                </a:tc>
                <a:tc>
                  <a:txBody>
                    <a:bodyPr/>
                    <a:lstStyle/>
                    <a:p>
                      <a:pPr algn="ctr"/>
                      <a:r>
                        <a:rPr lang="en-US" sz="2400" dirty="0"/>
                        <a:t>94</a:t>
                      </a:r>
                    </a:p>
                  </a:txBody>
                  <a:tcPr anchor="ctr"/>
                </a:tc>
                <a:tc>
                  <a:txBody>
                    <a:bodyPr/>
                    <a:lstStyle/>
                    <a:p>
                      <a:pPr algn="ctr"/>
                      <a:r>
                        <a:rPr lang="en-US" sz="2400" dirty="0"/>
                        <a:t>90</a:t>
                      </a:r>
                    </a:p>
                  </a:txBody>
                  <a:tcPr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2"/>
                  </a:ext>
                </a:extLst>
              </a:tr>
              <a:tr h="5791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t>Diarrhea (%)</a:t>
                      </a:r>
                    </a:p>
                  </a:txBody>
                  <a:tcPr>
                    <a:lnL w="12700" cap="flat" cmpd="sng" algn="ctr">
                      <a:solidFill>
                        <a:schemeClr val="tx1"/>
                      </a:solidFill>
                      <a:prstDash val="solid"/>
                      <a:round/>
                      <a:headEnd type="none" w="med" len="med"/>
                      <a:tailEnd type="none" w="med" len="med"/>
                    </a:lnL>
                  </a:tcPr>
                </a:tc>
                <a:tc>
                  <a:txBody>
                    <a:bodyPr/>
                    <a:lstStyle/>
                    <a:p>
                      <a:pPr algn="ctr"/>
                      <a:r>
                        <a:rPr lang="en-US" sz="2400" dirty="0"/>
                        <a:t>62</a:t>
                      </a:r>
                    </a:p>
                  </a:txBody>
                  <a:tcPr anchor="ctr"/>
                </a:tc>
                <a:tc>
                  <a:txBody>
                    <a:bodyPr/>
                    <a:lstStyle/>
                    <a:p>
                      <a:pPr algn="ctr"/>
                      <a:r>
                        <a:rPr lang="en-US" sz="2400" dirty="0"/>
                        <a:t>19</a:t>
                      </a:r>
                    </a:p>
                  </a:txBody>
                  <a:tcPr anchor="ctr"/>
                </a:tc>
                <a:tc>
                  <a:txBody>
                    <a:bodyPr/>
                    <a:lstStyle/>
                    <a:p>
                      <a:pPr algn="ctr"/>
                      <a:r>
                        <a:rPr lang="en-US" sz="2400" dirty="0"/>
                        <a:t>63</a:t>
                      </a:r>
                    </a:p>
                  </a:txBody>
                  <a:tcPr anchor="ctr"/>
                </a:tc>
                <a:tc>
                  <a:txBody>
                    <a:bodyPr/>
                    <a:lstStyle/>
                    <a:p>
                      <a:pPr algn="ctr"/>
                      <a:r>
                        <a:rPr lang="en-US" sz="2400" dirty="0"/>
                        <a:t>18</a:t>
                      </a:r>
                    </a:p>
                  </a:txBody>
                  <a:tcPr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3"/>
                  </a:ext>
                </a:extLst>
              </a:tr>
              <a:tr h="5791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t>Nausea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400" dirty="0"/>
                        <a:t>23</a:t>
                      </a:r>
                    </a:p>
                  </a:txBody>
                  <a:tcPr anchor="ctr">
                    <a:lnB w="12700" cap="flat" cmpd="sng" algn="ctr">
                      <a:solidFill>
                        <a:schemeClr val="tx1"/>
                      </a:solidFill>
                      <a:prstDash val="solid"/>
                      <a:round/>
                      <a:headEnd type="none" w="med" len="med"/>
                      <a:tailEnd type="none" w="med" len="med"/>
                    </a:lnB>
                  </a:tcPr>
                </a:tc>
                <a:tc>
                  <a:txBody>
                    <a:bodyPr/>
                    <a:lstStyle/>
                    <a:p>
                      <a:pPr algn="ctr"/>
                      <a:r>
                        <a:rPr lang="en-US" sz="2400" dirty="0"/>
                        <a:t>6</a:t>
                      </a:r>
                    </a:p>
                  </a:txBody>
                  <a:tcPr anchor="ctr">
                    <a:lnB w="12700" cap="flat" cmpd="sng" algn="ctr">
                      <a:solidFill>
                        <a:schemeClr val="tx1"/>
                      </a:solidFill>
                      <a:prstDash val="solid"/>
                      <a:round/>
                      <a:headEnd type="none" w="med" len="med"/>
                      <a:tailEnd type="none" w="med" len="med"/>
                    </a:lnB>
                  </a:tcPr>
                </a:tc>
                <a:tc>
                  <a:txBody>
                    <a:bodyPr/>
                    <a:lstStyle/>
                    <a:p>
                      <a:pPr algn="ctr"/>
                      <a:r>
                        <a:rPr lang="en-US" sz="2400" dirty="0"/>
                        <a:t>26</a:t>
                      </a:r>
                    </a:p>
                  </a:txBody>
                  <a:tcPr anchor="ctr">
                    <a:lnB w="12700" cap="flat" cmpd="sng" algn="ctr">
                      <a:solidFill>
                        <a:schemeClr val="tx1"/>
                      </a:solidFill>
                      <a:prstDash val="solid"/>
                      <a:round/>
                      <a:headEnd type="none" w="med" len="med"/>
                      <a:tailEnd type="none" w="med" len="med"/>
                    </a:lnB>
                  </a:tcPr>
                </a:tc>
                <a:tc>
                  <a:txBody>
                    <a:bodyPr/>
                    <a:lstStyle/>
                    <a:p>
                      <a:pPr algn="ctr"/>
                      <a:r>
                        <a:rPr lang="en-US" sz="2400" dirty="0"/>
                        <a:t>7</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2" name="Rounded Rectangle 1"/>
          <p:cNvSpPr/>
          <p:nvPr/>
        </p:nvSpPr>
        <p:spPr>
          <a:xfrm>
            <a:off x="204716" y="3725838"/>
            <a:ext cx="8666329" cy="1310185"/>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35253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514" y="173039"/>
            <a:ext cx="8586787" cy="1143000"/>
          </a:xfrm>
        </p:spPr>
        <p:txBody>
          <a:bodyPr>
            <a:noAutofit/>
          </a:bodyPr>
          <a:lstStyle/>
          <a:p>
            <a:r>
              <a:rPr lang="en-US" sz="3200" dirty="0"/>
              <a:t>Update on Nintedanib Efficacy: </a:t>
            </a:r>
            <a:r>
              <a:rPr lang="en-US" sz="3200" dirty="0" smtClean="0"/>
              <a:t>Change in </a:t>
            </a:r>
            <a:r>
              <a:rPr lang="en-US" sz="3200" dirty="0"/>
              <a:t>FVC</a:t>
            </a:r>
            <a:br>
              <a:rPr lang="en-US" sz="3200" dirty="0"/>
            </a:br>
            <a:r>
              <a:rPr lang="en-US" sz="2400" b="0" dirty="0"/>
              <a:t>TOMORROW + INPULSIS Trials</a:t>
            </a:r>
            <a:endParaRPr lang="en-US" b="0" dirty="0"/>
          </a:p>
        </p:txBody>
      </p:sp>
      <p:sp>
        <p:nvSpPr>
          <p:cNvPr id="4" name="TextBox 3"/>
          <p:cNvSpPr txBox="1"/>
          <p:nvPr/>
        </p:nvSpPr>
        <p:spPr>
          <a:xfrm>
            <a:off x="172124" y="6068499"/>
            <a:ext cx="3979231" cy="338554"/>
          </a:xfrm>
          <a:prstGeom prst="rect">
            <a:avLst/>
          </a:prstGeom>
          <a:noFill/>
        </p:spPr>
        <p:txBody>
          <a:bodyPr wrap="none" rtlCol="0">
            <a:spAutoFit/>
          </a:bodyPr>
          <a:lstStyle/>
          <a:p>
            <a:r>
              <a:rPr lang="en-US" sz="1600" dirty="0" err="1"/>
              <a:t>Richeldi</a:t>
            </a:r>
            <a:r>
              <a:rPr lang="en-US" sz="1600" dirty="0"/>
              <a:t> L, et al. </a:t>
            </a:r>
            <a:r>
              <a:rPr lang="en-US" sz="1600" i="1" dirty="0" err="1"/>
              <a:t>Respir</a:t>
            </a:r>
            <a:r>
              <a:rPr lang="en-US" sz="1600" i="1" dirty="0"/>
              <a:t> Med</a:t>
            </a:r>
            <a:r>
              <a:rPr lang="en-US" sz="1600" dirty="0"/>
              <a:t>. 2016;113:74-79. </a:t>
            </a:r>
          </a:p>
        </p:txBody>
      </p:sp>
      <p:sp>
        <p:nvSpPr>
          <p:cNvPr id="7" name="Rectangle 6"/>
          <p:cNvSpPr/>
          <p:nvPr/>
        </p:nvSpPr>
        <p:spPr>
          <a:xfrm>
            <a:off x="528918" y="2277025"/>
            <a:ext cx="304800" cy="2151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0" name="Picture 2" descr="http://www.resmedjournal.com/cms/attachment/2051778925/2059457854/gr2_lr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669"/>
          <a:stretch/>
        </p:blipFill>
        <p:spPr bwMode="auto">
          <a:xfrm>
            <a:off x="259878" y="1414630"/>
            <a:ext cx="8505102" cy="43567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658255" y="2061441"/>
            <a:ext cx="1468671" cy="646331"/>
          </a:xfrm>
          <a:prstGeom prst="rect">
            <a:avLst/>
          </a:prstGeom>
          <a:noFill/>
        </p:spPr>
        <p:txBody>
          <a:bodyPr wrap="none" rtlCol="0">
            <a:spAutoFit/>
          </a:bodyPr>
          <a:lstStyle/>
          <a:p>
            <a:pPr algn="ctr"/>
            <a:r>
              <a:rPr lang="el-GR" dirty="0"/>
              <a:t>Δ</a:t>
            </a:r>
            <a:r>
              <a:rPr lang="en-US" dirty="0"/>
              <a:t> = 111 mL/y </a:t>
            </a:r>
          </a:p>
          <a:p>
            <a:pPr algn="ctr"/>
            <a:r>
              <a:rPr lang="en-US" i="1" dirty="0"/>
              <a:t>P</a:t>
            </a:r>
            <a:r>
              <a:rPr lang="en-US" dirty="0"/>
              <a:t> &lt; 0.0001</a:t>
            </a:r>
          </a:p>
        </p:txBody>
      </p:sp>
      <p:sp>
        <p:nvSpPr>
          <p:cNvPr id="8" name="Down Arrow 7"/>
          <p:cNvSpPr/>
          <p:nvPr/>
        </p:nvSpPr>
        <p:spPr>
          <a:xfrm rot="10800000">
            <a:off x="8396843" y="3135083"/>
            <a:ext cx="491979" cy="1543794"/>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2190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Update on Nintedanib Efficacy: PFS</a:t>
            </a:r>
            <a:br>
              <a:rPr lang="en-US" dirty="0"/>
            </a:br>
            <a:r>
              <a:rPr lang="en-US" sz="2400" b="0" dirty="0"/>
              <a:t>TOMORROW + INPULSIS Trials</a:t>
            </a:r>
            <a:endParaRPr lang="en-US" b="0" dirty="0"/>
          </a:p>
        </p:txBody>
      </p:sp>
      <p:sp>
        <p:nvSpPr>
          <p:cNvPr id="4" name="TextBox 3"/>
          <p:cNvSpPr txBox="1"/>
          <p:nvPr/>
        </p:nvSpPr>
        <p:spPr>
          <a:xfrm>
            <a:off x="80685" y="6126163"/>
            <a:ext cx="3979231" cy="338554"/>
          </a:xfrm>
          <a:prstGeom prst="rect">
            <a:avLst/>
          </a:prstGeom>
          <a:noFill/>
        </p:spPr>
        <p:txBody>
          <a:bodyPr wrap="none" rtlCol="0">
            <a:spAutoFit/>
          </a:bodyPr>
          <a:lstStyle/>
          <a:p>
            <a:r>
              <a:rPr lang="en-US" sz="1600" dirty="0" err="1"/>
              <a:t>Richeldi</a:t>
            </a:r>
            <a:r>
              <a:rPr lang="en-US" sz="1600" dirty="0"/>
              <a:t> L, et al. </a:t>
            </a:r>
            <a:r>
              <a:rPr lang="en-US" sz="1600" i="1" dirty="0" err="1"/>
              <a:t>Respir</a:t>
            </a:r>
            <a:r>
              <a:rPr lang="en-US" sz="1600" i="1" dirty="0"/>
              <a:t> Med</a:t>
            </a:r>
            <a:r>
              <a:rPr lang="en-US" sz="1600" dirty="0"/>
              <a:t>. 2016;113:74-79. </a:t>
            </a:r>
          </a:p>
        </p:txBody>
      </p:sp>
      <p:sp>
        <p:nvSpPr>
          <p:cNvPr id="7" name="Rectangle 6"/>
          <p:cNvSpPr/>
          <p:nvPr/>
        </p:nvSpPr>
        <p:spPr>
          <a:xfrm>
            <a:off x="528918" y="2277025"/>
            <a:ext cx="304800" cy="2151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80685" y="1805050"/>
            <a:ext cx="8915027" cy="3764477"/>
            <a:chOff x="80685" y="1805050"/>
            <a:chExt cx="8915027" cy="3764477"/>
          </a:xfrm>
        </p:grpSpPr>
        <p:pic>
          <p:nvPicPr>
            <p:cNvPr id="1026" name="Picture 2" descr="http://www.resmedjournal.com/cms/attachment/2051778925/2059457853/gr3_lr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00" b="9746"/>
            <a:stretch/>
          </p:blipFill>
          <p:spPr bwMode="auto">
            <a:xfrm>
              <a:off x="80685" y="1805050"/>
              <a:ext cx="8915027" cy="35863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0685" y="5165766"/>
              <a:ext cx="600633" cy="4037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35681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24164" y="2362200"/>
            <a:ext cx="3581400" cy="363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 name="TextBox 1"/>
          <p:cNvSpPr txBox="1">
            <a:spLocks noChangeArrowheads="1"/>
          </p:cNvSpPr>
          <p:nvPr/>
        </p:nvSpPr>
        <p:spPr bwMode="auto">
          <a:xfrm>
            <a:off x="295275" y="201085"/>
            <a:ext cx="8655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r>
              <a:rPr lang="en-US" sz="3600" b="1" dirty="0">
                <a:solidFill>
                  <a:srgbClr val="26528E"/>
                </a:solidFill>
                <a:latin typeface="+mj-lt"/>
                <a:ea typeface="+mj-ea"/>
                <a:cs typeface="+mj-cs"/>
              </a:rPr>
              <a:t>Shared </a:t>
            </a:r>
            <a:r>
              <a:rPr lang="en-US" sz="3600" b="1" dirty="0" smtClean="0">
                <a:solidFill>
                  <a:srgbClr val="26528E"/>
                </a:solidFill>
                <a:latin typeface="+mj-lt"/>
                <a:ea typeface="+mj-ea"/>
                <a:cs typeface="+mj-cs"/>
              </a:rPr>
              <a:t>Decision-Making </a:t>
            </a:r>
            <a:r>
              <a:rPr lang="en-US" sz="3600" b="1" dirty="0">
                <a:solidFill>
                  <a:srgbClr val="26528E"/>
                </a:solidFill>
                <a:latin typeface="+mj-lt"/>
                <a:ea typeface="+mj-ea"/>
                <a:cs typeface="+mj-cs"/>
              </a:rPr>
              <a:t>With </a:t>
            </a:r>
            <a:r>
              <a:rPr lang="en-US" sz="3600" b="1" dirty="0" smtClean="0">
                <a:solidFill>
                  <a:srgbClr val="26528E"/>
                </a:solidFill>
                <a:latin typeface="+mj-lt"/>
                <a:ea typeface="+mj-ea"/>
                <a:cs typeface="+mj-cs"/>
              </a:rPr>
              <a:t>James</a:t>
            </a:r>
            <a:endParaRPr lang="en-US" sz="3600" b="1" dirty="0">
              <a:solidFill>
                <a:srgbClr val="26528E"/>
              </a:solidFill>
              <a:latin typeface="+mj-lt"/>
              <a:ea typeface="+mj-ea"/>
              <a:cs typeface="+mj-cs"/>
            </a:endParaRPr>
          </a:p>
        </p:txBody>
      </p:sp>
      <p:sp>
        <p:nvSpPr>
          <p:cNvPr id="4" name="TextBox 3"/>
          <p:cNvSpPr txBox="1"/>
          <p:nvPr/>
        </p:nvSpPr>
        <p:spPr>
          <a:xfrm>
            <a:off x="514350" y="2011740"/>
            <a:ext cx="2214563" cy="1569660"/>
          </a:xfrm>
          <a:prstGeom prst="rect">
            <a:avLst/>
          </a:prstGeom>
          <a:noFill/>
        </p:spPr>
        <p:txBody>
          <a:bodyPr>
            <a:spAutoFit/>
          </a:bodyPr>
          <a:lstStyle/>
          <a:p>
            <a:pPr fontAlgn="auto">
              <a:spcBef>
                <a:spcPts val="0"/>
              </a:spcBef>
              <a:spcAft>
                <a:spcPts val="0"/>
              </a:spcAft>
              <a:defRPr/>
            </a:pPr>
            <a:r>
              <a:rPr lang="en-US" sz="2400" b="1" dirty="0">
                <a:solidFill>
                  <a:srgbClr val="C54125"/>
                </a:solidFill>
                <a:latin typeface="+mn-lt"/>
                <a:ea typeface="+mn-ea"/>
              </a:rPr>
              <a:t>Physician</a:t>
            </a:r>
          </a:p>
          <a:p>
            <a:pPr marL="342900" indent="-342900" fontAlgn="auto">
              <a:spcBef>
                <a:spcPts val="0"/>
              </a:spcBef>
              <a:spcAft>
                <a:spcPts val="0"/>
              </a:spcAft>
              <a:buFont typeface="Arial" pitchFamily="34" charset="0"/>
              <a:buChar char="•"/>
              <a:defRPr/>
            </a:pPr>
            <a:r>
              <a:rPr lang="en-US" dirty="0">
                <a:latin typeface="+mn-lt"/>
                <a:ea typeface="+mn-ea"/>
              </a:rPr>
              <a:t>Drug Efficacy</a:t>
            </a:r>
          </a:p>
          <a:p>
            <a:pPr marL="342900" indent="-342900" fontAlgn="auto">
              <a:spcBef>
                <a:spcPts val="0"/>
              </a:spcBef>
              <a:spcAft>
                <a:spcPts val="0"/>
              </a:spcAft>
              <a:buFont typeface="Arial" pitchFamily="34" charset="0"/>
              <a:buChar char="•"/>
              <a:defRPr/>
            </a:pPr>
            <a:r>
              <a:rPr lang="en-US" dirty="0">
                <a:latin typeface="+mn-lt"/>
                <a:ea typeface="+mn-ea"/>
              </a:rPr>
              <a:t>Side Effects</a:t>
            </a:r>
          </a:p>
          <a:p>
            <a:pPr marL="342900" indent="-342900" fontAlgn="auto">
              <a:spcBef>
                <a:spcPts val="0"/>
              </a:spcBef>
              <a:spcAft>
                <a:spcPts val="0"/>
              </a:spcAft>
              <a:buFont typeface="Arial" pitchFamily="34" charset="0"/>
              <a:buChar char="•"/>
              <a:defRPr/>
            </a:pPr>
            <a:r>
              <a:rPr lang="en-US" dirty="0" smtClean="0">
                <a:latin typeface="+mn-lt"/>
                <a:ea typeface="+mn-ea"/>
              </a:rPr>
              <a:t>Comorbidities</a:t>
            </a:r>
            <a:endParaRPr lang="en-US" dirty="0"/>
          </a:p>
          <a:p>
            <a:pPr fontAlgn="auto">
              <a:spcBef>
                <a:spcPts val="0"/>
              </a:spcBef>
              <a:spcAft>
                <a:spcPts val="0"/>
              </a:spcAft>
              <a:defRPr/>
            </a:pPr>
            <a:endParaRPr lang="en-US" dirty="0">
              <a:latin typeface="+mn-lt"/>
              <a:ea typeface="+mn-ea"/>
            </a:endParaRPr>
          </a:p>
        </p:txBody>
      </p:sp>
      <p:sp>
        <p:nvSpPr>
          <p:cNvPr id="6" name="TextBox 5"/>
          <p:cNvSpPr txBox="1"/>
          <p:nvPr/>
        </p:nvSpPr>
        <p:spPr>
          <a:xfrm>
            <a:off x="6806840" y="1903915"/>
            <a:ext cx="2326408" cy="1292662"/>
          </a:xfrm>
          <a:prstGeom prst="rect">
            <a:avLst/>
          </a:prstGeom>
          <a:noFill/>
        </p:spPr>
        <p:txBody>
          <a:bodyPr>
            <a:spAutoFit/>
          </a:bodyPr>
          <a:lstStyle/>
          <a:p>
            <a:pPr fontAlgn="auto">
              <a:spcBef>
                <a:spcPts val="0"/>
              </a:spcBef>
              <a:spcAft>
                <a:spcPts val="0"/>
              </a:spcAft>
              <a:defRPr/>
            </a:pPr>
            <a:r>
              <a:rPr lang="en-US" sz="2400" b="1" dirty="0" smtClean="0">
                <a:solidFill>
                  <a:srgbClr val="C54125"/>
                </a:solidFill>
                <a:latin typeface="+mn-lt"/>
                <a:ea typeface="+mn-ea"/>
              </a:rPr>
              <a:t>James</a:t>
            </a:r>
            <a:endParaRPr lang="en-US" dirty="0">
              <a:latin typeface="+mn-lt"/>
              <a:ea typeface="+mn-ea"/>
            </a:endParaRPr>
          </a:p>
          <a:p>
            <a:pPr marL="285750" indent="-285750" fontAlgn="auto">
              <a:spcBef>
                <a:spcPts val="0"/>
              </a:spcBef>
              <a:spcAft>
                <a:spcPts val="0"/>
              </a:spcAft>
              <a:buFont typeface="Arial"/>
              <a:buChar char="•"/>
              <a:defRPr/>
            </a:pPr>
            <a:r>
              <a:rPr lang="en-US" dirty="0">
                <a:latin typeface="+mn-lt"/>
                <a:ea typeface="+mn-ea"/>
              </a:rPr>
              <a:t>Preferences</a:t>
            </a:r>
          </a:p>
          <a:p>
            <a:pPr marL="285750" indent="-285750" fontAlgn="auto">
              <a:spcBef>
                <a:spcPts val="0"/>
              </a:spcBef>
              <a:spcAft>
                <a:spcPts val="0"/>
              </a:spcAft>
              <a:buFont typeface="Arial"/>
              <a:buChar char="•"/>
              <a:defRPr/>
            </a:pPr>
            <a:r>
              <a:rPr lang="en-US" dirty="0" smtClean="0">
                <a:latin typeface="+mn-lt"/>
                <a:ea typeface="+mn-ea"/>
              </a:rPr>
              <a:t>Side </a:t>
            </a:r>
            <a:r>
              <a:rPr lang="en-US" dirty="0">
                <a:latin typeface="+mn-lt"/>
                <a:ea typeface="+mn-ea"/>
              </a:rPr>
              <a:t>Effect Tolerance</a:t>
            </a:r>
          </a:p>
        </p:txBody>
      </p:sp>
      <p:sp>
        <p:nvSpPr>
          <p:cNvPr id="7" name="Oval Callout 6"/>
          <p:cNvSpPr/>
          <p:nvPr/>
        </p:nvSpPr>
        <p:spPr>
          <a:xfrm flipH="1">
            <a:off x="76200" y="1678518"/>
            <a:ext cx="2716213" cy="2139949"/>
          </a:xfrm>
          <a:prstGeom prst="wedgeEllipseCallout">
            <a:avLst>
              <a:gd name="adj1" fmla="val -61840"/>
              <a:gd name="adj2" fmla="val 30659"/>
            </a:avLst>
          </a:prstGeom>
          <a:noFill/>
          <a:ln w="19050" cmpd="sng">
            <a:solidFill>
              <a:srgbClr val="C5412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Callout 8"/>
          <p:cNvSpPr/>
          <p:nvPr/>
        </p:nvSpPr>
        <p:spPr>
          <a:xfrm>
            <a:off x="6477000" y="1524000"/>
            <a:ext cx="2600325" cy="2408767"/>
          </a:xfrm>
          <a:prstGeom prst="wedgeEllipseCallout">
            <a:avLst>
              <a:gd name="adj1" fmla="val -62528"/>
              <a:gd name="adj2" fmla="val 28184"/>
            </a:avLst>
          </a:prstGeom>
          <a:noFill/>
          <a:ln w="19050" cmpd="sng">
            <a:solidFill>
              <a:srgbClr val="C5412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ustDataLst>
      <p:tags r:id="rId1"/>
    </p:custDataLst>
    <p:extLst>
      <p:ext uri="{BB962C8B-B14F-4D97-AF65-F5344CB8AC3E}">
        <p14:creationId xmlns:p14="http://schemas.microsoft.com/office/powerpoint/2010/main" val="22466611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1338"/>
            <a:ext cx="8229600" cy="1143000"/>
          </a:xfrm>
        </p:spPr>
        <p:txBody>
          <a:bodyPr>
            <a:normAutofit fontScale="90000"/>
          </a:bodyPr>
          <a:lstStyle/>
          <a:p>
            <a:r>
              <a:rPr lang="en-US" dirty="0"/>
              <a:t>Which therapy would you recommend for </a:t>
            </a:r>
            <a:r>
              <a:rPr lang="en-US" dirty="0" smtClean="0"/>
              <a:t>James </a:t>
            </a:r>
            <a:r>
              <a:rPr lang="en-US" dirty="0"/>
              <a:t>after seeing the evidence and exploring the patient’s preferences?</a:t>
            </a:r>
            <a:br>
              <a:rPr lang="en-US" dirty="0"/>
            </a:br>
            <a:endParaRPr lang="en-US" dirty="0"/>
          </a:p>
        </p:txBody>
      </p:sp>
      <p:sp>
        <p:nvSpPr>
          <p:cNvPr id="3" name="Content Placeholder 2"/>
          <p:cNvSpPr>
            <a:spLocks noGrp="1"/>
          </p:cNvSpPr>
          <p:nvPr>
            <p:ph idx="1"/>
          </p:nvPr>
        </p:nvSpPr>
        <p:spPr>
          <a:xfrm>
            <a:off x="457200" y="1866900"/>
            <a:ext cx="8229600" cy="4525963"/>
          </a:xfrm>
        </p:spPr>
        <p:txBody>
          <a:bodyPr>
            <a:normAutofit/>
          </a:bodyPr>
          <a:lstStyle/>
          <a:p>
            <a:r>
              <a:rPr lang="en-US" sz="2800" dirty="0"/>
              <a:t>Physician and patient agreed on pirfenidone</a:t>
            </a:r>
          </a:p>
          <a:p>
            <a:r>
              <a:rPr lang="en-US" sz="2800" dirty="0"/>
              <a:t>Liver enzymes monitored monthly: normal </a:t>
            </a:r>
          </a:p>
          <a:p>
            <a:r>
              <a:rPr lang="en-US" sz="2800" dirty="0" smtClean="0"/>
              <a:t>He </a:t>
            </a:r>
            <a:r>
              <a:rPr lang="en-US" sz="2800" dirty="0"/>
              <a:t>experienced </a:t>
            </a:r>
            <a:r>
              <a:rPr lang="en-US" sz="2800" dirty="0" smtClean="0"/>
              <a:t>some indigestion with </a:t>
            </a:r>
            <a:r>
              <a:rPr lang="en-US" sz="2800" dirty="0" err="1" smtClean="0"/>
              <a:t>pirfenidone</a:t>
            </a:r>
            <a:r>
              <a:rPr lang="en-US" sz="2800" dirty="0"/>
              <a:t>, especially when taken on empty stomach</a:t>
            </a:r>
          </a:p>
          <a:p>
            <a:endParaRPr lang="en-US" dirty="0"/>
          </a:p>
        </p:txBody>
      </p:sp>
      <p:pic>
        <p:nvPicPr>
          <p:cNvPr id="6148" name="Picture 4" descr="C:\Users\drabin\AppData\Local\Microsoft\Windows\Temporary Internet Files\Content.IE5\231AAWS0\stomach[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127834"/>
            <a:ext cx="19050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11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3538"/>
            <a:ext cx="8229600" cy="1143000"/>
          </a:xfrm>
        </p:spPr>
        <p:txBody>
          <a:bodyPr>
            <a:noAutofit/>
          </a:bodyPr>
          <a:lstStyle/>
          <a:p>
            <a:r>
              <a:rPr lang="en-US" sz="3200" dirty="0"/>
              <a:t>What is the best way to address </a:t>
            </a:r>
            <a:r>
              <a:rPr lang="en-US" sz="3200" dirty="0" smtClean="0"/>
              <a:t>James’ </a:t>
            </a:r>
            <a:r>
              <a:rPr lang="en-US" sz="3200" dirty="0"/>
              <a:t>GI symptoms?</a:t>
            </a:r>
          </a:p>
        </p:txBody>
      </p:sp>
      <p:sp>
        <p:nvSpPr>
          <p:cNvPr id="3" name="Content Placeholder 2"/>
          <p:cNvSpPr>
            <a:spLocks noGrp="1"/>
          </p:cNvSpPr>
          <p:nvPr>
            <p:ph idx="1"/>
          </p:nvPr>
        </p:nvSpPr>
        <p:spPr>
          <a:xfrm>
            <a:off x="457200" y="1862667"/>
            <a:ext cx="7924800" cy="3958696"/>
          </a:xfrm>
        </p:spPr>
        <p:txBody>
          <a:bodyPr>
            <a:normAutofit/>
          </a:bodyPr>
          <a:lstStyle/>
          <a:p>
            <a:pPr marL="514350" indent="-514350">
              <a:buFont typeface="+mj-lt"/>
              <a:buAutoNum type="alphaUcPeriod"/>
            </a:pPr>
            <a:r>
              <a:rPr lang="en-US" sz="2800" dirty="0"/>
              <a:t>Hold pirfenidone</a:t>
            </a:r>
          </a:p>
          <a:p>
            <a:pPr marL="514350" indent="-514350">
              <a:buFont typeface="+mj-lt"/>
              <a:buAutoNum type="alphaUcPeriod"/>
            </a:pPr>
            <a:r>
              <a:rPr lang="en-US" sz="2800" dirty="0"/>
              <a:t>Dose reduction protocol</a:t>
            </a:r>
          </a:p>
          <a:p>
            <a:pPr marL="514350" indent="-514350">
              <a:buFont typeface="+mj-lt"/>
              <a:buAutoNum type="alphaUcPeriod"/>
            </a:pPr>
            <a:r>
              <a:rPr lang="en-US" sz="2800" dirty="0"/>
              <a:t>Switch to nintedanib</a:t>
            </a:r>
          </a:p>
          <a:p>
            <a:pPr marL="514350" indent="-514350">
              <a:buFont typeface="+mj-lt"/>
              <a:buAutoNum type="alphaUcPeriod"/>
            </a:pPr>
            <a:r>
              <a:rPr lang="en-US" sz="2800" dirty="0"/>
              <a:t>Switch to prednisone</a:t>
            </a:r>
          </a:p>
          <a:p>
            <a:pPr marL="514350" indent="-514350">
              <a:buFont typeface="+mj-lt"/>
              <a:buAutoNum type="alphaUcPeriod"/>
            </a:pPr>
            <a:r>
              <a:rPr lang="en-US" sz="2800" dirty="0"/>
              <a:t>Switch to prednisone/NAC/azathioprine</a:t>
            </a:r>
          </a:p>
          <a:p>
            <a:endParaRPr lang="en-US" sz="2800" dirty="0"/>
          </a:p>
          <a:p>
            <a:endParaRPr lang="en-US" sz="2800" dirty="0"/>
          </a:p>
        </p:txBody>
      </p:sp>
    </p:spTree>
    <p:extLst>
      <p:ext uri="{BB962C8B-B14F-4D97-AF65-F5344CB8AC3E}">
        <p14:creationId xmlns:p14="http://schemas.microsoft.com/office/powerpoint/2010/main" val="57693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Managing Pirfenidone Side Effects</a:t>
            </a:r>
          </a:p>
        </p:txBody>
      </p:sp>
      <p:sp>
        <p:nvSpPr>
          <p:cNvPr id="3" name="Content Placeholder 2"/>
          <p:cNvSpPr>
            <a:spLocks noGrp="1"/>
          </p:cNvSpPr>
          <p:nvPr>
            <p:ph idx="1"/>
          </p:nvPr>
        </p:nvSpPr>
        <p:spPr/>
        <p:txBody>
          <a:bodyPr>
            <a:normAutofit/>
          </a:bodyPr>
          <a:lstStyle/>
          <a:p>
            <a:r>
              <a:rPr lang="en-US" sz="2800" dirty="0"/>
              <a:t>Dose reduction protocol was used </a:t>
            </a:r>
          </a:p>
          <a:p>
            <a:pPr lvl="1"/>
            <a:r>
              <a:rPr lang="en-US" sz="2400" dirty="0"/>
              <a:t>Dose </a:t>
            </a:r>
            <a:r>
              <a:rPr lang="en-US" sz="2400" dirty="0" smtClean="0"/>
              <a:t>reduced</a:t>
            </a:r>
          </a:p>
          <a:p>
            <a:pPr lvl="1"/>
            <a:r>
              <a:rPr lang="en-US" sz="2400" dirty="0" smtClean="0"/>
              <a:t>Instructed to take dose with food</a:t>
            </a:r>
            <a:endParaRPr lang="en-US" sz="2400" dirty="0"/>
          </a:p>
          <a:p>
            <a:pPr lvl="1"/>
            <a:r>
              <a:rPr lang="en-US" sz="2400" dirty="0"/>
              <a:t>Then titrated to therapeutic dose over 14 days</a:t>
            </a:r>
          </a:p>
          <a:p>
            <a:r>
              <a:rPr lang="en-US" sz="2800" dirty="0" smtClean="0"/>
              <a:t>James </a:t>
            </a:r>
            <a:r>
              <a:rPr lang="en-US" sz="2800" dirty="0"/>
              <a:t>reported no side effects after 3 months </a:t>
            </a:r>
            <a:br>
              <a:rPr lang="en-US" sz="2800" dirty="0"/>
            </a:br>
            <a:endParaRPr lang="en-US" sz="2800" dirty="0"/>
          </a:p>
        </p:txBody>
      </p:sp>
    </p:spTree>
    <p:extLst>
      <p:ext uri="{BB962C8B-B14F-4D97-AF65-F5344CB8AC3E}">
        <p14:creationId xmlns:p14="http://schemas.microsoft.com/office/powerpoint/2010/main" val="40981650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779" y="141313"/>
            <a:ext cx="8256233" cy="1143000"/>
          </a:xfrm>
        </p:spPr>
        <p:txBody>
          <a:bodyPr>
            <a:noAutofit/>
          </a:bodyPr>
          <a:lstStyle/>
          <a:p>
            <a:r>
              <a:rPr lang="en-US" sz="3200" dirty="0"/>
              <a:t>Episodes of More Acute Decline Punctuate Periods of Stability or Slower Decline</a:t>
            </a:r>
          </a:p>
        </p:txBody>
      </p:sp>
      <p:sp>
        <p:nvSpPr>
          <p:cNvPr id="5" name="TextBox 4"/>
          <p:cNvSpPr txBox="1"/>
          <p:nvPr/>
        </p:nvSpPr>
        <p:spPr>
          <a:xfrm>
            <a:off x="134068" y="5978034"/>
            <a:ext cx="4485267" cy="338554"/>
          </a:xfrm>
          <a:prstGeom prst="rect">
            <a:avLst/>
          </a:prstGeom>
          <a:noFill/>
        </p:spPr>
        <p:txBody>
          <a:bodyPr wrap="none" rtlCol="0">
            <a:spAutoFit/>
          </a:bodyPr>
          <a:lstStyle/>
          <a:p>
            <a:r>
              <a:rPr lang="en-US" sz="1600" dirty="0">
                <a:solidFill>
                  <a:prstClr val="black"/>
                </a:solidFill>
              </a:rPr>
              <a:t>King TE Jr, et al. </a:t>
            </a:r>
            <a:r>
              <a:rPr lang="en-US" sz="1600" i="1" dirty="0">
                <a:solidFill>
                  <a:prstClr val="black"/>
                </a:solidFill>
              </a:rPr>
              <a:t>Lancet</a:t>
            </a:r>
            <a:r>
              <a:rPr lang="en-US" sz="1600" dirty="0">
                <a:solidFill>
                  <a:prstClr val="black"/>
                </a:solidFill>
              </a:rPr>
              <a:t>. 2011;378(9807):1949-1961.</a:t>
            </a:r>
          </a:p>
        </p:txBody>
      </p:sp>
      <p:grpSp>
        <p:nvGrpSpPr>
          <p:cNvPr id="7" name="Group 6"/>
          <p:cNvGrpSpPr/>
          <p:nvPr/>
        </p:nvGrpSpPr>
        <p:grpSpPr>
          <a:xfrm>
            <a:off x="1438175" y="1656977"/>
            <a:ext cx="6003541" cy="4217988"/>
            <a:chOff x="1438175" y="1656977"/>
            <a:chExt cx="6003541" cy="4217988"/>
          </a:xfrm>
        </p:grpSpPr>
        <p:pic>
          <p:nvPicPr>
            <p:cNvPr id="2050"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546412" y="1656977"/>
              <a:ext cx="5895304" cy="421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16200000">
              <a:off x="1075416" y="3612081"/>
              <a:ext cx="1033296" cy="307777"/>
            </a:xfrm>
            <a:prstGeom prst="rect">
              <a:avLst/>
            </a:prstGeom>
            <a:solidFill>
              <a:schemeClr val="bg1"/>
            </a:solidFill>
          </p:spPr>
          <p:txBody>
            <a:bodyPr wrap="none" rtlCol="0">
              <a:spAutoFit/>
            </a:bodyPr>
            <a:lstStyle/>
            <a:p>
              <a:r>
                <a:rPr lang="en-US" sz="1400" dirty="0" smtClean="0"/>
                <a:t>Survival (%)</a:t>
              </a:r>
              <a:endParaRPr lang="en-US" sz="1400" dirty="0"/>
            </a:p>
          </p:txBody>
        </p:sp>
      </p:grpSp>
      <p:sp>
        <p:nvSpPr>
          <p:cNvPr id="3" name="Rectangle 2"/>
          <p:cNvSpPr/>
          <p:nvPr/>
        </p:nvSpPr>
        <p:spPr>
          <a:xfrm>
            <a:off x="5304161" y="1656977"/>
            <a:ext cx="2414735" cy="754603"/>
          </a:xfrm>
          <a:prstGeom prst="rect">
            <a:avLst/>
          </a:prstGeom>
          <a:solidFill>
            <a:srgbClr val="FFFFFF"/>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Episodes of acute decline, some of which may qualify as acute exacerbations</a:t>
            </a:r>
          </a:p>
        </p:txBody>
      </p:sp>
    </p:spTree>
    <p:extLst>
      <p:ext uri="{BB962C8B-B14F-4D97-AF65-F5344CB8AC3E}">
        <p14:creationId xmlns:p14="http://schemas.microsoft.com/office/powerpoint/2010/main" val="41277546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Pulmonary Fibrosis Foundation (PFF)</a:t>
            </a:r>
            <a:br>
              <a:rPr lang="en-US" dirty="0" smtClean="0"/>
            </a:br>
            <a:r>
              <a:rPr lang="en-US" sz="2800" i="1" dirty="0" smtClean="0"/>
              <a:t>A Collaborator in this Regional Activity</a:t>
            </a:r>
            <a:endParaRPr lang="en-US" sz="2800" i="1" dirty="0"/>
          </a:p>
        </p:txBody>
      </p:sp>
      <p:sp>
        <p:nvSpPr>
          <p:cNvPr id="5" name="Content Placeholder 4"/>
          <p:cNvSpPr>
            <a:spLocks noGrp="1"/>
          </p:cNvSpPr>
          <p:nvPr>
            <p:ph idx="1"/>
          </p:nvPr>
        </p:nvSpPr>
        <p:spPr>
          <a:xfrm>
            <a:off x="457200" y="1430868"/>
            <a:ext cx="8229600" cy="4695296"/>
          </a:xfrm>
        </p:spPr>
        <p:txBody>
          <a:bodyPr>
            <a:normAutofit/>
          </a:bodyPr>
          <a:lstStyle/>
          <a:p>
            <a:pPr marL="0" indent="0">
              <a:lnSpc>
                <a:spcPct val="110000"/>
              </a:lnSpc>
              <a:spcBef>
                <a:spcPts val="0"/>
              </a:spcBef>
              <a:buNone/>
            </a:pPr>
            <a:r>
              <a:rPr lang="en-US" sz="2400" dirty="0" smtClean="0"/>
              <a:t>The PFF was founded </a:t>
            </a:r>
            <a:r>
              <a:rPr lang="en-US" sz="2400" dirty="0"/>
              <a:t>in 2000 by brothers Albert Rose and Michael </a:t>
            </a:r>
            <a:r>
              <a:rPr lang="en-US" sz="2400" dirty="0" err="1"/>
              <a:t>Rosenzweig</a:t>
            </a:r>
            <a:r>
              <a:rPr lang="en-US" sz="2400" dirty="0"/>
              <a:t>, </a:t>
            </a:r>
            <a:r>
              <a:rPr lang="en-US" sz="2400" dirty="0" smtClean="0"/>
              <a:t>PhD, after the </a:t>
            </a:r>
            <a:r>
              <a:rPr lang="en-US" sz="2400" dirty="0"/>
              <a:t>brothers experienced firsthand the devastating effects of </a:t>
            </a:r>
            <a:r>
              <a:rPr lang="en-US" sz="2400" dirty="0" smtClean="0"/>
              <a:t>PF, </a:t>
            </a:r>
            <a:r>
              <a:rPr lang="en-US" sz="2400" dirty="0"/>
              <a:t>when their sister Claire passed away from the disease. </a:t>
            </a:r>
            <a:r>
              <a:rPr lang="en-US" sz="2400" dirty="0" smtClean="0"/>
              <a:t>Both </a:t>
            </a:r>
            <a:r>
              <a:rPr lang="en-US" sz="2400" dirty="0"/>
              <a:t>brothers were also diagnosed with PF, and it was their vision and dedication that led to the creation of the Foundation</a:t>
            </a:r>
            <a:r>
              <a:rPr lang="en-US" sz="2400" dirty="0" smtClean="0"/>
              <a:t>.</a:t>
            </a:r>
          </a:p>
          <a:p>
            <a:pPr marL="0" indent="0">
              <a:lnSpc>
                <a:spcPct val="110000"/>
              </a:lnSpc>
              <a:spcBef>
                <a:spcPts val="0"/>
              </a:spcBef>
              <a:buNone/>
            </a:pPr>
            <a:endParaRPr lang="en-US" sz="2400" dirty="0"/>
          </a:p>
          <a:p>
            <a:pPr marL="0" indent="0" algn="ctr">
              <a:lnSpc>
                <a:spcPct val="110000"/>
              </a:lnSpc>
              <a:spcBef>
                <a:spcPts val="0"/>
              </a:spcBef>
              <a:buNone/>
            </a:pPr>
            <a:r>
              <a:rPr lang="en-US" sz="2400" i="1" dirty="0" smtClean="0"/>
              <a:t>The mission of the PFF is to serve as the trusted resource for the pulmonary fibrosis community by raising awareness, providing disease education, and funding research. </a:t>
            </a:r>
            <a:endParaRPr lang="en-US" sz="2400" i="1" dirty="0"/>
          </a:p>
        </p:txBody>
      </p:sp>
    </p:spTree>
    <p:custDataLst>
      <p:tags r:id="rId1"/>
    </p:custDataLst>
    <p:extLst>
      <p:ext uri="{BB962C8B-B14F-4D97-AF65-F5344CB8AC3E}">
        <p14:creationId xmlns:p14="http://schemas.microsoft.com/office/powerpoint/2010/main" val="2131138567"/>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James Progresses</a:t>
            </a:r>
            <a:endParaRPr lang="en-US" dirty="0"/>
          </a:p>
        </p:txBody>
      </p:sp>
      <p:sp>
        <p:nvSpPr>
          <p:cNvPr id="3" name="Content Placeholder 2"/>
          <p:cNvSpPr>
            <a:spLocks noGrp="1"/>
          </p:cNvSpPr>
          <p:nvPr>
            <p:ph idx="1"/>
          </p:nvPr>
        </p:nvSpPr>
        <p:spPr>
          <a:xfrm>
            <a:off x="457200" y="1223682"/>
            <a:ext cx="8229600" cy="5051611"/>
          </a:xfrm>
        </p:spPr>
        <p:txBody>
          <a:bodyPr>
            <a:normAutofit/>
          </a:bodyPr>
          <a:lstStyle/>
          <a:p>
            <a:r>
              <a:rPr lang="en-US" sz="2800" dirty="0"/>
              <a:t>After 1 year PFTs decline: </a:t>
            </a:r>
          </a:p>
          <a:p>
            <a:pPr lvl="1"/>
            <a:r>
              <a:rPr lang="en-US" sz="2400" dirty="0"/>
              <a:t>FVC = </a:t>
            </a:r>
            <a:r>
              <a:rPr lang="en-US" sz="2400" dirty="0" smtClean="0"/>
              <a:t>  2.28 (54%, &gt; </a:t>
            </a:r>
            <a:r>
              <a:rPr lang="en-US" sz="2400" dirty="0"/>
              <a:t>10% decline)</a:t>
            </a:r>
          </a:p>
          <a:p>
            <a:pPr lvl="1"/>
            <a:r>
              <a:rPr lang="en-US" sz="2400" dirty="0"/>
              <a:t>FEV</a:t>
            </a:r>
            <a:r>
              <a:rPr lang="en-US" sz="2400" baseline="-25000" dirty="0"/>
              <a:t>1</a:t>
            </a:r>
            <a:r>
              <a:rPr lang="en-US" sz="2400" dirty="0"/>
              <a:t> = </a:t>
            </a:r>
            <a:r>
              <a:rPr lang="en-US" sz="2400" dirty="0" smtClean="0"/>
              <a:t>  2.05 (72%)</a:t>
            </a:r>
            <a:endParaRPr lang="en-US" sz="2400" dirty="0"/>
          </a:p>
          <a:p>
            <a:r>
              <a:rPr lang="en-US" sz="2800" dirty="0"/>
              <a:t>HRCT shows progression</a:t>
            </a:r>
          </a:p>
          <a:p>
            <a:endParaRPr lang="en-US" dirty="0"/>
          </a:p>
          <a:p>
            <a:r>
              <a:rPr lang="en-US" sz="2800" dirty="0"/>
              <a:t>What is the best course for </a:t>
            </a:r>
            <a:r>
              <a:rPr lang="en-US" sz="2800" dirty="0" smtClean="0"/>
              <a:t>James?</a:t>
            </a:r>
            <a:endParaRPr lang="en-US" sz="2800" dirty="0"/>
          </a:p>
          <a:p>
            <a:pPr marL="971550" lvl="1" indent="-514350">
              <a:buFont typeface="+mj-lt"/>
              <a:buAutoNum type="alphaUcPeriod"/>
            </a:pPr>
            <a:r>
              <a:rPr lang="en-US" sz="2400" dirty="0"/>
              <a:t> Continue pirfenidone</a:t>
            </a:r>
          </a:p>
          <a:p>
            <a:pPr marL="971550" lvl="1" indent="-514350">
              <a:buFont typeface="+mj-lt"/>
              <a:buAutoNum type="alphaUcPeriod"/>
            </a:pPr>
            <a:r>
              <a:rPr lang="en-US" sz="2400" dirty="0"/>
              <a:t> Increase pirfenidone dose</a:t>
            </a:r>
          </a:p>
          <a:p>
            <a:pPr marL="971550" lvl="1" indent="-514350">
              <a:buFont typeface="+mj-lt"/>
              <a:buAutoNum type="alphaUcPeriod"/>
            </a:pPr>
            <a:r>
              <a:rPr lang="en-US" sz="2400" dirty="0"/>
              <a:t> Switch to nintedanib</a:t>
            </a:r>
          </a:p>
          <a:p>
            <a:pPr marL="971550" lvl="1" indent="-514350">
              <a:buFont typeface="+mj-lt"/>
              <a:buAutoNum type="alphaUcPeriod"/>
            </a:pPr>
            <a:r>
              <a:rPr lang="en-US" sz="2400" dirty="0"/>
              <a:t> Add NAC to pirfenidone</a:t>
            </a:r>
          </a:p>
        </p:txBody>
      </p:sp>
    </p:spTree>
    <p:extLst>
      <p:ext uri="{BB962C8B-B14F-4D97-AF65-F5344CB8AC3E}">
        <p14:creationId xmlns:p14="http://schemas.microsoft.com/office/powerpoint/2010/main" val="409784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Pirfenidone Effect After FVC Decline</a:t>
            </a:r>
            <a:br>
              <a:rPr lang="en-US" dirty="0"/>
            </a:br>
            <a:r>
              <a:rPr lang="en-US" sz="2800" b="0" dirty="0"/>
              <a:t>6 Months After FVC Decline ≥ 10%</a:t>
            </a:r>
          </a:p>
        </p:txBody>
      </p:sp>
      <p:sp>
        <p:nvSpPr>
          <p:cNvPr id="4" name="TextBox 3"/>
          <p:cNvSpPr txBox="1"/>
          <p:nvPr/>
        </p:nvSpPr>
        <p:spPr>
          <a:xfrm>
            <a:off x="0" y="6144093"/>
            <a:ext cx="4186852" cy="338554"/>
          </a:xfrm>
          <a:prstGeom prst="rect">
            <a:avLst/>
          </a:prstGeom>
          <a:noFill/>
        </p:spPr>
        <p:txBody>
          <a:bodyPr wrap="none" rtlCol="0">
            <a:spAutoFit/>
          </a:bodyPr>
          <a:lstStyle/>
          <a:p>
            <a:r>
              <a:rPr lang="en-US" sz="1600" dirty="0">
                <a:solidFill>
                  <a:prstClr val="black"/>
                </a:solidFill>
              </a:rPr>
              <a:t>Nathan SD, et al. </a:t>
            </a:r>
            <a:r>
              <a:rPr lang="en-US" sz="1600" i="1" dirty="0">
                <a:solidFill>
                  <a:prstClr val="black"/>
                </a:solidFill>
              </a:rPr>
              <a:t>Thorax</a:t>
            </a:r>
            <a:r>
              <a:rPr lang="en-US" sz="1600" dirty="0">
                <a:solidFill>
                  <a:prstClr val="black"/>
                </a:solidFill>
              </a:rPr>
              <a:t>. 2016</a:t>
            </a:r>
            <a:r>
              <a:rPr lang="en-US" sz="1600" dirty="0"/>
              <a:t>;71(5):429-435. </a:t>
            </a:r>
            <a:endParaRPr lang="en-US" sz="1600" dirty="0">
              <a:solidFill>
                <a:prstClr val="black"/>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988414022"/>
              </p:ext>
            </p:extLst>
          </p:nvPr>
        </p:nvGraphicFramePr>
        <p:xfrm>
          <a:off x="904875" y="1755773"/>
          <a:ext cx="7391400" cy="2835560"/>
        </p:xfrm>
        <a:graphic>
          <a:graphicData uri="http://schemas.openxmlformats.org/drawingml/2006/table">
            <a:tbl>
              <a:tblPr firstRow="1" bandRow="1">
                <a:tableStyleId>{5C22544A-7EE6-4342-B048-85BDC9FD1C3A}</a:tableStyleId>
              </a:tblPr>
              <a:tblGrid>
                <a:gridCol w="1935843">
                  <a:extLst>
                    <a:ext uri="{9D8B030D-6E8A-4147-A177-3AD203B41FA5}">
                      <a16:colId xmlns="" xmlns:a16="http://schemas.microsoft.com/office/drawing/2014/main" val="20000"/>
                    </a:ext>
                  </a:extLst>
                </a:gridCol>
                <a:gridCol w="1583871">
                  <a:extLst>
                    <a:ext uri="{9D8B030D-6E8A-4147-A177-3AD203B41FA5}">
                      <a16:colId xmlns="" xmlns:a16="http://schemas.microsoft.com/office/drawing/2014/main" val="20001"/>
                    </a:ext>
                  </a:extLst>
                </a:gridCol>
                <a:gridCol w="1407886">
                  <a:extLst>
                    <a:ext uri="{9D8B030D-6E8A-4147-A177-3AD203B41FA5}">
                      <a16:colId xmlns="" xmlns:a16="http://schemas.microsoft.com/office/drawing/2014/main" val="20002"/>
                    </a:ext>
                  </a:extLst>
                </a:gridCol>
                <a:gridCol w="923106">
                  <a:extLst>
                    <a:ext uri="{9D8B030D-6E8A-4147-A177-3AD203B41FA5}">
                      <a16:colId xmlns="" xmlns:a16="http://schemas.microsoft.com/office/drawing/2014/main" val="20003"/>
                    </a:ext>
                  </a:extLst>
                </a:gridCol>
                <a:gridCol w="1540694">
                  <a:extLst>
                    <a:ext uri="{9D8B030D-6E8A-4147-A177-3AD203B41FA5}">
                      <a16:colId xmlns="" xmlns:a16="http://schemas.microsoft.com/office/drawing/2014/main" val="20004"/>
                    </a:ext>
                  </a:extLst>
                </a:gridCol>
              </a:tblGrid>
              <a:tr h="882594">
                <a:tc>
                  <a:txBody>
                    <a:bodyPr/>
                    <a:lstStyle/>
                    <a:p>
                      <a:endParaRPr lang="en-US" sz="2000" dirty="0"/>
                    </a:p>
                  </a:txBody>
                  <a:tcPr anchor="ctr"/>
                </a:tc>
                <a:tc>
                  <a:txBody>
                    <a:bodyPr/>
                    <a:lstStyle/>
                    <a:p>
                      <a:pPr algn="ctr"/>
                      <a:r>
                        <a:rPr lang="en-US" sz="2000" b="0" i="0" u="none" strike="noStrike" kern="1200" baseline="0" dirty="0" err="1" smtClean="0">
                          <a:solidFill>
                            <a:schemeClr val="lt1"/>
                          </a:solidFill>
                          <a:latin typeface="+mn-lt"/>
                          <a:ea typeface="+mn-ea"/>
                          <a:cs typeface="+mn-cs"/>
                        </a:rPr>
                        <a:t>Pirfenidone</a:t>
                      </a:r>
                      <a:endParaRPr lang="en-US" sz="2000" b="0" i="0" u="none" strike="noStrike" kern="1200" baseline="0" dirty="0">
                        <a:solidFill>
                          <a:schemeClr val="lt1"/>
                        </a:solidFill>
                        <a:latin typeface="+mn-lt"/>
                        <a:ea typeface="+mn-ea"/>
                        <a:cs typeface="+mn-cs"/>
                      </a:endParaRPr>
                    </a:p>
                    <a:p>
                      <a:pPr algn="ctr"/>
                      <a:r>
                        <a:rPr lang="en-US" sz="2000" b="0" i="0" u="none" strike="noStrike" kern="1200" baseline="0" dirty="0">
                          <a:solidFill>
                            <a:schemeClr val="lt1"/>
                          </a:solidFill>
                          <a:latin typeface="+mn-lt"/>
                          <a:ea typeface="+mn-ea"/>
                          <a:cs typeface="+mn-cs"/>
                        </a:rPr>
                        <a:t>(N=34)</a:t>
                      </a:r>
                      <a:endParaRPr lang="en-US" sz="2000" dirty="0"/>
                    </a:p>
                  </a:txBody>
                  <a:tcPr anchor="ctr"/>
                </a:tc>
                <a:tc>
                  <a:txBody>
                    <a:bodyPr/>
                    <a:lstStyle/>
                    <a:p>
                      <a:pPr algn="ctr"/>
                      <a:r>
                        <a:rPr lang="en-US" sz="2000" b="0" i="0" u="none" strike="noStrike" kern="1200" baseline="0" dirty="0">
                          <a:solidFill>
                            <a:schemeClr val="lt1"/>
                          </a:solidFill>
                          <a:latin typeface="+mn-lt"/>
                          <a:ea typeface="+mn-ea"/>
                          <a:cs typeface="+mn-cs"/>
                        </a:rPr>
                        <a:t>Placebo</a:t>
                      </a:r>
                    </a:p>
                    <a:p>
                      <a:pPr algn="ctr"/>
                      <a:r>
                        <a:rPr lang="en-US" sz="2000" b="0" i="0" u="none" strike="noStrike" kern="1200" baseline="0" dirty="0">
                          <a:solidFill>
                            <a:schemeClr val="lt1"/>
                          </a:solidFill>
                          <a:latin typeface="+mn-lt"/>
                          <a:ea typeface="+mn-ea"/>
                          <a:cs typeface="+mn-cs"/>
                        </a:rPr>
                        <a:t>(N=68)</a:t>
                      </a:r>
                      <a:endParaRPr lang="en-US" sz="2000" dirty="0"/>
                    </a:p>
                  </a:txBody>
                  <a:tcPr anchor="ctr"/>
                </a:tc>
                <a:tc>
                  <a:txBody>
                    <a:bodyPr/>
                    <a:lstStyle/>
                    <a:p>
                      <a:pPr algn="ctr"/>
                      <a:r>
                        <a:rPr lang="el-GR" sz="2000" b="0" i="0" u="none" strike="noStrike" kern="1200" baseline="0" dirty="0">
                          <a:solidFill>
                            <a:schemeClr val="lt1"/>
                          </a:solidFill>
                          <a:latin typeface="+mn-lt"/>
                          <a:ea typeface="+mn-ea"/>
                          <a:cs typeface="+mn-cs"/>
                        </a:rPr>
                        <a:t>Δ</a:t>
                      </a:r>
                      <a:endParaRPr lang="en-US" sz="2000" dirty="0"/>
                    </a:p>
                  </a:txBody>
                  <a:tcPr anchor="ctr"/>
                </a:tc>
                <a:tc>
                  <a:txBody>
                    <a:bodyPr/>
                    <a:lstStyle/>
                    <a:p>
                      <a:pPr algn="ctr"/>
                      <a:r>
                        <a:rPr lang="en-US" sz="2000" b="0" i="1" u="none" strike="noStrike" kern="1200" baseline="0" dirty="0" smtClean="0">
                          <a:solidFill>
                            <a:schemeClr val="lt1"/>
                          </a:solidFill>
                          <a:latin typeface="+mn-lt"/>
                          <a:ea typeface="+mn-ea"/>
                          <a:cs typeface="+mn-cs"/>
                        </a:rPr>
                        <a:t>P</a:t>
                      </a:r>
                      <a:r>
                        <a:rPr lang="en-US" sz="2000" b="0" i="0" u="none" strike="noStrike" kern="1200" baseline="0" dirty="0" smtClean="0">
                          <a:solidFill>
                            <a:schemeClr val="lt1"/>
                          </a:solidFill>
                          <a:latin typeface="+mn-lt"/>
                          <a:ea typeface="+mn-ea"/>
                          <a:cs typeface="+mn-cs"/>
                        </a:rPr>
                        <a:t>-Value</a:t>
                      </a:r>
                      <a:endParaRPr lang="en-US" sz="2000" dirty="0"/>
                    </a:p>
                  </a:txBody>
                  <a:tcPr anchor="ctr"/>
                </a:tc>
                <a:extLst>
                  <a:ext uri="{0D108BD9-81ED-4DB2-BD59-A6C34878D82A}">
                    <a16:rowId xmlns="" xmlns:a16="http://schemas.microsoft.com/office/drawing/2014/main" val="10000"/>
                  </a:ext>
                </a:extLst>
              </a:tr>
              <a:tr h="714433">
                <a:tc>
                  <a:txBody>
                    <a:bodyPr/>
                    <a:lstStyle/>
                    <a:p>
                      <a:r>
                        <a:rPr lang="en-US" sz="2000" b="0" i="0" u="none" strike="noStrike" kern="1200" baseline="0" dirty="0">
                          <a:solidFill>
                            <a:schemeClr val="dk1"/>
                          </a:solidFill>
                          <a:latin typeface="+mn-lt"/>
                          <a:ea typeface="+mn-ea"/>
                          <a:cs typeface="+mn-cs"/>
                        </a:rPr>
                        <a:t>≥ 10% decline</a:t>
                      </a:r>
                    </a:p>
                    <a:p>
                      <a:r>
                        <a:rPr lang="en-US" sz="2000" b="0" i="0" u="none" strike="noStrike" kern="1200" baseline="0" dirty="0">
                          <a:solidFill>
                            <a:schemeClr val="dk1"/>
                          </a:solidFill>
                          <a:latin typeface="+mn-lt"/>
                          <a:ea typeface="+mn-ea"/>
                          <a:cs typeface="+mn-cs"/>
                        </a:rPr>
                        <a:t>in FVC or death</a:t>
                      </a:r>
                      <a:endParaRPr lang="en-US" sz="2000" dirty="0"/>
                    </a:p>
                  </a:txBody>
                  <a:tcPr anchor="ctr"/>
                </a:tc>
                <a:tc>
                  <a:txBody>
                    <a:bodyPr/>
                    <a:lstStyle/>
                    <a:p>
                      <a:pPr algn="ctr"/>
                      <a:r>
                        <a:rPr lang="en-US" sz="2000" b="0" i="0" u="none" strike="noStrike" kern="1200" baseline="0" dirty="0">
                          <a:solidFill>
                            <a:schemeClr val="dk1"/>
                          </a:solidFill>
                          <a:latin typeface="+mn-lt"/>
                          <a:ea typeface="+mn-ea"/>
                          <a:cs typeface="+mn-cs"/>
                        </a:rPr>
                        <a:t>2 (5.9%)</a:t>
                      </a:r>
                      <a:endParaRPr lang="en-US" sz="2000" dirty="0"/>
                    </a:p>
                  </a:txBody>
                  <a:tcPr anchor="ctr"/>
                </a:tc>
                <a:tc>
                  <a:txBody>
                    <a:bodyPr/>
                    <a:lstStyle/>
                    <a:p>
                      <a:pPr algn="ctr"/>
                      <a:r>
                        <a:rPr lang="en-US" sz="2000" b="0" i="0" u="none" strike="noStrike" kern="1200" baseline="0" dirty="0">
                          <a:solidFill>
                            <a:schemeClr val="dk1"/>
                          </a:solidFill>
                          <a:latin typeface="+mn-lt"/>
                          <a:ea typeface="+mn-ea"/>
                          <a:cs typeface="+mn-cs"/>
                        </a:rPr>
                        <a:t>19 (28%)</a:t>
                      </a:r>
                      <a:endParaRPr lang="en-US" sz="2000" dirty="0"/>
                    </a:p>
                  </a:txBody>
                  <a:tcPr anchor="ctr"/>
                </a:tc>
                <a:tc>
                  <a:txBody>
                    <a:bodyPr/>
                    <a:lstStyle/>
                    <a:p>
                      <a:pPr algn="ctr"/>
                      <a:r>
                        <a:rPr lang="en-US" sz="2000" b="0" i="0" u="none" strike="noStrike" kern="1200" baseline="0" dirty="0">
                          <a:solidFill>
                            <a:schemeClr val="dk1"/>
                          </a:solidFill>
                          <a:latin typeface="+mn-lt"/>
                          <a:ea typeface="+mn-ea"/>
                          <a:cs typeface="+mn-cs"/>
                        </a:rPr>
                        <a:t>−79%</a:t>
                      </a:r>
                      <a:endParaRPr lang="en-US" sz="2000" dirty="0"/>
                    </a:p>
                  </a:txBody>
                  <a:tcPr anchor="ctr"/>
                </a:tc>
                <a:tc>
                  <a:txBody>
                    <a:bodyPr/>
                    <a:lstStyle/>
                    <a:p>
                      <a:pPr algn="ctr"/>
                      <a:r>
                        <a:rPr lang="en-US" sz="2000" b="0" i="0" u="none" strike="noStrike" kern="1200" baseline="0" dirty="0">
                          <a:solidFill>
                            <a:schemeClr val="dk1"/>
                          </a:solidFill>
                          <a:latin typeface="+mn-lt"/>
                          <a:ea typeface="+mn-ea"/>
                          <a:cs typeface="+mn-cs"/>
                        </a:rPr>
                        <a:t>0.009</a:t>
                      </a:r>
                      <a:endParaRPr lang="en-US" sz="2000" dirty="0"/>
                    </a:p>
                  </a:txBody>
                  <a:tcPr anchor="ctr"/>
                </a:tc>
                <a:extLst>
                  <a:ext uri="{0D108BD9-81ED-4DB2-BD59-A6C34878D82A}">
                    <a16:rowId xmlns="" xmlns:a16="http://schemas.microsoft.com/office/drawing/2014/main" val="10001"/>
                  </a:ext>
                </a:extLst>
              </a:tr>
              <a:tr h="727189">
                <a:tc>
                  <a:txBody>
                    <a:bodyPr/>
                    <a:lstStyle/>
                    <a:p>
                      <a:r>
                        <a:rPr lang="en-US" sz="2000" b="0" i="0" u="none" strike="noStrike" kern="1200" baseline="0" dirty="0">
                          <a:solidFill>
                            <a:schemeClr val="dk1"/>
                          </a:solidFill>
                          <a:latin typeface="+mn-lt"/>
                          <a:ea typeface="+mn-ea"/>
                          <a:cs typeface="+mn-cs"/>
                        </a:rPr>
                        <a:t>No further</a:t>
                      </a:r>
                    </a:p>
                    <a:p>
                      <a:r>
                        <a:rPr lang="en-US" sz="2000" b="0" i="0" u="none" strike="noStrike" kern="1200" baseline="0" dirty="0">
                          <a:solidFill>
                            <a:schemeClr val="dk1"/>
                          </a:solidFill>
                          <a:latin typeface="+mn-lt"/>
                          <a:ea typeface="+mn-ea"/>
                          <a:cs typeface="+mn-cs"/>
                        </a:rPr>
                        <a:t>decline in FVC</a:t>
                      </a:r>
                      <a:endParaRPr lang="en-US" sz="2000" dirty="0"/>
                    </a:p>
                  </a:txBody>
                  <a:tcPr anchor="ctr"/>
                </a:tc>
                <a:tc>
                  <a:txBody>
                    <a:bodyPr/>
                    <a:lstStyle/>
                    <a:p>
                      <a:pPr algn="ctr"/>
                      <a:r>
                        <a:rPr lang="en-US" sz="2000" b="0" i="0" u="none" strike="noStrike" kern="1200" baseline="0" dirty="0">
                          <a:solidFill>
                            <a:schemeClr val="dk1"/>
                          </a:solidFill>
                          <a:latin typeface="+mn-lt"/>
                          <a:ea typeface="+mn-ea"/>
                          <a:cs typeface="+mn-cs"/>
                        </a:rPr>
                        <a:t>20 (59%)</a:t>
                      </a:r>
                      <a:endParaRPr lang="en-US" sz="2000" dirty="0"/>
                    </a:p>
                  </a:txBody>
                  <a:tcPr anchor="ctr"/>
                </a:tc>
                <a:tc>
                  <a:txBody>
                    <a:bodyPr/>
                    <a:lstStyle/>
                    <a:p>
                      <a:pPr algn="ctr"/>
                      <a:r>
                        <a:rPr lang="en-US" sz="2000" b="0" i="0" u="none" strike="noStrike" kern="1200" baseline="0" dirty="0">
                          <a:solidFill>
                            <a:schemeClr val="dk1"/>
                          </a:solidFill>
                          <a:latin typeface="+mn-lt"/>
                          <a:ea typeface="+mn-ea"/>
                          <a:cs typeface="+mn-cs"/>
                        </a:rPr>
                        <a:t>26 (38%)</a:t>
                      </a:r>
                      <a:endParaRPr lang="en-US" sz="2000" dirty="0"/>
                    </a:p>
                  </a:txBody>
                  <a:tcPr anchor="ctr"/>
                </a:tc>
                <a:tc>
                  <a:txBody>
                    <a:bodyPr/>
                    <a:lstStyle/>
                    <a:p>
                      <a:pPr algn="ctr"/>
                      <a:r>
                        <a:rPr lang="en-US" sz="2000" b="0" i="0" u="none" strike="noStrike" kern="1200" baseline="0" dirty="0">
                          <a:solidFill>
                            <a:schemeClr val="dk1"/>
                          </a:solidFill>
                          <a:latin typeface="+mn-lt"/>
                          <a:ea typeface="+mn-ea"/>
                          <a:cs typeface="+mn-cs"/>
                        </a:rPr>
                        <a:t>+54%</a:t>
                      </a:r>
                      <a:endParaRPr lang="en-US" sz="2000" dirty="0"/>
                    </a:p>
                  </a:txBody>
                  <a:tcPr anchor="ctr"/>
                </a:tc>
                <a:tc>
                  <a:txBody>
                    <a:bodyPr/>
                    <a:lstStyle/>
                    <a:p>
                      <a:pPr algn="ctr"/>
                      <a:r>
                        <a:rPr lang="en-US" sz="2000" b="0" i="0" u="none" strike="noStrike" kern="1200" baseline="0" dirty="0">
                          <a:solidFill>
                            <a:schemeClr val="dk1"/>
                          </a:solidFill>
                          <a:latin typeface="+mn-lt"/>
                          <a:ea typeface="+mn-ea"/>
                          <a:cs typeface="+mn-cs"/>
                        </a:rPr>
                        <a:t>0.059</a:t>
                      </a:r>
                      <a:endParaRPr lang="en-US" sz="2000" dirty="0"/>
                    </a:p>
                  </a:txBody>
                  <a:tcPr anchor="ctr"/>
                </a:tc>
                <a:extLst>
                  <a:ext uri="{0D108BD9-81ED-4DB2-BD59-A6C34878D82A}">
                    <a16:rowId xmlns="" xmlns:a16="http://schemas.microsoft.com/office/drawing/2014/main" val="10002"/>
                  </a:ext>
                </a:extLst>
              </a:tr>
              <a:tr h="511344">
                <a:tc>
                  <a:txBody>
                    <a:bodyPr/>
                    <a:lstStyle/>
                    <a:p>
                      <a:r>
                        <a:rPr lang="en-US" sz="2000" b="0" i="0" u="none" strike="noStrike" kern="1200" baseline="0" dirty="0">
                          <a:solidFill>
                            <a:schemeClr val="dk1"/>
                          </a:solidFill>
                          <a:latin typeface="+mn-lt"/>
                          <a:ea typeface="+mn-ea"/>
                          <a:cs typeface="+mn-cs"/>
                        </a:rPr>
                        <a:t>Death</a:t>
                      </a:r>
                      <a:endParaRPr lang="en-US" sz="20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i="0" u="none" strike="noStrike" kern="1200" baseline="0" dirty="0">
                          <a:solidFill>
                            <a:schemeClr val="dk1"/>
                          </a:solidFill>
                          <a:latin typeface="+mn-lt"/>
                          <a:ea typeface="+mn-ea"/>
                          <a:cs typeface="+mn-cs"/>
                        </a:rPr>
                        <a:t>1 (2.9%)</a:t>
                      </a:r>
                      <a:endParaRPr lang="en-US" sz="20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i="0" u="none" strike="noStrike" kern="1200" baseline="0" dirty="0">
                          <a:solidFill>
                            <a:schemeClr val="dk1"/>
                          </a:solidFill>
                          <a:latin typeface="+mn-lt"/>
                          <a:ea typeface="+mn-ea"/>
                          <a:cs typeface="+mn-cs"/>
                        </a:rPr>
                        <a:t>14 (21%)</a:t>
                      </a:r>
                      <a:endParaRPr lang="en-US" sz="20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i="0" u="none" strike="noStrike" kern="1200" baseline="0">
                          <a:solidFill>
                            <a:schemeClr val="dk1"/>
                          </a:solidFill>
                          <a:latin typeface="+mn-lt"/>
                          <a:ea typeface="+mn-ea"/>
                          <a:cs typeface="+mn-cs"/>
                        </a:rPr>
                        <a:t>−86%</a:t>
                      </a:r>
                      <a:endParaRPr lang="en-US" sz="200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i="0" u="none" strike="noStrike" kern="1200" baseline="0" dirty="0">
                          <a:solidFill>
                            <a:schemeClr val="dk1"/>
                          </a:solidFill>
                          <a:latin typeface="+mn-lt"/>
                          <a:ea typeface="+mn-ea"/>
                          <a:cs typeface="+mn-cs"/>
                        </a:rPr>
                        <a:t>0.018</a:t>
                      </a:r>
                      <a:endParaRPr lang="en-US" sz="2000" dirty="0"/>
                    </a:p>
                  </a:txBody>
                  <a:tcPr anchor="ct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13900945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211653" y="-228600"/>
            <a:ext cx="4131748" cy="1143000"/>
          </a:xfrm>
        </p:spPr>
        <p:txBody>
          <a:bodyPr/>
          <a:lstStyle/>
          <a:p>
            <a:r>
              <a:rPr lang="en-US" sz="3600" b="1" dirty="0">
                <a:ea typeface="ＭＳ Ｐゴシック" charset="0"/>
                <a:cs typeface="ＭＳ Ｐゴシック" charset="0"/>
              </a:rPr>
              <a:t>IPF Management </a:t>
            </a:r>
          </a:p>
        </p:txBody>
      </p:sp>
      <p:pic>
        <p:nvPicPr>
          <p:cNvPr id="8194" name="Picture 2" descr="C:\Users\drabin\AppData\Local\Microsoft\Windows\Temporary Internet Files\Content.IE5\3PR1OAQB\744px-Clipboard_01.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 y="106224"/>
            <a:ext cx="9630353" cy="6952943"/>
          </a:xfrm>
          <a:prstGeom prst="rect">
            <a:avLst/>
          </a:prstGeom>
          <a:noFill/>
          <a:extLst>
            <a:ext uri="{909E8E84-426E-40DD-AFC4-6F175D3DCCD1}">
              <a14:hiddenFill xmlns:a14="http://schemas.microsoft.com/office/drawing/2010/main">
                <a:solidFill>
                  <a:srgbClr val="FFFFFF"/>
                </a:solidFill>
              </a14:hiddenFill>
            </a:ext>
          </a:extLst>
        </p:spPr>
      </p:pic>
      <p:sp>
        <p:nvSpPr>
          <p:cNvPr id="53251" name="Content Placeholder 2"/>
          <p:cNvSpPr>
            <a:spLocks noGrp="1"/>
          </p:cNvSpPr>
          <p:nvPr>
            <p:ph idx="4294967295"/>
          </p:nvPr>
        </p:nvSpPr>
        <p:spPr>
          <a:xfrm>
            <a:off x="999237" y="1363710"/>
            <a:ext cx="3193484" cy="4381500"/>
          </a:xfrm>
        </p:spPr>
        <p:txBody>
          <a:bodyPr>
            <a:noAutofit/>
          </a:bodyPr>
          <a:lstStyle/>
          <a:p>
            <a:pPr>
              <a:spcBef>
                <a:spcPts val="0"/>
              </a:spcBef>
              <a:buFont typeface="Wingdings" pitchFamily="2" charset="2"/>
              <a:buChar char="q"/>
            </a:pPr>
            <a:r>
              <a:rPr lang="en-US" sz="2400" dirty="0">
                <a:ea typeface="ＭＳ Ｐゴシック" charset="0"/>
                <a:cs typeface="ＭＳ Ｐゴシック" charset="0"/>
              </a:rPr>
              <a:t>Risk factor </a:t>
            </a:r>
            <a:r>
              <a:rPr lang="en-US" sz="2400" dirty="0" smtClean="0">
                <a:ea typeface="ＭＳ Ｐゴシック" charset="0"/>
                <a:cs typeface="ＭＳ Ｐゴシック" charset="0"/>
              </a:rPr>
              <a:t>reduction</a:t>
            </a:r>
          </a:p>
          <a:p>
            <a:pPr lvl="1">
              <a:spcBef>
                <a:spcPts val="0"/>
              </a:spcBef>
              <a:buFont typeface="Arial" pitchFamily="34" charset="0"/>
              <a:buChar char="–"/>
            </a:pPr>
            <a:r>
              <a:rPr lang="en-US" sz="2000" dirty="0" smtClean="0">
                <a:ea typeface="ＭＳ Ｐゴシック" charset="0"/>
                <a:cs typeface="ＭＳ Ｐゴシック" charset="0"/>
              </a:rPr>
              <a:t>Smoking cessation</a:t>
            </a:r>
          </a:p>
          <a:p>
            <a:pPr lvl="1">
              <a:spcBef>
                <a:spcPts val="0"/>
              </a:spcBef>
              <a:buFont typeface="Arial" pitchFamily="34" charset="0"/>
              <a:buChar char="–"/>
            </a:pPr>
            <a:r>
              <a:rPr lang="en-US" sz="2000" dirty="0" smtClean="0">
                <a:ea typeface="ＭＳ Ｐゴシック" charset="0"/>
                <a:cs typeface="ＭＳ Ｐゴシック" charset="0"/>
              </a:rPr>
              <a:t>Healthy weight </a:t>
            </a:r>
            <a:endParaRPr lang="en-US" sz="2000" dirty="0">
              <a:ea typeface="ＭＳ Ｐゴシック" charset="0"/>
              <a:cs typeface="ＭＳ Ｐゴシック" charset="0"/>
            </a:endParaRPr>
          </a:p>
          <a:p>
            <a:pPr>
              <a:spcBef>
                <a:spcPts val="0"/>
              </a:spcBef>
              <a:buFont typeface="Wingdings" pitchFamily="2" charset="2"/>
              <a:buChar char="q"/>
            </a:pPr>
            <a:r>
              <a:rPr lang="en-US" sz="2400" dirty="0">
                <a:ea typeface="ＭＳ Ｐゴシック" charset="0"/>
                <a:cs typeface="ＭＳ Ｐゴシック" charset="0"/>
              </a:rPr>
              <a:t>Patient education </a:t>
            </a:r>
          </a:p>
          <a:p>
            <a:pPr lvl="1">
              <a:spcBef>
                <a:spcPts val="0"/>
              </a:spcBef>
              <a:buFont typeface="Arial" pitchFamily="34" charset="0"/>
              <a:buChar char="–"/>
            </a:pPr>
            <a:r>
              <a:rPr lang="en-US" sz="2000" dirty="0">
                <a:ea typeface="ＭＳ Ｐゴシック" charset="0"/>
              </a:rPr>
              <a:t>Advocacy group involvement</a:t>
            </a:r>
          </a:p>
          <a:p>
            <a:pPr>
              <a:spcBef>
                <a:spcPts val="0"/>
              </a:spcBef>
              <a:buFont typeface="Wingdings" pitchFamily="2" charset="2"/>
              <a:buChar char="q"/>
            </a:pPr>
            <a:r>
              <a:rPr lang="en-US" sz="2400" dirty="0" smtClean="0">
                <a:ea typeface="ＭＳ Ｐゴシック" charset="0"/>
                <a:cs typeface="ＭＳ Ｐゴシック" charset="0"/>
              </a:rPr>
              <a:t>Focus on comorbidities</a:t>
            </a:r>
            <a:endParaRPr lang="en-US" sz="2400" dirty="0">
              <a:ea typeface="ＭＳ Ｐゴシック" charset="0"/>
              <a:cs typeface="ＭＳ Ｐゴシック" charset="0"/>
            </a:endParaRPr>
          </a:p>
          <a:p>
            <a:pPr lvl="1">
              <a:spcBef>
                <a:spcPts val="0"/>
              </a:spcBef>
            </a:pPr>
            <a:r>
              <a:rPr lang="en-US" sz="2000" dirty="0">
                <a:ea typeface="ＭＳ Ｐゴシック" charset="0"/>
              </a:rPr>
              <a:t>GERD, OSA, CAD, PH, </a:t>
            </a:r>
            <a:r>
              <a:rPr lang="en-US" sz="2000" dirty="0" smtClean="0">
                <a:ea typeface="ＭＳ Ｐゴシック" charset="0"/>
              </a:rPr>
              <a:t>VTE, </a:t>
            </a:r>
            <a:r>
              <a:rPr lang="en-US" sz="2000" dirty="0">
                <a:ea typeface="ＭＳ Ｐゴシック" charset="0"/>
              </a:rPr>
              <a:t>etc.</a:t>
            </a:r>
          </a:p>
          <a:p>
            <a:pPr>
              <a:spcBef>
                <a:spcPts val="0"/>
              </a:spcBef>
              <a:buFont typeface="Wingdings" pitchFamily="2" charset="2"/>
              <a:buChar char="q"/>
            </a:pPr>
            <a:r>
              <a:rPr lang="en-US" sz="2400" dirty="0">
                <a:ea typeface="ＭＳ Ｐゴシック" charset="0"/>
                <a:cs typeface="ＭＳ Ｐゴシック" charset="0"/>
              </a:rPr>
              <a:t>Supplemental </a:t>
            </a:r>
            <a:r>
              <a:rPr lang="en-US" sz="2400" dirty="0" smtClean="0">
                <a:ea typeface="ＭＳ Ｐゴシック" charset="0"/>
                <a:cs typeface="ＭＳ Ｐゴシック" charset="0"/>
              </a:rPr>
              <a:t>oxygen</a:t>
            </a:r>
          </a:p>
          <a:p>
            <a:pPr lvl="1">
              <a:spcBef>
                <a:spcPts val="0"/>
              </a:spcBef>
              <a:buFont typeface="Arial" pitchFamily="34" charset="0"/>
              <a:buChar char="–"/>
            </a:pPr>
            <a:r>
              <a:rPr lang="en-US" sz="2000" dirty="0" smtClean="0">
                <a:ea typeface="ＭＳ Ｐゴシック" charset="0"/>
                <a:cs typeface="ＭＳ Ｐゴシック" charset="0"/>
              </a:rPr>
              <a:t>Pulse </a:t>
            </a:r>
            <a:r>
              <a:rPr lang="en-US" sz="2000" dirty="0" err="1" smtClean="0">
                <a:ea typeface="ＭＳ Ｐゴシック" charset="0"/>
                <a:cs typeface="ＭＳ Ｐゴシック" charset="0"/>
              </a:rPr>
              <a:t>oximeter</a:t>
            </a:r>
            <a:endParaRPr lang="en-US" sz="2000" dirty="0" smtClean="0">
              <a:ea typeface="ＭＳ Ｐゴシック" charset="0"/>
              <a:cs typeface="ＭＳ Ｐゴシック" charset="0"/>
            </a:endParaRPr>
          </a:p>
          <a:p>
            <a:pPr lvl="1">
              <a:spcBef>
                <a:spcPts val="0"/>
              </a:spcBef>
              <a:buFont typeface="Arial" pitchFamily="34" charset="0"/>
              <a:buChar char="–"/>
            </a:pPr>
            <a:r>
              <a:rPr lang="en-US" sz="2000" dirty="0" smtClean="0"/>
              <a:t>Consider nocturnal </a:t>
            </a:r>
            <a:r>
              <a:rPr lang="en-US" sz="2000" dirty="0" err="1"/>
              <a:t>oximetry</a:t>
            </a:r>
            <a:r>
              <a:rPr lang="en-US" sz="2000" dirty="0"/>
              <a:t> or </a:t>
            </a:r>
            <a:r>
              <a:rPr lang="en-US" sz="2000" dirty="0" err="1" smtClean="0"/>
              <a:t>polysomnography</a:t>
            </a:r>
            <a:endParaRPr lang="en-US" sz="2000" dirty="0" smtClean="0">
              <a:ea typeface="ＭＳ Ｐゴシック" charset="0"/>
              <a:cs typeface="ＭＳ Ｐゴシック" charset="0"/>
            </a:endParaRPr>
          </a:p>
          <a:p>
            <a:pPr marL="0" indent="0">
              <a:spcBef>
                <a:spcPts val="0"/>
              </a:spcBef>
              <a:buNone/>
            </a:pPr>
            <a:r>
              <a:rPr lang="en-US" sz="2400" dirty="0">
                <a:ea typeface="ＭＳ Ｐゴシック" charset="0"/>
                <a:cs typeface="ＭＳ Ｐゴシック" charset="0"/>
              </a:rPr>
              <a:t>		</a:t>
            </a:r>
          </a:p>
        </p:txBody>
      </p:sp>
      <p:sp>
        <p:nvSpPr>
          <p:cNvPr id="4" name="Content Placeholder 2"/>
          <p:cNvSpPr txBox="1">
            <a:spLocks/>
          </p:cNvSpPr>
          <p:nvPr/>
        </p:nvSpPr>
        <p:spPr>
          <a:xfrm>
            <a:off x="4327556" y="1363710"/>
            <a:ext cx="3947311" cy="40894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C54125"/>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C54125"/>
              </a:buClr>
              <a:buSzPct val="120000"/>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C54125"/>
              </a:buClr>
              <a:buSzPct val="120000"/>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Wingdings" pitchFamily="2" charset="2"/>
              <a:buChar char="q"/>
            </a:pPr>
            <a:r>
              <a:rPr lang="en-US" sz="2400" dirty="0"/>
              <a:t>Influenza and </a:t>
            </a:r>
            <a:r>
              <a:rPr lang="en-US" sz="2400" dirty="0" smtClean="0"/>
              <a:t>pneumococcal </a:t>
            </a:r>
            <a:r>
              <a:rPr lang="en-US" sz="2400" dirty="0"/>
              <a:t>vaccination </a:t>
            </a:r>
            <a:endParaRPr lang="en-US" sz="2400" dirty="0" smtClean="0">
              <a:ea typeface="ＭＳ Ｐゴシック" charset="0"/>
              <a:cs typeface="ＭＳ Ｐゴシック" charset="0"/>
            </a:endParaRPr>
          </a:p>
          <a:p>
            <a:pPr>
              <a:spcBef>
                <a:spcPts val="0"/>
              </a:spcBef>
              <a:buFont typeface="Wingdings" pitchFamily="2" charset="2"/>
              <a:buChar char="q"/>
            </a:pPr>
            <a:r>
              <a:rPr lang="en-US" sz="2400" dirty="0" err="1" smtClean="0">
                <a:ea typeface="ＭＳ Ｐゴシック" charset="0"/>
                <a:cs typeface="ＭＳ Ｐゴシック" charset="0"/>
              </a:rPr>
              <a:t>Nintedanib</a:t>
            </a:r>
            <a:r>
              <a:rPr lang="en-US" sz="2400" dirty="0" smtClean="0">
                <a:ea typeface="ＭＳ Ｐゴシック" charset="0"/>
                <a:cs typeface="ＭＳ Ｐゴシック" charset="0"/>
              </a:rPr>
              <a:t> or </a:t>
            </a:r>
            <a:r>
              <a:rPr lang="en-US" sz="2400" dirty="0" err="1" smtClean="0">
                <a:ea typeface="ＭＳ Ｐゴシック" charset="0"/>
                <a:cs typeface="ＭＳ Ｐゴシック" charset="0"/>
              </a:rPr>
              <a:t>pirfenidone</a:t>
            </a:r>
            <a:r>
              <a:rPr lang="en-US" sz="2400" dirty="0" smtClean="0">
                <a:ea typeface="ＭＳ Ｐゴシック" charset="0"/>
                <a:cs typeface="ＭＳ Ｐゴシック" charset="0"/>
              </a:rPr>
              <a:t>?</a:t>
            </a:r>
            <a:endParaRPr lang="en-US" sz="2400" dirty="0">
              <a:ea typeface="ＭＳ Ｐゴシック" charset="0"/>
              <a:cs typeface="ＭＳ Ｐゴシック" charset="0"/>
            </a:endParaRPr>
          </a:p>
          <a:p>
            <a:pPr>
              <a:spcBef>
                <a:spcPts val="0"/>
              </a:spcBef>
              <a:buFont typeface="Wingdings" pitchFamily="2" charset="2"/>
              <a:buChar char="q"/>
            </a:pPr>
            <a:r>
              <a:rPr lang="en-US" sz="2400" dirty="0">
                <a:ea typeface="ＭＳ Ｐゴシック" charset="0"/>
                <a:cs typeface="ＭＳ Ｐゴシック" charset="0"/>
              </a:rPr>
              <a:t>Pulmonary rehabilitation	</a:t>
            </a:r>
          </a:p>
          <a:p>
            <a:pPr>
              <a:spcBef>
                <a:spcPts val="0"/>
              </a:spcBef>
              <a:buFont typeface="Wingdings" pitchFamily="2" charset="2"/>
              <a:buChar char="q"/>
            </a:pPr>
            <a:r>
              <a:rPr lang="en-US" sz="2400" dirty="0">
                <a:ea typeface="ＭＳ Ｐゴシック" charset="0"/>
                <a:cs typeface="ＭＳ Ｐゴシック" charset="0"/>
              </a:rPr>
              <a:t>Clinical trials			</a:t>
            </a:r>
          </a:p>
          <a:p>
            <a:pPr>
              <a:spcBef>
                <a:spcPts val="0"/>
              </a:spcBef>
              <a:buFont typeface="Wingdings" pitchFamily="2" charset="2"/>
              <a:buChar char="q"/>
            </a:pPr>
            <a:r>
              <a:rPr lang="en-US" sz="2400" dirty="0">
                <a:ea typeface="ＭＳ Ｐゴシック" charset="0"/>
                <a:cs typeface="ＭＳ Ｐゴシック" charset="0"/>
              </a:rPr>
              <a:t>Lung transplant evaluation	</a:t>
            </a:r>
            <a:endParaRPr lang="en-US" sz="2400" dirty="0" smtClean="0">
              <a:ea typeface="ＭＳ Ｐゴシック" charset="0"/>
              <a:cs typeface="ＭＳ Ｐゴシック" charset="0"/>
            </a:endParaRPr>
          </a:p>
          <a:p>
            <a:pPr>
              <a:spcBef>
                <a:spcPts val="0"/>
              </a:spcBef>
              <a:buFont typeface="Wingdings" pitchFamily="2" charset="2"/>
              <a:buChar char="q"/>
            </a:pPr>
            <a:r>
              <a:rPr lang="en-US" sz="2400" dirty="0" smtClean="0">
                <a:ea typeface="ＭＳ Ｐゴシック" charset="0"/>
                <a:cs typeface="ＭＳ Ｐゴシック" charset="0"/>
              </a:rPr>
              <a:t>Mental health needs</a:t>
            </a:r>
          </a:p>
          <a:p>
            <a:pPr lvl="1">
              <a:spcBef>
                <a:spcPts val="0"/>
              </a:spcBef>
              <a:buFont typeface="Arial" pitchFamily="34" charset="0"/>
              <a:buChar char="–"/>
            </a:pPr>
            <a:r>
              <a:rPr lang="en-US" sz="2000" dirty="0" smtClean="0">
                <a:ea typeface="ＭＳ Ｐゴシック" charset="0"/>
                <a:cs typeface="ＭＳ Ｐゴシック" charset="0"/>
              </a:rPr>
              <a:t>Support groups</a:t>
            </a:r>
          </a:p>
          <a:p>
            <a:pPr lvl="1">
              <a:spcBef>
                <a:spcPts val="0"/>
              </a:spcBef>
              <a:buFont typeface="Arial" pitchFamily="34" charset="0"/>
              <a:buChar char="–"/>
            </a:pPr>
            <a:r>
              <a:rPr lang="en-US" sz="2000" dirty="0" smtClean="0">
                <a:ea typeface="ＭＳ Ｐゴシック" charset="0"/>
                <a:cs typeface="ＭＳ Ｐゴシック" charset="0"/>
              </a:rPr>
              <a:t>Online resources</a:t>
            </a:r>
          </a:p>
          <a:p>
            <a:pPr>
              <a:spcBef>
                <a:spcPts val="0"/>
              </a:spcBef>
              <a:buFont typeface="Wingdings" pitchFamily="2" charset="2"/>
              <a:buChar char="q"/>
            </a:pPr>
            <a:r>
              <a:rPr lang="en-US" sz="2400" dirty="0" smtClean="0">
                <a:ea typeface="ＭＳ Ｐゴシック" charset="0"/>
                <a:cs typeface="ＭＳ Ｐゴシック" charset="0"/>
              </a:rPr>
              <a:t>Address end-of-life issues </a:t>
            </a:r>
          </a:p>
          <a:p>
            <a:pPr lvl="1">
              <a:spcBef>
                <a:spcPts val="0"/>
              </a:spcBef>
              <a:buFont typeface="Arial" pitchFamily="34" charset="0"/>
              <a:buChar char="–"/>
            </a:pPr>
            <a:r>
              <a:rPr lang="en-US" sz="2000" dirty="0" smtClean="0">
                <a:ea typeface="ＭＳ Ｐゴシック" charset="0"/>
                <a:cs typeface="ＭＳ Ｐゴシック" charset="0"/>
              </a:rPr>
              <a:t>Palliative care </a:t>
            </a:r>
          </a:p>
          <a:p>
            <a:pPr lvl="1">
              <a:spcBef>
                <a:spcPts val="0"/>
              </a:spcBef>
              <a:buFont typeface="Arial" pitchFamily="34" charset="0"/>
              <a:buChar char="–"/>
            </a:pPr>
            <a:r>
              <a:rPr lang="en-US" sz="2000" dirty="0" smtClean="0">
                <a:ea typeface="ＭＳ Ｐゴシック" charset="0"/>
                <a:cs typeface="ＭＳ Ｐゴシック" charset="0"/>
              </a:rPr>
              <a:t>Hospice care</a:t>
            </a:r>
          </a:p>
          <a:p>
            <a:pPr lvl="1">
              <a:spcBef>
                <a:spcPts val="0"/>
              </a:spcBef>
              <a:buFont typeface="Arial" pitchFamily="34" charset="0"/>
              <a:buChar char="–"/>
            </a:pPr>
            <a:r>
              <a:rPr lang="en-US" sz="2000" dirty="0" smtClean="0">
                <a:ea typeface="ＭＳ Ｐゴシック" charset="0"/>
                <a:cs typeface="ＭＳ Ｐゴシック" charset="0"/>
              </a:rPr>
              <a:t>Living will </a:t>
            </a:r>
            <a:r>
              <a:rPr lang="en-US" sz="2000" dirty="0">
                <a:ea typeface="ＭＳ Ｐゴシック" charset="0"/>
                <a:cs typeface="ＭＳ Ｐゴシック" charset="0"/>
              </a:rPr>
              <a:t>								</a:t>
            </a:r>
          </a:p>
        </p:txBody>
      </p:sp>
    </p:spTree>
    <p:custDataLst>
      <p:tags r:id="rId1"/>
    </p:custDataLst>
    <p:extLst>
      <p:ext uri="{BB962C8B-B14F-4D97-AF65-F5344CB8AC3E}">
        <p14:creationId xmlns:p14="http://schemas.microsoft.com/office/powerpoint/2010/main" val="2635117799"/>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James Summary</a:t>
            </a:r>
            <a:endParaRPr lang="en-US" dirty="0"/>
          </a:p>
        </p:txBody>
      </p:sp>
      <p:sp>
        <p:nvSpPr>
          <p:cNvPr id="3" name="Content Placeholder 2"/>
          <p:cNvSpPr>
            <a:spLocks noGrp="1"/>
          </p:cNvSpPr>
          <p:nvPr>
            <p:ph idx="1"/>
          </p:nvPr>
        </p:nvSpPr>
        <p:spPr/>
        <p:txBody>
          <a:bodyPr>
            <a:normAutofit/>
          </a:bodyPr>
          <a:lstStyle/>
          <a:p>
            <a:r>
              <a:rPr lang="en-US" sz="2800" dirty="0"/>
              <a:t>Clinical and serologic features plus definite UIP on HRCT enabled definitive diagnosis without histology </a:t>
            </a:r>
          </a:p>
          <a:p>
            <a:r>
              <a:rPr lang="en-US" sz="2800" dirty="0" smtClean="0"/>
              <a:t>Shared decision-making, recognizing comorbidities </a:t>
            </a:r>
            <a:r>
              <a:rPr lang="en-US" sz="2800" dirty="0"/>
              <a:t>and patient preference led to choice of pirfenidone </a:t>
            </a:r>
          </a:p>
          <a:p>
            <a:r>
              <a:rPr lang="en-US" sz="2800" dirty="0"/>
              <a:t>Side effects managed with dose reduction and titration </a:t>
            </a:r>
          </a:p>
          <a:p>
            <a:r>
              <a:rPr lang="en-US" sz="2800" dirty="0"/>
              <a:t>IPF progressed despite therapy </a:t>
            </a:r>
          </a:p>
          <a:p>
            <a:pPr lvl="1"/>
            <a:r>
              <a:rPr lang="en-US" sz="2400" dirty="0"/>
              <a:t>Therapy was continued despite progression</a:t>
            </a:r>
          </a:p>
        </p:txBody>
      </p:sp>
    </p:spTree>
    <p:extLst>
      <p:ext uri="{BB962C8B-B14F-4D97-AF65-F5344CB8AC3E}">
        <p14:creationId xmlns:p14="http://schemas.microsoft.com/office/powerpoint/2010/main" val="12230331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2618" y="3495517"/>
            <a:ext cx="8168409" cy="1470025"/>
          </a:xfrm>
        </p:spPr>
        <p:txBody>
          <a:bodyPr>
            <a:normAutofit fontScale="90000"/>
          </a:bodyPr>
          <a:lstStyle/>
          <a:p>
            <a:r>
              <a:rPr lang="en-US" sz="4000" b="1" dirty="0" smtClean="0">
                <a:solidFill>
                  <a:srgbClr val="C74D35"/>
                </a:solidFill>
              </a:rPr>
              <a:t>Case 2: William</a:t>
            </a:r>
            <a:r>
              <a:rPr lang="en-US" sz="4000" b="1" dirty="0">
                <a:solidFill>
                  <a:srgbClr val="C74D35"/>
                </a:solidFill>
              </a:rPr>
              <a:t/>
            </a:r>
            <a:br>
              <a:rPr lang="en-US" sz="4000" b="1" dirty="0">
                <a:solidFill>
                  <a:srgbClr val="C74D35"/>
                </a:solidFill>
              </a:rPr>
            </a:br>
            <a:r>
              <a:rPr lang="en-US" sz="4000" b="1" i="1" dirty="0">
                <a:solidFill>
                  <a:srgbClr val="FF0000"/>
                </a:solidFill>
              </a:rPr>
              <a:t/>
            </a:r>
            <a:br>
              <a:rPr lang="en-US" sz="4000" b="1" i="1" dirty="0">
                <a:solidFill>
                  <a:srgbClr val="FF0000"/>
                </a:solidFill>
              </a:rPr>
            </a:br>
            <a:r>
              <a:rPr lang="en-US" sz="4000" b="1" dirty="0">
                <a:solidFill>
                  <a:srgbClr val="C74D35"/>
                </a:solidFill>
              </a:rPr>
              <a:t/>
            </a:r>
            <a:br>
              <a:rPr lang="en-US" sz="4000" b="1" dirty="0">
                <a:solidFill>
                  <a:srgbClr val="C74D35"/>
                </a:solidFill>
              </a:rPr>
            </a:br>
            <a:endParaRPr lang="en-US" sz="2000" b="1" dirty="0"/>
          </a:p>
        </p:txBody>
      </p:sp>
    </p:spTree>
    <p:extLst>
      <p:ext uri="{BB962C8B-B14F-4D97-AF65-F5344CB8AC3E}">
        <p14:creationId xmlns:p14="http://schemas.microsoft.com/office/powerpoint/2010/main" val="39303605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a:t>
            </a:r>
          </a:p>
        </p:txBody>
      </p:sp>
      <p:sp>
        <p:nvSpPr>
          <p:cNvPr id="3" name="Content Placeholder 2"/>
          <p:cNvSpPr>
            <a:spLocks noGrp="1"/>
          </p:cNvSpPr>
          <p:nvPr>
            <p:ph idx="1"/>
          </p:nvPr>
        </p:nvSpPr>
        <p:spPr>
          <a:xfrm>
            <a:off x="447773" y="1166018"/>
            <a:ext cx="8458200" cy="5253636"/>
          </a:xfrm>
        </p:spPr>
        <p:txBody>
          <a:bodyPr>
            <a:normAutofit lnSpcReduction="10000"/>
          </a:bodyPr>
          <a:lstStyle/>
          <a:p>
            <a:pPr>
              <a:spcBef>
                <a:spcPts val="0"/>
              </a:spcBef>
              <a:spcAft>
                <a:spcPts val="1200"/>
              </a:spcAft>
            </a:pPr>
            <a:r>
              <a:rPr lang="en-US" sz="2800" dirty="0" smtClean="0"/>
              <a:t>63-year-old man</a:t>
            </a:r>
            <a:endParaRPr lang="en-US" sz="2800" dirty="0"/>
          </a:p>
          <a:p>
            <a:pPr lvl="1">
              <a:spcBef>
                <a:spcPts val="0"/>
              </a:spcBef>
              <a:spcAft>
                <a:spcPts val="1200"/>
              </a:spcAft>
            </a:pPr>
            <a:r>
              <a:rPr lang="en-US" sz="2400" dirty="0" smtClean="0"/>
              <a:t>Cough for 2 years prior</a:t>
            </a:r>
          </a:p>
          <a:p>
            <a:pPr lvl="1">
              <a:spcBef>
                <a:spcPts val="0"/>
              </a:spcBef>
              <a:spcAft>
                <a:spcPts val="1200"/>
              </a:spcAft>
            </a:pPr>
            <a:r>
              <a:rPr lang="en-US" sz="2400" dirty="0" smtClean="0"/>
              <a:t>Progressive breathlessness for 6 months prior</a:t>
            </a:r>
          </a:p>
          <a:p>
            <a:pPr lvl="1">
              <a:spcBef>
                <a:spcPts val="0"/>
              </a:spcBef>
              <a:spcAft>
                <a:spcPts val="1200"/>
              </a:spcAft>
            </a:pPr>
            <a:r>
              <a:rPr lang="en-US" sz="2400" dirty="0" smtClean="0"/>
              <a:t>Initial evaluation in San Diego</a:t>
            </a:r>
          </a:p>
          <a:p>
            <a:pPr lvl="1">
              <a:spcBef>
                <a:spcPts val="0"/>
              </a:spcBef>
              <a:spcAft>
                <a:spcPts val="1200"/>
              </a:spcAft>
            </a:pPr>
            <a:r>
              <a:rPr lang="en-US" sz="2400" dirty="0" smtClean="0"/>
              <a:t>Seen and diagnosed with allergies and post-nasal drip</a:t>
            </a:r>
            <a:endParaRPr lang="en-US" sz="2400" dirty="0"/>
          </a:p>
          <a:p>
            <a:pPr>
              <a:spcBef>
                <a:spcPts val="0"/>
              </a:spcBef>
              <a:spcAft>
                <a:spcPts val="1200"/>
              </a:spcAft>
            </a:pPr>
            <a:r>
              <a:rPr lang="en-US" sz="2800" dirty="0" smtClean="0"/>
              <a:t>Moved to Colorado, significant worsening of cough and breathlessness</a:t>
            </a:r>
          </a:p>
          <a:p>
            <a:pPr lvl="1">
              <a:spcBef>
                <a:spcPts val="0"/>
              </a:spcBef>
              <a:spcAft>
                <a:spcPts val="1200"/>
              </a:spcAft>
            </a:pPr>
            <a:r>
              <a:rPr lang="en-US" sz="2400" dirty="0" smtClean="0"/>
              <a:t>Cough syncope</a:t>
            </a:r>
          </a:p>
          <a:p>
            <a:pPr lvl="1">
              <a:spcBef>
                <a:spcPts val="0"/>
              </a:spcBef>
              <a:spcAft>
                <a:spcPts val="1200"/>
              </a:spcAft>
            </a:pPr>
            <a:r>
              <a:rPr lang="en-US" sz="2400" dirty="0" smtClean="0"/>
              <a:t>Can’t walk a flight of stairs</a:t>
            </a:r>
            <a:endParaRPr lang="en-US" sz="2400" dirty="0"/>
          </a:p>
          <a:p>
            <a:pPr>
              <a:spcBef>
                <a:spcPts val="0"/>
              </a:spcBef>
              <a:spcAft>
                <a:spcPts val="1200"/>
              </a:spcAft>
            </a:pPr>
            <a:r>
              <a:rPr lang="en-US" sz="2800" dirty="0" smtClean="0"/>
              <a:t>Came to </a:t>
            </a:r>
            <a:r>
              <a:rPr lang="en-US" sz="2800" dirty="0"/>
              <a:t>you for diagnosis and therapy</a:t>
            </a:r>
          </a:p>
          <a:p>
            <a:pPr>
              <a:spcBef>
                <a:spcPts val="0"/>
              </a:spcBef>
              <a:spcAft>
                <a:spcPts val="1200"/>
              </a:spcAft>
            </a:pPr>
            <a:endParaRPr lang="en-US" dirty="0"/>
          </a:p>
        </p:txBody>
      </p:sp>
    </p:spTree>
    <p:extLst>
      <p:ext uri="{BB962C8B-B14F-4D97-AF65-F5344CB8AC3E}">
        <p14:creationId xmlns:p14="http://schemas.microsoft.com/office/powerpoint/2010/main" val="2972790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a:t>
            </a:r>
          </a:p>
        </p:txBody>
      </p:sp>
      <p:sp>
        <p:nvSpPr>
          <p:cNvPr id="3" name="Content Placeholder 2"/>
          <p:cNvSpPr>
            <a:spLocks noGrp="1"/>
          </p:cNvSpPr>
          <p:nvPr>
            <p:ph idx="1"/>
          </p:nvPr>
        </p:nvSpPr>
        <p:spPr>
          <a:xfrm>
            <a:off x="457200" y="1354841"/>
            <a:ext cx="8229600" cy="5008252"/>
          </a:xfrm>
        </p:spPr>
        <p:txBody>
          <a:bodyPr>
            <a:normAutofit fontScale="85000" lnSpcReduction="20000"/>
          </a:bodyPr>
          <a:lstStyle/>
          <a:p>
            <a:pPr>
              <a:lnSpc>
                <a:spcPct val="120000"/>
              </a:lnSpc>
            </a:pPr>
            <a:r>
              <a:rPr lang="en-US" sz="3000" dirty="0" err="1"/>
              <a:t>PMHx</a:t>
            </a:r>
            <a:endParaRPr lang="en-US" sz="3000" dirty="0"/>
          </a:p>
          <a:p>
            <a:pPr lvl="1">
              <a:lnSpc>
                <a:spcPct val="120000"/>
              </a:lnSpc>
            </a:pPr>
            <a:r>
              <a:rPr lang="en-US" dirty="0" smtClean="0"/>
              <a:t>DJD of his knees</a:t>
            </a:r>
            <a:endParaRPr lang="en-US" dirty="0">
              <a:solidFill>
                <a:srgbClr val="FF0000"/>
              </a:solidFill>
            </a:endParaRPr>
          </a:p>
          <a:p>
            <a:pPr lvl="1">
              <a:lnSpc>
                <a:spcPct val="120000"/>
              </a:lnSpc>
            </a:pPr>
            <a:r>
              <a:rPr lang="en-US" dirty="0" smtClean="0"/>
              <a:t>Recent diagnosis of OSA</a:t>
            </a:r>
          </a:p>
          <a:p>
            <a:pPr lvl="1">
              <a:lnSpc>
                <a:spcPct val="120000"/>
              </a:lnSpc>
            </a:pPr>
            <a:r>
              <a:rPr lang="en-US" dirty="0" smtClean="0"/>
              <a:t>GERD</a:t>
            </a:r>
            <a:endParaRPr lang="en-US" dirty="0"/>
          </a:p>
          <a:p>
            <a:pPr>
              <a:lnSpc>
                <a:spcPct val="120000"/>
              </a:lnSpc>
            </a:pPr>
            <a:r>
              <a:rPr lang="en-US" sz="3000" dirty="0"/>
              <a:t>No relevant </a:t>
            </a:r>
            <a:r>
              <a:rPr lang="en-US" sz="3000" dirty="0" smtClean="0"/>
              <a:t>exposures</a:t>
            </a:r>
          </a:p>
          <a:p>
            <a:pPr>
              <a:lnSpc>
                <a:spcPct val="120000"/>
              </a:lnSpc>
            </a:pPr>
            <a:r>
              <a:rPr lang="en-US" sz="3000" dirty="0" smtClean="0"/>
              <a:t>No smoking history</a:t>
            </a:r>
            <a:endParaRPr lang="en-US" sz="3000" dirty="0"/>
          </a:p>
          <a:p>
            <a:pPr>
              <a:lnSpc>
                <a:spcPct val="120000"/>
              </a:lnSpc>
            </a:pPr>
            <a:r>
              <a:rPr lang="en-US" sz="3000" dirty="0"/>
              <a:t>Current medications</a:t>
            </a:r>
          </a:p>
          <a:p>
            <a:pPr lvl="1">
              <a:lnSpc>
                <a:spcPct val="120000"/>
              </a:lnSpc>
            </a:pPr>
            <a:r>
              <a:rPr lang="en-US" dirty="0" smtClean="0"/>
              <a:t> Hydrocodone/</a:t>
            </a:r>
            <a:r>
              <a:rPr lang="en-US" dirty="0" err="1" smtClean="0"/>
              <a:t>homatropine</a:t>
            </a:r>
            <a:r>
              <a:rPr lang="en-US" dirty="0" smtClean="0"/>
              <a:t> 							cough syrup</a:t>
            </a:r>
          </a:p>
          <a:p>
            <a:pPr marL="457200" lvl="1" indent="0">
              <a:lnSpc>
                <a:spcPct val="120000"/>
              </a:lnSpc>
              <a:buNone/>
            </a:pPr>
            <a:r>
              <a:rPr lang="en-US" dirty="0"/>
              <a:t> </a:t>
            </a:r>
            <a:endParaRPr lang="en-US" dirty="0" smtClean="0"/>
          </a:p>
          <a:p>
            <a:pPr marL="457200" lvl="1" indent="0">
              <a:lnSpc>
                <a:spcPct val="120000"/>
              </a:lnSpc>
              <a:buNone/>
            </a:pPr>
            <a:r>
              <a:rPr lang="en-US" dirty="0"/>
              <a:t> </a:t>
            </a:r>
            <a:endParaRPr lang="en-US" dirty="0" smtClean="0"/>
          </a:p>
          <a:p>
            <a:pPr lvl="1">
              <a:lnSpc>
                <a:spcPct val="120000"/>
              </a:lnSpc>
            </a:pPr>
            <a:endParaRPr lang="en-US" dirty="0"/>
          </a:p>
          <a:p>
            <a:pPr>
              <a:lnSpc>
                <a:spcPct val="120000"/>
              </a:lnSpc>
            </a:pPr>
            <a:endParaRPr lang="en-US" dirty="0"/>
          </a:p>
          <a:p>
            <a:pPr lvl="1">
              <a:lnSpc>
                <a:spcPct val="120000"/>
              </a:lnSpc>
            </a:pPr>
            <a:endParaRPr lang="en-US" dirty="0"/>
          </a:p>
        </p:txBody>
      </p:sp>
      <p:pic>
        <p:nvPicPr>
          <p:cNvPr id="5" name="Picture 2" descr="C:\Users\drabin\AppData\Local\Microsoft\Windows\Temporary Internet Files\Content.IE5\QQ15D096\clipboard_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226700"/>
            <a:ext cx="3149600" cy="332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5634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E</a:t>
            </a:r>
            <a:r>
              <a:rPr lang="en-US" dirty="0" smtClean="0"/>
              <a:t>xamination</a:t>
            </a:r>
            <a:r>
              <a:rPr lang="en-US" dirty="0"/>
              <a:t>	</a:t>
            </a:r>
          </a:p>
        </p:txBody>
      </p:sp>
      <p:sp>
        <p:nvSpPr>
          <p:cNvPr id="3" name="Content Placeholder 2"/>
          <p:cNvSpPr>
            <a:spLocks noGrp="1"/>
          </p:cNvSpPr>
          <p:nvPr>
            <p:ph idx="1"/>
          </p:nvPr>
        </p:nvSpPr>
        <p:spPr/>
        <p:txBody>
          <a:bodyPr/>
          <a:lstStyle/>
          <a:p>
            <a:r>
              <a:rPr lang="en-US" sz="2800" dirty="0"/>
              <a:t>BP </a:t>
            </a:r>
            <a:r>
              <a:rPr lang="en-US" sz="2800" dirty="0" smtClean="0"/>
              <a:t>= 123/72, </a:t>
            </a:r>
            <a:r>
              <a:rPr lang="en-US" sz="2800" dirty="0"/>
              <a:t>HR = </a:t>
            </a:r>
            <a:r>
              <a:rPr lang="en-US" sz="2800" dirty="0" smtClean="0"/>
              <a:t>63, </a:t>
            </a:r>
            <a:r>
              <a:rPr lang="en-US" sz="2800" dirty="0"/>
              <a:t>RR </a:t>
            </a:r>
            <a:r>
              <a:rPr lang="en-US" sz="2800" dirty="0" smtClean="0"/>
              <a:t>= 16, </a:t>
            </a:r>
            <a:r>
              <a:rPr lang="en-US" sz="2800" dirty="0"/>
              <a:t>SpO</a:t>
            </a:r>
            <a:r>
              <a:rPr lang="en-US" sz="2800" baseline="-25000" dirty="0"/>
              <a:t>2</a:t>
            </a:r>
            <a:r>
              <a:rPr lang="en-US" sz="2800" dirty="0"/>
              <a:t> = </a:t>
            </a:r>
            <a:r>
              <a:rPr lang="en-US" sz="2800" dirty="0" smtClean="0"/>
              <a:t>91 % </a:t>
            </a:r>
            <a:r>
              <a:rPr lang="en-US" sz="2800" dirty="0"/>
              <a:t>on </a:t>
            </a:r>
            <a:r>
              <a:rPr lang="en-US" sz="2800" dirty="0" smtClean="0"/>
              <a:t>room air at 5,280 </a:t>
            </a:r>
            <a:r>
              <a:rPr lang="en-US" sz="2800" dirty="0"/>
              <a:t>feet </a:t>
            </a:r>
            <a:r>
              <a:rPr lang="en-US" sz="2800" dirty="0" smtClean="0"/>
              <a:t>elevation</a:t>
            </a:r>
          </a:p>
          <a:p>
            <a:endParaRPr lang="en-US" sz="2800" dirty="0"/>
          </a:p>
          <a:p>
            <a:r>
              <a:rPr lang="en-US" sz="2800" dirty="0"/>
              <a:t>Pertinent </a:t>
            </a:r>
            <a:r>
              <a:rPr lang="en-US" sz="2800" dirty="0" smtClean="0"/>
              <a:t>findings</a:t>
            </a:r>
            <a:endParaRPr lang="en-US" sz="2800" dirty="0"/>
          </a:p>
          <a:p>
            <a:pPr lvl="1"/>
            <a:r>
              <a:rPr lang="en-US" sz="2400" dirty="0"/>
              <a:t>Inspiratory crackles at bases bilaterally</a:t>
            </a:r>
          </a:p>
          <a:p>
            <a:pPr lvl="1"/>
            <a:r>
              <a:rPr lang="en-US" sz="2400" dirty="0"/>
              <a:t>No edema, clubbing, skin thickening, or rash</a:t>
            </a:r>
          </a:p>
          <a:p>
            <a:pPr lvl="1"/>
            <a:r>
              <a:rPr lang="en-US" sz="2400" dirty="0"/>
              <a:t>No joint deformities or evidence for synovitis</a:t>
            </a:r>
          </a:p>
        </p:txBody>
      </p:sp>
    </p:spTree>
    <p:extLst>
      <p:ext uri="{BB962C8B-B14F-4D97-AF65-F5344CB8AC3E}">
        <p14:creationId xmlns:p14="http://schemas.microsoft.com/office/powerpoint/2010/main" val="33962649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a:t>
            </a:r>
          </a:p>
        </p:txBody>
      </p:sp>
      <p:sp>
        <p:nvSpPr>
          <p:cNvPr id="3" name="Content Placeholder 2"/>
          <p:cNvSpPr>
            <a:spLocks noGrp="1"/>
          </p:cNvSpPr>
          <p:nvPr>
            <p:ph idx="1"/>
          </p:nvPr>
        </p:nvSpPr>
        <p:spPr>
          <a:xfrm>
            <a:off x="685800" y="1600200"/>
            <a:ext cx="3733800" cy="4525963"/>
          </a:xfrm>
        </p:spPr>
        <p:txBody>
          <a:bodyPr>
            <a:normAutofit/>
          </a:bodyPr>
          <a:lstStyle/>
          <a:p>
            <a:r>
              <a:rPr lang="en-US" sz="2800" dirty="0"/>
              <a:t>TLC = </a:t>
            </a:r>
            <a:r>
              <a:rPr lang="en-US" sz="2800" dirty="0" smtClean="0"/>
              <a:t> 3.92 L (63%)</a:t>
            </a:r>
            <a:endParaRPr lang="en-US" sz="2800" dirty="0"/>
          </a:p>
          <a:p>
            <a:r>
              <a:rPr lang="en-US" sz="2800" dirty="0"/>
              <a:t>FVC = </a:t>
            </a:r>
            <a:r>
              <a:rPr lang="en-US" sz="2800" dirty="0" smtClean="0"/>
              <a:t> 2.85 L (65%)</a:t>
            </a:r>
            <a:endParaRPr lang="en-US" sz="2800" dirty="0"/>
          </a:p>
          <a:p>
            <a:r>
              <a:rPr lang="en-US" sz="2800" dirty="0"/>
              <a:t>FEV</a:t>
            </a:r>
            <a:r>
              <a:rPr lang="en-US" sz="2800" baseline="-25000" dirty="0"/>
              <a:t>1</a:t>
            </a:r>
            <a:r>
              <a:rPr lang="en-US" sz="2800" dirty="0"/>
              <a:t> = </a:t>
            </a:r>
            <a:r>
              <a:rPr lang="en-US" sz="2800" dirty="0" smtClean="0"/>
              <a:t> 2.54 L (78 %)</a:t>
            </a:r>
            <a:endParaRPr lang="en-US" sz="2800" dirty="0"/>
          </a:p>
          <a:p>
            <a:r>
              <a:rPr lang="en-US" sz="2800" dirty="0"/>
              <a:t>FEV</a:t>
            </a:r>
            <a:r>
              <a:rPr lang="en-US" sz="2800" baseline="-25000" dirty="0"/>
              <a:t>1</a:t>
            </a:r>
            <a:r>
              <a:rPr lang="en-US" sz="2800" dirty="0"/>
              <a:t>/FVC = </a:t>
            </a:r>
            <a:r>
              <a:rPr lang="en-US" sz="2800" dirty="0" smtClean="0"/>
              <a:t>89%</a:t>
            </a:r>
            <a:endParaRPr lang="en-US" sz="2800" dirty="0"/>
          </a:p>
          <a:p>
            <a:r>
              <a:rPr lang="en-US" sz="2800" dirty="0"/>
              <a:t>DL</a:t>
            </a:r>
            <a:r>
              <a:rPr lang="en-US" sz="2800" baseline="-25000" dirty="0"/>
              <a:t>CO</a:t>
            </a:r>
            <a:r>
              <a:rPr lang="en-US" sz="2800" dirty="0"/>
              <a:t> = </a:t>
            </a:r>
            <a:r>
              <a:rPr lang="en-US" sz="2800" dirty="0" smtClean="0"/>
              <a:t>  21.14 (66 %)</a:t>
            </a:r>
            <a:endParaRPr lang="en-US" sz="2800" dirty="0"/>
          </a:p>
          <a:p>
            <a:r>
              <a:rPr lang="en-US" sz="2800" dirty="0"/>
              <a:t>DL/VA = </a:t>
            </a:r>
            <a:r>
              <a:rPr lang="en-US" sz="2800" dirty="0" smtClean="0"/>
              <a:t>98 %</a:t>
            </a:r>
            <a:endParaRPr lang="en-US" sz="2800" dirty="0"/>
          </a:p>
        </p:txBody>
      </p:sp>
      <p:pic>
        <p:nvPicPr>
          <p:cNvPr id="5" name="Picture 2" descr="C:\Users\drabin\AppData\Local\Microsoft\Windows\Temporary Internet Files\Content.IE5\QQ15D096\clipboard_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833000"/>
            <a:ext cx="3149600" cy="332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9040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1"/>
            <a:ext cx="1872343" cy="2710543"/>
          </a:xfrm>
        </p:spPr>
        <p:txBody>
          <a:bodyPr/>
          <a:lstStyle/>
          <a:p>
            <a:r>
              <a:rPr lang="en-US" dirty="0" smtClean="0"/>
              <a:t>Coronal Images</a:t>
            </a:r>
            <a:endParaRPr lang="en-US" dirty="0"/>
          </a:p>
        </p:txBody>
      </p:sp>
      <p:pic>
        <p:nvPicPr>
          <p:cNvPr id="4" name="Embree coronal.mov">
            <a:hlinkClick r:id="" action="ppaction://media"/>
          </p:cNvPr>
          <p:cNvPicPr>
            <a:picLocks noGrp="1" noChangeAspect="1"/>
          </p:cNvPicPr>
          <p:nvPr>
            <p:ph idx="1"/>
            <a:videoFile r:link="rId1"/>
            <p:extLst>
              <p:ext uri="{DAA4B4D4-6D71-4841-9C94-3DE7FCFB9230}">
                <p14:media xmlns:p14="http://schemas.microsoft.com/office/powerpoint/2010/main" r:embed="rId2">
                  <p14:trim end="11005.2508"/>
                </p14:media>
              </p:ext>
            </p:extLst>
          </p:nvPr>
        </p:nvPicPr>
        <p:blipFill>
          <a:blip r:embed="rId4"/>
          <a:stretch>
            <a:fillRect/>
          </a:stretch>
        </p:blipFill>
        <p:spPr>
          <a:xfrm>
            <a:off x="2460172" y="79429"/>
            <a:ext cx="6389914" cy="6389914"/>
          </a:xfrm>
          <a:prstGeom prst="rect">
            <a:avLst/>
          </a:prstGeom>
        </p:spPr>
      </p:pic>
    </p:spTree>
    <p:extLst>
      <p:ext uri="{BB962C8B-B14F-4D97-AF65-F5344CB8AC3E}">
        <p14:creationId xmlns:p14="http://schemas.microsoft.com/office/powerpoint/2010/main" val="2413937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505"/>
            <a:ext cx="8229600" cy="1143000"/>
          </a:xfrm>
        </p:spPr>
        <p:txBody>
          <a:bodyPr/>
          <a:lstStyle/>
          <a:p>
            <a:r>
              <a:rPr lang="en-US" dirty="0"/>
              <a:t>Learning Objectives</a:t>
            </a:r>
          </a:p>
        </p:txBody>
      </p:sp>
      <p:pic>
        <p:nvPicPr>
          <p:cNvPr id="1026" name="Picture 2" descr="C:\Users\drabin\AppData\Local\Microsoft\Windows\Temporary Internet Files\Content.IE5\QQ15D096\wise_owl[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7300" y="4803154"/>
            <a:ext cx="1536700" cy="164527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86623" y="779646"/>
            <a:ext cx="8636000" cy="4624762"/>
          </a:xfrm>
        </p:spPr>
        <p:txBody>
          <a:bodyPr>
            <a:noAutofit/>
          </a:bodyPr>
          <a:lstStyle/>
          <a:p>
            <a:pPr marL="91440" lvl="0">
              <a:spcBef>
                <a:spcPts val="0"/>
              </a:spcBef>
              <a:spcAft>
                <a:spcPts val="600"/>
              </a:spcAft>
              <a:tabLst>
                <a:tab pos="344488" algn="l"/>
              </a:tabLst>
            </a:pPr>
            <a:r>
              <a:rPr lang="en-US" sz="2400" dirty="0" smtClean="0"/>
              <a:t>Apply </a:t>
            </a:r>
            <a:r>
              <a:rPr lang="en-US" sz="2400" dirty="0"/>
              <a:t>current ATS/ERS criteria to the process for differentially </a:t>
            </a:r>
            <a:r>
              <a:rPr lang="en-US" sz="2400" dirty="0" smtClean="0"/>
              <a:t>	diagnosing IPF </a:t>
            </a:r>
            <a:endParaRPr lang="en-US" sz="2400" dirty="0"/>
          </a:p>
          <a:p>
            <a:pPr marL="91440" lvl="0" defTabSz="344488">
              <a:spcBef>
                <a:spcPts val="0"/>
              </a:spcBef>
              <a:spcAft>
                <a:spcPts val="600"/>
              </a:spcAft>
            </a:pPr>
            <a:r>
              <a:rPr lang="en-US" sz="2400" dirty="0" smtClean="0"/>
              <a:t>Integrate </a:t>
            </a:r>
            <a:r>
              <a:rPr lang="en-US" sz="2400" dirty="0" err="1"/>
              <a:t>histopathologic</a:t>
            </a:r>
            <a:r>
              <a:rPr lang="en-US" sz="2400" dirty="0"/>
              <a:t> with high-resolution computed </a:t>
            </a:r>
            <a:r>
              <a:rPr lang="en-US" sz="2400" dirty="0" smtClean="0"/>
              <a:t>	tomography </a:t>
            </a:r>
            <a:r>
              <a:rPr lang="en-US" sz="2400" dirty="0"/>
              <a:t>(HRCT) data in the diagnosis of IPF when </a:t>
            </a:r>
            <a:r>
              <a:rPr lang="en-US" sz="2400" dirty="0" smtClean="0"/>
              <a:t>necessary</a:t>
            </a:r>
            <a:endParaRPr lang="en-US" sz="2400" dirty="0"/>
          </a:p>
          <a:p>
            <a:pPr marL="91440" lvl="0">
              <a:spcBef>
                <a:spcPts val="0"/>
              </a:spcBef>
              <a:spcAft>
                <a:spcPts val="600"/>
              </a:spcAft>
            </a:pPr>
            <a:r>
              <a:rPr lang="en-US" sz="2400" dirty="0" smtClean="0"/>
              <a:t>Explain </a:t>
            </a:r>
            <a:r>
              <a:rPr lang="en-US" sz="2400" dirty="0"/>
              <a:t>disease progression and the heterogeneity of the </a:t>
            </a:r>
            <a:r>
              <a:rPr lang="en-US" sz="2400" dirty="0" smtClean="0"/>
              <a:t>disease</a:t>
            </a:r>
            <a:endParaRPr lang="en-US" sz="2400" dirty="0"/>
          </a:p>
          <a:p>
            <a:pPr marL="91440" lvl="0">
              <a:spcBef>
                <a:spcPts val="0"/>
              </a:spcBef>
              <a:spcAft>
                <a:spcPts val="600"/>
              </a:spcAft>
            </a:pPr>
            <a:r>
              <a:rPr lang="en-US" sz="2400" dirty="0" smtClean="0"/>
              <a:t>Examine </a:t>
            </a:r>
            <a:r>
              <a:rPr lang="en-US" sz="2400" dirty="0"/>
              <a:t>emerging research related to IPF </a:t>
            </a:r>
            <a:r>
              <a:rPr lang="en-US" sz="2400" dirty="0" smtClean="0"/>
              <a:t>treatment</a:t>
            </a:r>
            <a:endParaRPr lang="en-US" sz="2400" dirty="0"/>
          </a:p>
          <a:p>
            <a:pPr marL="91440" lvl="0">
              <a:spcBef>
                <a:spcPts val="0"/>
              </a:spcBef>
              <a:spcAft>
                <a:spcPts val="600"/>
              </a:spcAft>
              <a:tabLst>
                <a:tab pos="344488" algn="l"/>
              </a:tabLst>
            </a:pPr>
            <a:r>
              <a:rPr lang="en-US" sz="2400" dirty="0" smtClean="0"/>
              <a:t>Select </a:t>
            </a:r>
            <a:r>
              <a:rPr lang="en-US" sz="2400" dirty="0"/>
              <a:t>appropriate therapies that reflect current evidence and/or </a:t>
            </a:r>
            <a:r>
              <a:rPr lang="en-US" sz="2400" dirty="0" smtClean="0"/>
              <a:t>	widely </a:t>
            </a:r>
            <a:r>
              <a:rPr lang="en-US" sz="2400" dirty="0"/>
              <a:t>accepted guidelines that are individualized to </a:t>
            </a:r>
            <a:r>
              <a:rPr lang="en-US" sz="2400" dirty="0" smtClean="0"/>
              <a:t>patients</a:t>
            </a:r>
            <a:endParaRPr lang="en-US" sz="2400" dirty="0"/>
          </a:p>
          <a:p>
            <a:pPr marL="91440" lvl="0">
              <a:spcBef>
                <a:spcPts val="0"/>
              </a:spcBef>
              <a:spcAft>
                <a:spcPts val="600"/>
              </a:spcAft>
            </a:pPr>
            <a:r>
              <a:rPr lang="en-US" sz="2400" dirty="0" smtClean="0"/>
              <a:t>Utilize </a:t>
            </a:r>
            <a:r>
              <a:rPr lang="en-US" sz="2400" dirty="0"/>
              <a:t>dose modification to manage side effects in </a:t>
            </a:r>
            <a:r>
              <a:rPr lang="en-US" sz="2400" dirty="0" smtClean="0"/>
              <a:t>patients</a:t>
            </a:r>
            <a:endParaRPr lang="en-US" sz="2400" dirty="0"/>
          </a:p>
          <a:p>
            <a:pPr marL="91440" lvl="0">
              <a:spcBef>
                <a:spcPts val="0"/>
              </a:spcBef>
              <a:spcAft>
                <a:spcPts val="600"/>
              </a:spcAft>
              <a:tabLst>
                <a:tab pos="344488" algn="l"/>
              </a:tabLst>
            </a:pPr>
            <a:r>
              <a:rPr lang="en-US" sz="2400" dirty="0" smtClean="0"/>
              <a:t>Recognize </a:t>
            </a:r>
            <a:r>
              <a:rPr lang="en-US" sz="2400" dirty="0"/>
              <a:t>treatment success, disease progression, and </a:t>
            </a:r>
            <a:r>
              <a:rPr lang="en-US" sz="2400" dirty="0" smtClean="0"/>
              <a:t>       	when/if to </a:t>
            </a:r>
            <a:r>
              <a:rPr lang="en-US" sz="2400" dirty="0"/>
              <a:t>switch </a:t>
            </a:r>
            <a:r>
              <a:rPr lang="en-US" sz="2400" dirty="0" smtClean="0"/>
              <a:t>therapy</a:t>
            </a:r>
            <a:endParaRPr lang="en-US" sz="2400" dirty="0"/>
          </a:p>
          <a:p>
            <a:pPr marL="91440" lvl="0">
              <a:spcBef>
                <a:spcPts val="0"/>
              </a:spcBef>
              <a:spcAft>
                <a:spcPts val="600"/>
              </a:spcAft>
              <a:tabLst>
                <a:tab pos="344488" algn="l"/>
              </a:tabLst>
            </a:pPr>
            <a:r>
              <a:rPr lang="en-US" sz="2400" dirty="0" smtClean="0"/>
              <a:t>Collaborate </a:t>
            </a:r>
            <a:r>
              <a:rPr lang="en-US" sz="2400" dirty="0"/>
              <a:t>with patients and/or caregivers in </a:t>
            </a:r>
            <a:r>
              <a:rPr lang="en-US" sz="2400" dirty="0" smtClean="0"/>
              <a:t>                	overcoming </a:t>
            </a:r>
            <a:r>
              <a:rPr lang="en-US" sz="2400" dirty="0"/>
              <a:t>barriers to daily </a:t>
            </a:r>
            <a:r>
              <a:rPr lang="en-US" sz="2400" dirty="0" smtClean="0"/>
              <a:t>living</a:t>
            </a:r>
            <a:endParaRPr lang="en-US" sz="2400" dirty="0"/>
          </a:p>
          <a:p>
            <a:pPr marL="91440">
              <a:spcBef>
                <a:spcPts val="0"/>
              </a:spcBef>
              <a:spcAft>
                <a:spcPts val="600"/>
              </a:spcAft>
            </a:pPr>
            <a:endParaRPr lang="en-US" dirty="0"/>
          </a:p>
        </p:txBody>
      </p:sp>
    </p:spTree>
    <p:custDataLst>
      <p:tags r:id="rId1"/>
    </p:custDataLst>
    <p:extLst>
      <p:ext uri="{BB962C8B-B14F-4D97-AF65-F5344CB8AC3E}">
        <p14:creationId xmlns:p14="http://schemas.microsoft.com/office/powerpoint/2010/main" val="16683840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1"/>
            <a:ext cx="1872343" cy="2710543"/>
          </a:xfrm>
        </p:spPr>
        <p:txBody>
          <a:bodyPr/>
          <a:lstStyle/>
          <a:p>
            <a:r>
              <a:rPr lang="en-US" dirty="0" smtClean="0"/>
              <a:t>Coronal Images</a:t>
            </a:r>
            <a:endParaRPr lang="en-US" dirty="0"/>
          </a:p>
        </p:txBody>
      </p:sp>
      <p:pic>
        <p:nvPicPr>
          <p:cNvPr id="4" name="Embree coronal.mov">
            <a:hlinkClick r:id="" action="ppaction://media"/>
          </p:cNvPr>
          <p:cNvPicPr>
            <a:picLocks noGrp="1" noChangeAspect="1"/>
          </p:cNvPicPr>
          <p:nvPr>
            <p:ph idx="1"/>
            <a:videoFile r:link="rId1"/>
            <p:extLst>
              <p:ext uri="{DAA4B4D4-6D71-4841-9C94-3DE7FCFB9230}">
                <p14:media xmlns:p14="http://schemas.microsoft.com/office/powerpoint/2010/main" r:embed="rId2">
                  <p14:trim end="11005.2508"/>
                </p14:media>
              </p:ext>
            </p:extLst>
          </p:nvPr>
        </p:nvPicPr>
        <p:blipFill>
          <a:blip r:embed="rId4"/>
          <a:stretch>
            <a:fillRect/>
          </a:stretch>
        </p:blipFill>
        <p:spPr>
          <a:xfrm>
            <a:off x="2460172" y="79429"/>
            <a:ext cx="6389914" cy="6389914"/>
          </a:xfrm>
          <a:prstGeom prst="rect">
            <a:avLst/>
          </a:prstGeom>
        </p:spPr>
      </p:pic>
    </p:spTree>
    <p:extLst>
      <p:ext uri="{BB962C8B-B14F-4D97-AF65-F5344CB8AC3E}">
        <p14:creationId xmlns:p14="http://schemas.microsoft.com/office/powerpoint/2010/main" val="41989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1"/>
            <a:ext cx="1872343" cy="2710543"/>
          </a:xfrm>
        </p:spPr>
        <p:txBody>
          <a:bodyPr/>
          <a:lstStyle/>
          <a:p>
            <a:r>
              <a:rPr lang="en-US" dirty="0" smtClean="0"/>
              <a:t>Coronal Images</a:t>
            </a:r>
            <a:endParaRPr lang="en-US" dirty="0"/>
          </a:p>
        </p:txBody>
      </p:sp>
      <p:pic>
        <p:nvPicPr>
          <p:cNvPr id="4" name="Embree coronal.mov">
            <a:hlinkClick r:id="" action="ppaction://media"/>
          </p:cNvPr>
          <p:cNvPicPr>
            <a:picLocks noGrp="1" noChangeAspect="1"/>
          </p:cNvPicPr>
          <p:nvPr>
            <p:ph idx="1"/>
            <a:videoFile r:link="rId1"/>
            <p:extLst>
              <p:ext uri="{DAA4B4D4-6D71-4841-9C94-3DE7FCFB9230}">
                <p14:media xmlns:p14="http://schemas.microsoft.com/office/powerpoint/2010/main" r:embed="rId2">
                  <p14:trim st="6594.7492" end="2478.2816"/>
                </p14:media>
              </p:ext>
            </p:extLst>
          </p:nvPr>
        </p:nvPicPr>
        <p:blipFill>
          <a:blip r:embed="rId4"/>
          <a:stretch>
            <a:fillRect/>
          </a:stretch>
        </p:blipFill>
        <p:spPr>
          <a:xfrm>
            <a:off x="2460172" y="79429"/>
            <a:ext cx="6389914" cy="6389914"/>
          </a:xfrm>
          <a:prstGeom prst="rect">
            <a:avLst/>
          </a:prstGeom>
        </p:spPr>
      </p:pic>
    </p:spTree>
    <p:extLst>
      <p:ext uri="{BB962C8B-B14F-4D97-AF65-F5344CB8AC3E}">
        <p14:creationId xmlns:p14="http://schemas.microsoft.com/office/powerpoint/2010/main" val="414018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1"/>
            <a:ext cx="1872343" cy="2710543"/>
          </a:xfrm>
        </p:spPr>
        <p:txBody>
          <a:bodyPr/>
          <a:lstStyle/>
          <a:p>
            <a:r>
              <a:rPr lang="en-US" dirty="0" smtClean="0"/>
              <a:t>Coronal Images</a:t>
            </a:r>
            <a:endParaRPr lang="en-US" dirty="0"/>
          </a:p>
        </p:txBody>
      </p:sp>
      <p:pic>
        <p:nvPicPr>
          <p:cNvPr id="4" name="Embree coronal.mov">
            <a:hlinkClick r:id="" action="ppaction://media"/>
          </p:cNvPr>
          <p:cNvPicPr>
            <a:picLocks noGrp="1" noChangeAspect="1"/>
          </p:cNvPicPr>
          <p:nvPr>
            <p:ph idx="1"/>
            <a:videoFile r:link="rId1"/>
            <p:extLst>
              <p:ext uri="{DAA4B4D4-6D71-4841-9C94-3DE7FCFB9230}">
                <p14:media xmlns:p14="http://schemas.microsoft.com/office/powerpoint/2010/main" r:embed="rId2">
                  <p14:trim st="15121.7184" end="1638.1872"/>
                </p14:media>
              </p:ext>
            </p:extLst>
          </p:nvPr>
        </p:nvPicPr>
        <p:blipFill>
          <a:blip r:embed="rId4"/>
          <a:stretch>
            <a:fillRect/>
          </a:stretch>
        </p:blipFill>
        <p:spPr>
          <a:xfrm>
            <a:off x="2460172" y="79429"/>
            <a:ext cx="6389914" cy="6389914"/>
          </a:xfrm>
          <a:prstGeom prst="rect">
            <a:avLst/>
          </a:prstGeom>
        </p:spPr>
      </p:pic>
    </p:spTree>
    <p:extLst>
      <p:ext uri="{BB962C8B-B14F-4D97-AF65-F5344CB8AC3E}">
        <p14:creationId xmlns:p14="http://schemas.microsoft.com/office/powerpoint/2010/main" val="332983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Coronal HRCT </a:t>
            </a:r>
            <a:endParaRPr lang="en-US" dirty="0">
              <a:solidFill>
                <a:srgbClr val="FF0000"/>
              </a:solidFill>
            </a:endParaRPr>
          </a:p>
        </p:txBody>
      </p:sp>
      <p:sp>
        <p:nvSpPr>
          <p:cNvPr id="3" name="Content Placeholder 2"/>
          <p:cNvSpPr>
            <a:spLocks noGrp="1"/>
          </p:cNvSpPr>
          <p:nvPr>
            <p:ph idx="1"/>
          </p:nvPr>
        </p:nvSpPr>
        <p:spPr>
          <a:xfrm>
            <a:off x="457200" y="1225486"/>
            <a:ext cx="8229600" cy="5288436"/>
          </a:xfrm>
        </p:spPr>
        <p:txBody>
          <a:bodyPr>
            <a:normAutofit/>
          </a:bodyPr>
          <a:lstStyle/>
          <a:p>
            <a:r>
              <a:rPr lang="en-US" sz="2800" dirty="0"/>
              <a:t>IMPRESSION: </a:t>
            </a:r>
            <a:endParaRPr lang="en-US" sz="2800" dirty="0" smtClean="0"/>
          </a:p>
          <a:p>
            <a:pPr lvl="1"/>
            <a:r>
              <a:rPr lang="en-US" sz="2400" dirty="0" smtClean="0"/>
              <a:t>Relatively </a:t>
            </a:r>
            <a:r>
              <a:rPr lang="en-US" sz="2400" dirty="0"/>
              <a:t>diffuse </a:t>
            </a:r>
            <a:r>
              <a:rPr lang="en-US" sz="2400" dirty="0" err="1"/>
              <a:t>fibrosing</a:t>
            </a:r>
            <a:r>
              <a:rPr lang="en-US" sz="2400" dirty="0"/>
              <a:t> interstitial pneumonia characterized by architectural distortion, fine reticular abnormality and lobular </a:t>
            </a:r>
            <a:r>
              <a:rPr lang="en-US" sz="2400" dirty="0" err="1"/>
              <a:t>mosaicism</a:t>
            </a:r>
            <a:r>
              <a:rPr lang="en-US" sz="2400" dirty="0"/>
              <a:t>. Cumulative findings suggest chronic fibrotic hypersensitivity pneumonitis as an underlying etiology. Other differentials would include drug reaction, </a:t>
            </a:r>
            <a:r>
              <a:rPr lang="en-US" sz="2400" dirty="0" smtClean="0"/>
              <a:t>collagen </a:t>
            </a:r>
            <a:r>
              <a:rPr lang="en-US" sz="2400" dirty="0"/>
              <a:t>vascular disease and familial </a:t>
            </a:r>
            <a:r>
              <a:rPr lang="en-US" sz="2400" dirty="0" smtClean="0"/>
              <a:t>fibrosis </a:t>
            </a:r>
          </a:p>
          <a:p>
            <a:pPr lvl="1"/>
            <a:r>
              <a:rPr lang="en-US" sz="2400" dirty="0" smtClean="0"/>
              <a:t>Central </a:t>
            </a:r>
            <a:r>
              <a:rPr lang="en-US" sz="2400" dirty="0"/>
              <a:t>pulmonary artery prominence. Correlate for pulmonary </a:t>
            </a:r>
            <a:r>
              <a:rPr lang="en-US" sz="2400" dirty="0" smtClean="0"/>
              <a:t>hypertension </a:t>
            </a:r>
          </a:p>
          <a:p>
            <a:pPr lvl="1"/>
            <a:r>
              <a:rPr lang="en-US" sz="2400" dirty="0" smtClean="0"/>
              <a:t>Coronary </a:t>
            </a:r>
            <a:r>
              <a:rPr lang="en-US" sz="2400" dirty="0"/>
              <a:t>artery and aortic </a:t>
            </a:r>
            <a:r>
              <a:rPr lang="en-US" sz="2400" dirty="0" smtClean="0"/>
              <a:t>calcifications</a:t>
            </a:r>
          </a:p>
          <a:p>
            <a:pPr lvl="1"/>
            <a:r>
              <a:rPr lang="en-US" sz="2400" dirty="0" smtClean="0"/>
              <a:t>Findings </a:t>
            </a:r>
            <a:r>
              <a:rPr lang="en-US" sz="2400" dirty="0"/>
              <a:t>suggesting </a:t>
            </a:r>
            <a:r>
              <a:rPr lang="en-US" sz="2400" dirty="0" smtClean="0"/>
              <a:t>GERD</a:t>
            </a:r>
            <a:endParaRPr lang="en-US" sz="2400" dirty="0"/>
          </a:p>
        </p:txBody>
      </p:sp>
    </p:spTree>
    <p:extLst>
      <p:ext uri="{BB962C8B-B14F-4D97-AF65-F5344CB8AC3E}">
        <p14:creationId xmlns:p14="http://schemas.microsoft.com/office/powerpoint/2010/main" val="35501584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Axial HRCT</a:t>
            </a:r>
            <a:endParaRPr lang="en-US" dirty="0"/>
          </a:p>
        </p:txBody>
      </p:sp>
      <p:pic>
        <p:nvPicPr>
          <p:cNvPr id="4" name="Embree axial.mov">
            <a:hlinkClick r:id="" action="ppaction://media"/>
          </p:cNvPr>
          <p:cNvPicPr>
            <a:picLocks noChangeAspect="1"/>
          </p:cNvPicPr>
          <p:nvPr>
            <a:videoFile r:link="rId1"/>
            <p:extLst>
              <p:ext uri="{DAA4B4D4-6D71-4841-9C94-3DE7FCFB9230}">
                <p14:media xmlns:p14="http://schemas.microsoft.com/office/powerpoint/2010/main" r:embed="rId2">
                  <p14:trim end="9494.0332"/>
                </p14:media>
              </p:ext>
            </p:extLst>
          </p:nvPr>
        </p:nvPicPr>
        <p:blipFill>
          <a:blip r:embed="rId4"/>
          <a:stretch>
            <a:fillRect/>
          </a:stretch>
        </p:blipFill>
        <p:spPr>
          <a:xfrm>
            <a:off x="2819400" y="141514"/>
            <a:ext cx="6227907" cy="6227907"/>
          </a:xfrm>
          <a:prstGeom prst="rect">
            <a:avLst/>
          </a:prstGeom>
        </p:spPr>
      </p:pic>
    </p:spTree>
    <p:extLst>
      <p:ext uri="{BB962C8B-B14F-4D97-AF65-F5344CB8AC3E}">
        <p14:creationId xmlns:p14="http://schemas.microsoft.com/office/powerpoint/2010/main" val="3869388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Axial HRCT</a:t>
            </a:r>
            <a:endParaRPr lang="en-US" dirty="0"/>
          </a:p>
        </p:txBody>
      </p:sp>
      <p:pic>
        <p:nvPicPr>
          <p:cNvPr id="4" name="Embree axial.mov">
            <a:hlinkClick r:id="" action="ppaction://media"/>
          </p:cNvPr>
          <p:cNvPicPr>
            <a:picLocks noChangeAspect="1"/>
          </p:cNvPicPr>
          <p:nvPr>
            <a:videoFile r:link="rId1"/>
            <p:extLst>
              <p:ext uri="{DAA4B4D4-6D71-4841-9C94-3DE7FCFB9230}">
                <p14:media xmlns:p14="http://schemas.microsoft.com/office/powerpoint/2010/main" r:embed="rId2">
                  <p14:trim end="9494.0332"/>
                </p14:media>
              </p:ext>
            </p:extLst>
          </p:nvPr>
        </p:nvPicPr>
        <p:blipFill>
          <a:blip r:embed="rId4"/>
          <a:stretch>
            <a:fillRect/>
          </a:stretch>
        </p:blipFill>
        <p:spPr>
          <a:xfrm>
            <a:off x="2819400" y="141514"/>
            <a:ext cx="6227907" cy="6227907"/>
          </a:xfrm>
          <a:prstGeom prst="rect">
            <a:avLst/>
          </a:prstGeom>
        </p:spPr>
      </p:pic>
    </p:spTree>
    <p:extLst>
      <p:ext uri="{BB962C8B-B14F-4D97-AF65-F5344CB8AC3E}">
        <p14:creationId xmlns:p14="http://schemas.microsoft.com/office/powerpoint/2010/main" val="96161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Axial HRCT</a:t>
            </a:r>
            <a:endParaRPr lang="en-US" dirty="0"/>
          </a:p>
        </p:txBody>
      </p:sp>
      <p:pic>
        <p:nvPicPr>
          <p:cNvPr id="4" name="Embree axial.mov">
            <a:hlinkClick r:id="" action="ppaction://media"/>
          </p:cNvPr>
          <p:cNvPicPr>
            <a:picLocks noChangeAspect="1"/>
          </p:cNvPicPr>
          <p:nvPr>
            <a:videoFile r:link="rId1"/>
            <p:extLst>
              <p:ext uri="{DAA4B4D4-6D71-4841-9C94-3DE7FCFB9230}">
                <p14:media xmlns:p14="http://schemas.microsoft.com/office/powerpoint/2010/main" r:embed="rId2">
                  <p14:trim st="3505.9668" end="8252.9832"/>
                </p14:media>
              </p:ext>
            </p:extLst>
          </p:nvPr>
        </p:nvPicPr>
        <p:blipFill>
          <a:blip r:embed="rId4"/>
          <a:stretch>
            <a:fillRect/>
          </a:stretch>
        </p:blipFill>
        <p:spPr>
          <a:xfrm>
            <a:off x="2819400" y="141514"/>
            <a:ext cx="6227907" cy="6227907"/>
          </a:xfrm>
          <a:prstGeom prst="rect">
            <a:avLst/>
          </a:prstGeom>
        </p:spPr>
      </p:pic>
    </p:spTree>
    <p:extLst>
      <p:ext uri="{BB962C8B-B14F-4D97-AF65-F5344CB8AC3E}">
        <p14:creationId xmlns:p14="http://schemas.microsoft.com/office/powerpoint/2010/main" val="138200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Axial HRCT</a:t>
            </a:r>
            <a:endParaRPr lang="en-US" dirty="0"/>
          </a:p>
        </p:txBody>
      </p:sp>
      <p:pic>
        <p:nvPicPr>
          <p:cNvPr id="4" name="Embree axial.mov">
            <a:hlinkClick r:id="" action="ppaction://media"/>
          </p:cNvPr>
          <p:cNvPicPr>
            <a:picLocks noChangeAspect="1"/>
          </p:cNvPicPr>
          <p:nvPr>
            <a:videoFile r:link="rId1"/>
            <p:extLst>
              <p:ext uri="{DAA4B4D4-6D71-4841-9C94-3DE7FCFB9230}">
                <p14:media xmlns:p14="http://schemas.microsoft.com/office/powerpoint/2010/main" r:embed="rId2">
                  <p14:trim st="4747.0168" end="7229.1168"/>
                </p14:media>
              </p:ext>
            </p:extLst>
          </p:nvPr>
        </p:nvPicPr>
        <p:blipFill>
          <a:blip r:embed="rId4"/>
          <a:stretch>
            <a:fillRect/>
          </a:stretch>
        </p:blipFill>
        <p:spPr>
          <a:xfrm>
            <a:off x="2819400" y="141514"/>
            <a:ext cx="6227907" cy="6227907"/>
          </a:xfrm>
          <a:prstGeom prst="rect">
            <a:avLst/>
          </a:prstGeom>
        </p:spPr>
      </p:pic>
    </p:spTree>
    <p:extLst>
      <p:ext uri="{BB962C8B-B14F-4D97-AF65-F5344CB8AC3E}">
        <p14:creationId xmlns:p14="http://schemas.microsoft.com/office/powerpoint/2010/main" val="307039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Axial HRCT</a:t>
            </a:r>
            <a:endParaRPr lang="en-US" dirty="0"/>
          </a:p>
        </p:txBody>
      </p:sp>
      <p:pic>
        <p:nvPicPr>
          <p:cNvPr id="4" name="Embree axial.mov">
            <a:hlinkClick r:id="" action="ppaction://media"/>
          </p:cNvPr>
          <p:cNvPicPr>
            <a:picLocks noChangeAspect="1"/>
          </p:cNvPicPr>
          <p:nvPr>
            <a:videoFile r:link="rId1"/>
            <p:extLst>
              <p:ext uri="{DAA4B4D4-6D71-4841-9C94-3DE7FCFB9230}">
                <p14:media xmlns:p14="http://schemas.microsoft.com/office/powerpoint/2010/main" r:embed="rId2">
                  <p14:trim st="5770.8832" end="5739.8568"/>
                </p14:media>
              </p:ext>
            </p:extLst>
          </p:nvPr>
        </p:nvPicPr>
        <p:blipFill>
          <a:blip r:embed="rId4"/>
          <a:stretch>
            <a:fillRect/>
          </a:stretch>
        </p:blipFill>
        <p:spPr>
          <a:xfrm>
            <a:off x="2819400" y="141514"/>
            <a:ext cx="6227907" cy="6227907"/>
          </a:xfrm>
          <a:prstGeom prst="rect">
            <a:avLst/>
          </a:prstGeom>
        </p:spPr>
      </p:pic>
    </p:spTree>
    <p:extLst>
      <p:ext uri="{BB962C8B-B14F-4D97-AF65-F5344CB8AC3E}">
        <p14:creationId xmlns:p14="http://schemas.microsoft.com/office/powerpoint/2010/main" val="116175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Axial HRCT</a:t>
            </a:r>
            <a:endParaRPr lang="en-US" dirty="0"/>
          </a:p>
        </p:txBody>
      </p:sp>
      <p:pic>
        <p:nvPicPr>
          <p:cNvPr id="4" name="Embree axial.mov">
            <a:hlinkClick r:id="" action="ppaction://media"/>
          </p:cNvPr>
          <p:cNvPicPr>
            <a:picLocks noChangeAspect="1"/>
          </p:cNvPicPr>
          <p:nvPr>
            <a:videoFile r:link="rId1"/>
            <p:extLst>
              <p:ext uri="{DAA4B4D4-6D71-4841-9C94-3DE7FCFB9230}">
                <p14:media xmlns:p14="http://schemas.microsoft.com/office/powerpoint/2010/main" r:embed="rId2">
                  <p14:trim st="7260.1432" end="4747.0168"/>
                </p14:media>
              </p:ext>
            </p:extLst>
          </p:nvPr>
        </p:nvPicPr>
        <p:blipFill>
          <a:blip r:embed="rId4"/>
          <a:stretch>
            <a:fillRect/>
          </a:stretch>
        </p:blipFill>
        <p:spPr>
          <a:xfrm>
            <a:off x="2819400" y="141514"/>
            <a:ext cx="6227907" cy="6227907"/>
          </a:xfrm>
          <a:prstGeom prst="rect">
            <a:avLst/>
          </a:prstGeom>
        </p:spPr>
      </p:pic>
    </p:spTree>
    <p:extLst>
      <p:ext uri="{BB962C8B-B14F-4D97-AF65-F5344CB8AC3E}">
        <p14:creationId xmlns:p14="http://schemas.microsoft.com/office/powerpoint/2010/main" val="405321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299"/>
            <a:ext cx="8229600" cy="1143000"/>
          </a:xfrm>
        </p:spPr>
        <p:txBody>
          <a:bodyPr>
            <a:normAutofit/>
          </a:bodyPr>
          <a:lstStyle/>
          <a:p>
            <a:r>
              <a:rPr lang="en-US" b="1" dirty="0" smtClean="0"/>
              <a:t>Continuing Medical Education</a:t>
            </a:r>
            <a:endParaRPr lang="en-US" b="1" dirty="0"/>
          </a:p>
        </p:txBody>
      </p:sp>
      <p:sp>
        <p:nvSpPr>
          <p:cNvPr id="3" name="Content Placeholder 2"/>
          <p:cNvSpPr>
            <a:spLocks noGrp="1"/>
          </p:cNvSpPr>
          <p:nvPr>
            <p:ph idx="1"/>
          </p:nvPr>
        </p:nvSpPr>
        <p:spPr>
          <a:xfrm>
            <a:off x="457200" y="1143000"/>
            <a:ext cx="8229600" cy="4525963"/>
          </a:xfrm>
        </p:spPr>
        <p:txBody>
          <a:bodyPr>
            <a:noAutofit/>
          </a:bodyPr>
          <a:lstStyle/>
          <a:p>
            <a:pPr marL="0" indent="0">
              <a:buNone/>
            </a:pPr>
            <a:r>
              <a:rPr lang="en-US" sz="1600" b="1" dirty="0" smtClean="0">
                <a:solidFill>
                  <a:schemeClr val="accent2">
                    <a:lumMod val="75000"/>
                  </a:schemeClr>
                </a:solidFill>
              </a:rPr>
              <a:t>Accreditation </a:t>
            </a:r>
            <a:r>
              <a:rPr lang="en-US" sz="1600" b="1" dirty="0">
                <a:solidFill>
                  <a:schemeClr val="accent2">
                    <a:lumMod val="75000"/>
                  </a:schemeClr>
                </a:solidFill>
              </a:rPr>
              <a:t>Statement</a:t>
            </a:r>
            <a:endParaRPr lang="en-US" sz="1600" dirty="0"/>
          </a:p>
          <a:p>
            <a:pPr marL="0" indent="0">
              <a:buNone/>
            </a:pPr>
            <a:r>
              <a:rPr lang="en-US" sz="1600" dirty="0"/>
              <a:t>This activity has been planned and implemented in accordance with the accreditation </a:t>
            </a:r>
            <a:r>
              <a:rPr lang="en-US" sz="1600" dirty="0" smtClean="0"/>
              <a:t>requirements and </a:t>
            </a:r>
            <a:r>
              <a:rPr lang="en-US" sz="1600" dirty="0"/>
              <a:t>policies of the Accreditation Council for Continuing Medical Education (ACCME) through the joint </a:t>
            </a:r>
            <a:r>
              <a:rPr lang="en-US" sz="1600" dirty="0" err="1"/>
              <a:t>providership</a:t>
            </a:r>
            <a:r>
              <a:rPr lang="en-US" sz="1600" dirty="0"/>
              <a:t> of The France Foundation and the Pulmonary Fibrosis Foundation. The France Foundation is accredited by the ACCME to provide continuing medical education for physicians. </a:t>
            </a:r>
          </a:p>
          <a:p>
            <a:pPr marL="0" indent="0">
              <a:buNone/>
            </a:pPr>
            <a:endParaRPr lang="en-US" sz="1600" dirty="0"/>
          </a:p>
          <a:p>
            <a:pPr marL="0" indent="0">
              <a:buNone/>
            </a:pPr>
            <a:r>
              <a:rPr lang="en-US" sz="1600" b="1" dirty="0" smtClean="0">
                <a:solidFill>
                  <a:schemeClr val="accent2">
                    <a:lumMod val="75000"/>
                  </a:schemeClr>
                </a:solidFill>
              </a:rPr>
              <a:t>Credit Designation </a:t>
            </a:r>
          </a:p>
          <a:p>
            <a:pPr marL="0" indent="0">
              <a:buNone/>
            </a:pPr>
            <a:r>
              <a:rPr lang="en-US" sz="1600" b="1" dirty="0" smtClean="0">
                <a:solidFill>
                  <a:schemeClr val="accent2">
                    <a:lumMod val="75000"/>
                  </a:schemeClr>
                </a:solidFill>
              </a:rPr>
              <a:t>Physicians</a:t>
            </a:r>
            <a:endParaRPr lang="en-US" sz="1600" dirty="0"/>
          </a:p>
          <a:p>
            <a:pPr marL="0" indent="0">
              <a:buNone/>
            </a:pPr>
            <a:r>
              <a:rPr lang="en-US" sz="1600" dirty="0" smtClean="0"/>
              <a:t>The </a:t>
            </a:r>
            <a:r>
              <a:rPr lang="en-US" sz="1600" dirty="0"/>
              <a:t>France Foundation designates this live activity for a maximum of </a:t>
            </a:r>
            <a:r>
              <a:rPr lang="en-US" sz="1600" dirty="0" smtClean="0"/>
              <a:t>3.5 </a:t>
            </a:r>
            <a:r>
              <a:rPr lang="en-US" sz="1600" i="1" dirty="0"/>
              <a:t>AMA PRA Category 1 Credit(s)</a:t>
            </a:r>
            <a:r>
              <a:rPr lang="en-US" sz="1600" dirty="0"/>
              <a:t> ™. Physicians should claim only the credit commensurate with the extent of their participation in the activity.</a:t>
            </a:r>
          </a:p>
          <a:p>
            <a:pPr marL="0" indent="0">
              <a:buNone/>
            </a:pPr>
            <a:endParaRPr lang="en-US" sz="1600" dirty="0"/>
          </a:p>
          <a:p>
            <a:pPr marL="0" indent="0">
              <a:buNone/>
            </a:pPr>
            <a:r>
              <a:rPr lang="en-US" sz="1600" b="1" dirty="0" smtClean="0">
                <a:solidFill>
                  <a:schemeClr val="accent2">
                    <a:lumMod val="75000"/>
                  </a:schemeClr>
                </a:solidFill>
              </a:rPr>
              <a:t>How to Claim Credit</a:t>
            </a:r>
            <a:endParaRPr lang="en-US" sz="1600" b="1" dirty="0">
              <a:solidFill>
                <a:schemeClr val="accent2">
                  <a:lumMod val="75000"/>
                </a:schemeClr>
              </a:solidFill>
            </a:endParaRPr>
          </a:p>
          <a:p>
            <a:pPr marL="0" indent="0">
              <a:buNone/>
            </a:pPr>
            <a:r>
              <a:rPr lang="en-US" sz="1600" dirty="0" smtClean="0"/>
              <a:t>Please complete the evaluation and return to The France Foundation staff or leave it on the Registration Desk outside the room.</a:t>
            </a:r>
            <a:endParaRPr lang="en-US" sz="1600" i="1" dirty="0"/>
          </a:p>
        </p:txBody>
      </p:sp>
      <p:sp>
        <p:nvSpPr>
          <p:cNvPr id="5" name="Title 1"/>
          <p:cNvSpPr txBox="1">
            <a:spLocks/>
          </p:cNvSpPr>
          <p:nvPr/>
        </p:nvSpPr>
        <p:spPr>
          <a:xfrm>
            <a:off x="578428" y="5668963"/>
            <a:ext cx="8229600" cy="484715"/>
          </a:xfrm>
          <a:prstGeom prst="rect">
            <a:avLst/>
          </a:prstGeom>
          <a:solidFill>
            <a:schemeClr val="accent2"/>
          </a:solidFill>
        </p:spPr>
        <p:txBody>
          <a:bodyPr vert="horz" lIns="91440" tIns="45720" rIns="91440" bIns="45720" rtlCol="0" anchor="ctr">
            <a:normAutofit fontScale="85000" lnSpcReduction="10000"/>
          </a:bodyPr>
          <a:lstStyle>
            <a:lvl1pPr algn="l" defTabSz="457200" rtl="0" eaLnBrk="1" latinLnBrk="0" hangingPunct="1">
              <a:spcBef>
                <a:spcPct val="0"/>
              </a:spcBef>
              <a:buNone/>
              <a:defRPr sz="3600" b="1" kern="1200">
                <a:solidFill>
                  <a:srgbClr val="26528E"/>
                </a:solidFill>
                <a:latin typeface="+mj-lt"/>
                <a:ea typeface="+mj-ea"/>
                <a:cs typeface="+mj-cs"/>
              </a:defRPr>
            </a:lvl1pPr>
          </a:lstStyle>
          <a:p>
            <a:pPr algn="ctr"/>
            <a:r>
              <a:rPr lang="en-US" sz="2000" dirty="0" smtClean="0">
                <a:solidFill>
                  <a:schemeClr val="bg1"/>
                </a:solidFill>
              </a:rPr>
              <a:t>Supported by an Educational Grant from </a:t>
            </a:r>
            <a:r>
              <a:rPr lang="en-US" sz="2000" dirty="0">
                <a:solidFill>
                  <a:schemeClr val="bg1"/>
                </a:solidFill>
              </a:rPr>
              <a:t>Boehringer </a:t>
            </a:r>
            <a:r>
              <a:rPr lang="en-US" sz="2000" dirty="0" smtClean="0">
                <a:solidFill>
                  <a:schemeClr val="bg1"/>
                </a:solidFill>
              </a:rPr>
              <a:t>Ingelheim Pharmaceuticals, Inc.</a:t>
            </a:r>
            <a:endParaRPr lang="en-US" sz="2000" dirty="0">
              <a:solidFill>
                <a:schemeClr val="bg1"/>
              </a:solidFill>
            </a:endParaRPr>
          </a:p>
        </p:txBody>
      </p:sp>
    </p:spTree>
    <p:custDataLst>
      <p:tags r:id="rId1"/>
    </p:custDataLst>
    <p:extLst>
      <p:ext uri="{BB962C8B-B14F-4D97-AF65-F5344CB8AC3E}">
        <p14:creationId xmlns:p14="http://schemas.microsoft.com/office/powerpoint/2010/main" val="33239978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Axial HRCT</a:t>
            </a:r>
            <a:endParaRPr lang="en-US" dirty="0"/>
          </a:p>
        </p:txBody>
      </p:sp>
      <p:pic>
        <p:nvPicPr>
          <p:cNvPr id="4" name="Embree axial.mov">
            <a:hlinkClick r:id="" action="ppaction://media"/>
          </p:cNvPr>
          <p:cNvPicPr>
            <a:picLocks noChangeAspect="1"/>
          </p:cNvPicPr>
          <p:nvPr>
            <a:videoFile r:link="rId1"/>
            <p:extLst>
              <p:ext uri="{DAA4B4D4-6D71-4841-9C94-3DE7FCFB9230}">
                <p14:media xmlns:p14="http://schemas.microsoft.com/office/powerpoint/2010/main" r:embed="rId2">
                  <p14:trim st="8252.9832"/>
                </p14:media>
              </p:ext>
            </p:extLst>
          </p:nvPr>
        </p:nvPicPr>
        <p:blipFill>
          <a:blip r:embed="rId4"/>
          <a:stretch>
            <a:fillRect/>
          </a:stretch>
        </p:blipFill>
        <p:spPr>
          <a:xfrm>
            <a:off x="2819400" y="141514"/>
            <a:ext cx="6227907" cy="6227907"/>
          </a:xfrm>
          <a:prstGeom prst="rect">
            <a:avLst/>
          </a:prstGeom>
        </p:spPr>
      </p:pic>
    </p:spTree>
    <p:extLst>
      <p:ext uri="{BB962C8B-B14F-4D97-AF65-F5344CB8AC3E}">
        <p14:creationId xmlns:p14="http://schemas.microsoft.com/office/powerpoint/2010/main" val="49866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a:t>
            </a:r>
            <a:r>
              <a:rPr lang="en-US" dirty="0" smtClean="0"/>
              <a:t>Trapping</a:t>
            </a:r>
            <a:endParaRPr lang="en-US"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953099" y="1681444"/>
            <a:ext cx="3981033" cy="3737172"/>
          </a:xfrm>
          <a:prstGeom prst="rect">
            <a:avLst/>
          </a:prstGeom>
        </p:spPr>
      </p:pic>
      <p:pic>
        <p:nvPicPr>
          <p:cNvPr id="5" name="Picture 4"/>
          <p:cNvPicPr>
            <a:picLocks noChangeAspect="1"/>
          </p:cNvPicPr>
          <p:nvPr/>
        </p:nvPicPr>
        <p:blipFill rotWithShape="1">
          <a:blip r:embed="rId3"/>
          <a:srcRect b="1538"/>
          <a:stretch/>
        </p:blipFill>
        <p:spPr>
          <a:xfrm>
            <a:off x="4934132" y="1681444"/>
            <a:ext cx="3603048" cy="3679696"/>
          </a:xfrm>
          <a:prstGeom prst="rect">
            <a:avLst/>
          </a:prstGeom>
        </p:spPr>
      </p:pic>
      <p:sp>
        <p:nvSpPr>
          <p:cNvPr id="3" name="TextBox 2"/>
          <p:cNvSpPr txBox="1"/>
          <p:nvPr/>
        </p:nvSpPr>
        <p:spPr>
          <a:xfrm>
            <a:off x="2244439" y="1226126"/>
            <a:ext cx="1456361" cy="461665"/>
          </a:xfrm>
          <a:prstGeom prst="rect">
            <a:avLst/>
          </a:prstGeom>
          <a:noFill/>
        </p:spPr>
        <p:txBody>
          <a:bodyPr wrap="none" rtlCol="0">
            <a:spAutoFit/>
          </a:bodyPr>
          <a:lstStyle/>
          <a:p>
            <a:r>
              <a:rPr lang="en-US" sz="2400" dirty="0" smtClean="0"/>
              <a:t>Expiratory</a:t>
            </a:r>
            <a:endParaRPr lang="en-US" sz="2400" dirty="0"/>
          </a:p>
        </p:txBody>
      </p:sp>
      <p:sp>
        <p:nvSpPr>
          <p:cNvPr id="6" name="TextBox 5"/>
          <p:cNvSpPr txBox="1"/>
          <p:nvPr/>
        </p:nvSpPr>
        <p:spPr>
          <a:xfrm>
            <a:off x="5940916" y="1226126"/>
            <a:ext cx="1531701" cy="461665"/>
          </a:xfrm>
          <a:prstGeom prst="rect">
            <a:avLst/>
          </a:prstGeom>
          <a:noFill/>
        </p:spPr>
        <p:txBody>
          <a:bodyPr wrap="none" rtlCol="0">
            <a:spAutoFit/>
          </a:bodyPr>
          <a:lstStyle/>
          <a:p>
            <a:r>
              <a:rPr lang="en-US" sz="2400" dirty="0" smtClean="0"/>
              <a:t>Inspiratory</a:t>
            </a:r>
            <a:endParaRPr lang="en-US" sz="2400" dirty="0"/>
          </a:p>
        </p:txBody>
      </p:sp>
    </p:spTree>
    <p:extLst>
      <p:ext uri="{BB962C8B-B14F-4D97-AF65-F5344CB8AC3E}">
        <p14:creationId xmlns:p14="http://schemas.microsoft.com/office/powerpoint/2010/main" val="2681309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102"/>
            <a:ext cx="8229600" cy="1143000"/>
          </a:xfrm>
        </p:spPr>
        <p:txBody>
          <a:bodyPr>
            <a:normAutofit fontScale="90000"/>
          </a:bodyPr>
          <a:lstStyle/>
          <a:p>
            <a:r>
              <a:rPr lang="en-US" dirty="0" smtClean="0"/>
              <a:t>On the basis of these features, what </a:t>
            </a:r>
            <a:r>
              <a:rPr lang="en-US" dirty="0"/>
              <a:t>is your </a:t>
            </a:r>
            <a:r>
              <a:rPr lang="en-US" dirty="0" smtClean="0"/>
              <a:t>rating of William’s UIP?  </a:t>
            </a:r>
            <a:endParaRPr lang="en-US" dirty="0"/>
          </a:p>
        </p:txBody>
      </p:sp>
      <p:sp>
        <p:nvSpPr>
          <p:cNvPr id="3" name="Content Placeholder 2"/>
          <p:cNvSpPr>
            <a:spLocks noGrp="1"/>
          </p:cNvSpPr>
          <p:nvPr>
            <p:ph idx="1"/>
          </p:nvPr>
        </p:nvSpPr>
        <p:spPr>
          <a:xfrm>
            <a:off x="685800" y="4597400"/>
            <a:ext cx="8229600" cy="1638300"/>
          </a:xfrm>
        </p:spPr>
        <p:txBody>
          <a:bodyPr>
            <a:noAutofit/>
          </a:bodyPr>
          <a:lstStyle/>
          <a:p>
            <a:pPr marL="514350" indent="-514350">
              <a:buFont typeface="+mj-lt"/>
              <a:buAutoNum type="alphaUcPeriod"/>
            </a:pPr>
            <a:r>
              <a:rPr lang="en-US" sz="2800" dirty="0" smtClean="0"/>
              <a:t>UIP</a:t>
            </a:r>
            <a:endParaRPr lang="en-US" sz="2800" dirty="0"/>
          </a:p>
          <a:p>
            <a:pPr marL="514350" indent="-514350">
              <a:buFont typeface="+mj-lt"/>
              <a:buAutoNum type="alphaUcPeriod"/>
            </a:pPr>
            <a:r>
              <a:rPr lang="en-US" sz="2800" dirty="0" smtClean="0"/>
              <a:t>Possible UIP</a:t>
            </a:r>
            <a:endParaRPr lang="en-US" sz="2800" dirty="0"/>
          </a:p>
          <a:p>
            <a:pPr marL="514350" indent="-514350">
              <a:buFont typeface="+mj-lt"/>
              <a:buAutoNum type="alphaUcPeriod"/>
            </a:pPr>
            <a:r>
              <a:rPr lang="en-US" sz="2800" dirty="0" smtClean="0"/>
              <a:t>Inconsistent with UIP</a:t>
            </a:r>
            <a:endParaRPr lang="en-US" sz="2800" dirty="0"/>
          </a:p>
        </p:txBody>
      </p:sp>
      <p:graphicFrame>
        <p:nvGraphicFramePr>
          <p:cNvPr id="6" name="Content Placeholder 6"/>
          <p:cNvGraphicFramePr>
            <a:graphicFrameLocks/>
          </p:cNvGraphicFramePr>
          <p:nvPr>
            <p:extLst>
              <p:ext uri="{D42A27DB-BD31-4B8C-83A1-F6EECF244321}">
                <p14:modId xmlns:p14="http://schemas.microsoft.com/office/powerpoint/2010/main" val="1659482015"/>
              </p:ext>
            </p:extLst>
          </p:nvPr>
        </p:nvGraphicFramePr>
        <p:xfrm>
          <a:off x="817563" y="1343660"/>
          <a:ext cx="7158038" cy="2844758"/>
        </p:xfrm>
        <a:graphic>
          <a:graphicData uri="http://schemas.openxmlformats.org/drawingml/2006/table">
            <a:tbl>
              <a:tblPr firstRow="1" bandRow="1">
                <a:tableStyleId>{5C22544A-7EE6-4342-B048-85BDC9FD1C3A}</a:tableStyleId>
              </a:tblPr>
              <a:tblGrid>
                <a:gridCol w="4132982">
                  <a:extLst>
                    <a:ext uri="{9D8B030D-6E8A-4147-A177-3AD203B41FA5}">
                      <a16:colId xmlns="" xmlns:a16="http://schemas.microsoft.com/office/drawing/2014/main" val="20000"/>
                    </a:ext>
                  </a:extLst>
                </a:gridCol>
                <a:gridCol w="1512528">
                  <a:extLst>
                    <a:ext uri="{9D8B030D-6E8A-4147-A177-3AD203B41FA5}">
                      <a16:colId xmlns="" xmlns:a16="http://schemas.microsoft.com/office/drawing/2014/main" val="20001"/>
                    </a:ext>
                  </a:extLst>
                </a:gridCol>
                <a:gridCol w="1512528">
                  <a:extLst>
                    <a:ext uri="{9D8B030D-6E8A-4147-A177-3AD203B41FA5}">
                      <a16:colId xmlns="" xmlns:a16="http://schemas.microsoft.com/office/drawing/2014/main" val="20002"/>
                    </a:ext>
                  </a:extLst>
                </a:gridCol>
              </a:tblGrid>
              <a:tr h="523598">
                <a:tc>
                  <a:txBody>
                    <a:bodyPr/>
                    <a:lstStyle/>
                    <a:p>
                      <a:endParaRPr lang="en-US" sz="1800" b="0" dirty="0"/>
                    </a:p>
                  </a:txBody>
                  <a:tcPr marL="91432" marR="91432">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b="1" dirty="0"/>
                        <a:t>UIP Pattern</a:t>
                      </a:r>
                    </a:p>
                  </a:txBody>
                  <a:tcPr marL="91432" marR="91432" anchor="ctr">
                    <a:lnT w="12700" cap="flat" cmpd="sng" algn="ctr">
                      <a:solidFill>
                        <a:schemeClr val="tx1"/>
                      </a:solidFill>
                      <a:prstDash val="solid"/>
                      <a:round/>
                      <a:headEnd type="none" w="med" len="med"/>
                      <a:tailEnd type="none" w="med" len="med"/>
                    </a:lnT>
                  </a:tcPr>
                </a:tc>
                <a:tc>
                  <a:txBody>
                    <a:bodyPr/>
                    <a:lstStyle/>
                    <a:p>
                      <a:pPr algn="ctr"/>
                      <a:r>
                        <a:rPr lang="en-US" sz="1600" b="1" dirty="0"/>
                        <a:t>Possible </a:t>
                      </a:r>
                      <a:br>
                        <a:rPr lang="en-US" sz="1600" b="1" dirty="0"/>
                      </a:br>
                      <a:r>
                        <a:rPr lang="en-US" sz="1600" b="1" dirty="0"/>
                        <a:t>UIP Pattern</a:t>
                      </a:r>
                    </a:p>
                  </a:txBody>
                  <a:tcPr marL="91432" marR="91432"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0"/>
                  </a:ext>
                </a:extLst>
              </a:tr>
              <a:tr h="614659">
                <a:tc>
                  <a:txBody>
                    <a:bodyPr/>
                    <a:lstStyle/>
                    <a:p>
                      <a:r>
                        <a:rPr lang="en-US" sz="1800" u="sng" baseline="0" dirty="0"/>
                        <a:t>Subpleural, basal</a:t>
                      </a:r>
                      <a:r>
                        <a:rPr lang="en-US" sz="1800" u="none" baseline="0" dirty="0"/>
                        <a:t> </a:t>
                      </a:r>
                      <a:r>
                        <a:rPr lang="en-US" sz="1800" baseline="0" dirty="0"/>
                        <a:t>predominance</a:t>
                      </a:r>
                      <a:endParaRPr lang="en-US" sz="1800" dirty="0"/>
                    </a:p>
                  </a:txBody>
                  <a:tcPr marL="91432" marR="91432" anchor="ctr">
                    <a:lnL w="12700" cap="flat" cmpd="sng" algn="ctr">
                      <a:solidFill>
                        <a:schemeClr val="tx1"/>
                      </a:solidFill>
                      <a:prstDash val="solid"/>
                      <a:round/>
                      <a:headEnd type="none" w="med" len="med"/>
                      <a:tailEnd type="none" w="med" len="med"/>
                    </a:lnL>
                  </a:tcPr>
                </a:tc>
                <a:tc>
                  <a:txBody>
                    <a:bodyPr/>
                    <a:lstStyle/>
                    <a:p>
                      <a:pPr algn="ctr"/>
                      <a:r>
                        <a:rPr lang="en-US" sz="2000" dirty="0"/>
                        <a:t>+</a:t>
                      </a:r>
                    </a:p>
                  </a:txBody>
                  <a:tcPr marL="91432" marR="91432" anchor="ctr"/>
                </a:tc>
                <a:tc>
                  <a:txBody>
                    <a:bodyPr/>
                    <a:lstStyle/>
                    <a:p>
                      <a:pPr algn="ctr"/>
                      <a:r>
                        <a:rPr lang="en-US" sz="2000" dirty="0"/>
                        <a:t>+</a:t>
                      </a:r>
                    </a:p>
                  </a:txBody>
                  <a:tcPr marL="91432" marR="91432"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1"/>
                  </a:ext>
                </a:extLst>
              </a:tr>
              <a:tr h="375625">
                <a:tc>
                  <a:txBody>
                    <a:bodyPr/>
                    <a:lstStyle/>
                    <a:p>
                      <a:r>
                        <a:rPr lang="en-US" sz="1800" u="sng" dirty="0"/>
                        <a:t>Reticular</a:t>
                      </a:r>
                      <a:r>
                        <a:rPr lang="en-US" sz="1800" u="none" dirty="0"/>
                        <a:t> </a:t>
                      </a:r>
                      <a:r>
                        <a:rPr lang="en-US" sz="1800" dirty="0"/>
                        <a:t>abnormality</a:t>
                      </a:r>
                    </a:p>
                  </a:txBody>
                  <a:tcPr marL="91432" marR="91432" anchor="ctr">
                    <a:lnL w="12700" cap="flat" cmpd="sng" algn="ctr">
                      <a:solidFill>
                        <a:schemeClr val="tx1"/>
                      </a:solidFill>
                      <a:prstDash val="solid"/>
                      <a:round/>
                      <a:headEnd type="none" w="med" len="med"/>
                      <a:tailEnd type="none" w="med" len="med"/>
                    </a:lnL>
                  </a:tcPr>
                </a:tc>
                <a:tc>
                  <a:txBody>
                    <a:bodyPr/>
                    <a:lstStyle/>
                    <a:p>
                      <a:pPr algn="ctr"/>
                      <a:r>
                        <a:rPr lang="en-US" sz="2000" dirty="0"/>
                        <a:t>+</a:t>
                      </a:r>
                    </a:p>
                  </a:txBody>
                  <a:tcPr marL="91432" marR="91432" anchor="ctr"/>
                </a:tc>
                <a:tc>
                  <a:txBody>
                    <a:bodyPr/>
                    <a:lstStyle/>
                    <a:p>
                      <a:pPr algn="ctr"/>
                      <a:r>
                        <a:rPr lang="en-US" sz="2000" dirty="0"/>
                        <a:t>+</a:t>
                      </a:r>
                    </a:p>
                  </a:txBody>
                  <a:tcPr marL="91432" marR="91432"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2"/>
                  </a:ext>
                </a:extLst>
              </a:tr>
              <a:tr h="614659">
                <a:tc>
                  <a:txBody>
                    <a:bodyPr/>
                    <a:lstStyle/>
                    <a:p>
                      <a:r>
                        <a:rPr lang="en-US" sz="1800" u="sng" dirty="0"/>
                        <a:t>Honeycombing</a:t>
                      </a:r>
                      <a:r>
                        <a:rPr lang="en-US" sz="1800" dirty="0"/>
                        <a:t> </a:t>
                      </a:r>
                    </a:p>
                    <a:p>
                      <a:r>
                        <a:rPr lang="en-US" sz="1800" dirty="0"/>
                        <a:t>(+/- </a:t>
                      </a:r>
                      <a:r>
                        <a:rPr lang="en-US" sz="1800" baseline="0" dirty="0"/>
                        <a:t>traction bronchiectasis)</a:t>
                      </a:r>
                      <a:endParaRPr lang="en-US" sz="1800" dirty="0"/>
                    </a:p>
                  </a:txBody>
                  <a:tcPr marL="91432" marR="91432" anchor="ctr">
                    <a:lnL w="12700" cap="flat" cmpd="sng" algn="ctr">
                      <a:solidFill>
                        <a:schemeClr val="tx1"/>
                      </a:solidFill>
                      <a:prstDash val="solid"/>
                      <a:round/>
                      <a:headEnd type="none" w="med" len="med"/>
                      <a:tailEnd type="none" w="med" len="med"/>
                    </a:lnL>
                  </a:tcPr>
                </a:tc>
                <a:tc>
                  <a:txBody>
                    <a:bodyPr/>
                    <a:lstStyle/>
                    <a:p>
                      <a:pPr algn="ctr"/>
                      <a:r>
                        <a:rPr lang="en-US" sz="2000" dirty="0"/>
                        <a:t>+</a:t>
                      </a:r>
                    </a:p>
                  </a:txBody>
                  <a:tcPr marL="91432" marR="91432" anchor="ctr"/>
                </a:tc>
                <a:tc>
                  <a:txBody>
                    <a:bodyPr/>
                    <a:lstStyle/>
                    <a:p>
                      <a:pPr algn="ctr"/>
                      <a:r>
                        <a:rPr lang="en-US" sz="2000" dirty="0"/>
                        <a:t>-</a:t>
                      </a:r>
                    </a:p>
                  </a:txBody>
                  <a:tcPr marL="91432" marR="91432"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03"/>
                  </a:ext>
                </a:extLst>
              </a:tr>
              <a:tr h="614659">
                <a:tc>
                  <a:txBody>
                    <a:bodyPr/>
                    <a:lstStyle/>
                    <a:p>
                      <a:r>
                        <a:rPr lang="en-US" sz="1800" u="sng" dirty="0"/>
                        <a:t>Absence of “inconsistent</a:t>
                      </a:r>
                      <a:r>
                        <a:rPr lang="en-US" sz="1800" dirty="0"/>
                        <a:t>” features</a:t>
                      </a:r>
                    </a:p>
                  </a:txBody>
                  <a:tcPr marL="91432" marR="91432"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2000" dirty="0"/>
                        <a:t>+</a:t>
                      </a:r>
                    </a:p>
                  </a:txBody>
                  <a:tcPr marL="91432" marR="91432" anchor="ctr">
                    <a:lnB w="12700" cap="flat" cmpd="sng" algn="ctr">
                      <a:solidFill>
                        <a:schemeClr val="tx1"/>
                      </a:solidFill>
                      <a:prstDash val="solid"/>
                      <a:round/>
                      <a:headEnd type="none" w="med" len="med"/>
                      <a:tailEnd type="none" w="med" len="med"/>
                    </a:lnB>
                  </a:tcPr>
                </a:tc>
                <a:tc>
                  <a:txBody>
                    <a:bodyPr/>
                    <a:lstStyle/>
                    <a:p>
                      <a:pPr algn="ctr"/>
                      <a:r>
                        <a:rPr lang="en-US" sz="2000" dirty="0"/>
                        <a:t>+</a:t>
                      </a:r>
                    </a:p>
                  </a:txBody>
                  <a:tcPr marL="91432" marR="91432"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1542698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your next step to establish </a:t>
            </a:r>
            <a:r>
              <a:rPr lang="en-US" dirty="0" smtClean="0"/>
              <a:t>William’s </a:t>
            </a:r>
            <a:r>
              <a:rPr lang="en-US" dirty="0"/>
              <a:t>diagnosis?  </a:t>
            </a:r>
          </a:p>
        </p:txBody>
      </p:sp>
      <p:sp>
        <p:nvSpPr>
          <p:cNvPr id="3" name="Content Placeholder 2"/>
          <p:cNvSpPr>
            <a:spLocks noGrp="1"/>
          </p:cNvSpPr>
          <p:nvPr>
            <p:ph idx="1"/>
          </p:nvPr>
        </p:nvSpPr>
        <p:spPr>
          <a:xfrm>
            <a:off x="457200" y="1600201"/>
            <a:ext cx="8229600" cy="4525963"/>
          </a:xfrm>
        </p:spPr>
        <p:txBody>
          <a:bodyPr>
            <a:noAutofit/>
          </a:bodyPr>
          <a:lstStyle/>
          <a:p>
            <a:pPr marL="514350" indent="-514350">
              <a:buFont typeface="+mj-lt"/>
              <a:buAutoNum type="alphaUcPeriod"/>
            </a:pPr>
            <a:r>
              <a:rPr lang="en-US" sz="2800" dirty="0"/>
              <a:t>Surgical lung biopsy </a:t>
            </a:r>
          </a:p>
          <a:p>
            <a:pPr marL="514350" indent="-514350">
              <a:buFont typeface="+mj-lt"/>
              <a:buAutoNum type="alphaUcPeriod"/>
            </a:pPr>
            <a:r>
              <a:rPr lang="en-US" sz="2800" dirty="0"/>
              <a:t>Transbronchial biopsy </a:t>
            </a:r>
          </a:p>
          <a:p>
            <a:pPr marL="514350" indent="-514350">
              <a:buFont typeface="+mj-lt"/>
              <a:buAutoNum type="alphaUcPeriod"/>
            </a:pPr>
            <a:r>
              <a:rPr lang="en-US" sz="2800" dirty="0" smtClean="0"/>
              <a:t>Serology</a:t>
            </a:r>
            <a:endParaRPr lang="en-US" sz="2800" dirty="0"/>
          </a:p>
          <a:p>
            <a:pPr marL="514350" indent="-514350">
              <a:buFont typeface="+mj-lt"/>
              <a:buAutoNum type="alphaUcPeriod"/>
            </a:pPr>
            <a:r>
              <a:rPr lang="en-US" sz="2800" dirty="0"/>
              <a:t>Referral to rheumatology</a:t>
            </a:r>
          </a:p>
          <a:p>
            <a:pPr marL="514350" indent="-514350">
              <a:buFont typeface="+mj-lt"/>
              <a:buAutoNum type="alphaUcPeriod"/>
            </a:pPr>
            <a:r>
              <a:rPr lang="en-US" sz="2800" dirty="0"/>
              <a:t>Diagnosis is clear, proceed to treatment</a:t>
            </a:r>
          </a:p>
          <a:p>
            <a:endParaRPr lang="en-US" sz="2800" dirty="0"/>
          </a:p>
        </p:txBody>
      </p:sp>
      <p:sp>
        <p:nvSpPr>
          <p:cNvPr id="6" name="Left Arrow 5"/>
          <p:cNvSpPr/>
          <p:nvPr/>
        </p:nvSpPr>
        <p:spPr>
          <a:xfrm>
            <a:off x="2832100" y="2552700"/>
            <a:ext cx="1574800" cy="685800"/>
          </a:xfrm>
          <a:prstGeom prst="leftArrow">
            <a:avLst/>
          </a:prstGeom>
          <a:solidFill>
            <a:srgbClr val="FF0000"/>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Negative</a:t>
            </a:r>
            <a:endParaRPr lang="en-US" dirty="0"/>
          </a:p>
        </p:txBody>
      </p:sp>
    </p:spTree>
    <p:custDataLst>
      <p:tags r:id="rId1"/>
    </p:custDataLst>
    <p:extLst>
      <p:ext uri="{BB962C8B-B14F-4D97-AF65-F5344CB8AC3E}">
        <p14:creationId xmlns:p14="http://schemas.microsoft.com/office/powerpoint/2010/main" val="10652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your next step to establish </a:t>
            </a:r>
            <a:r>
              <a:rPr lang="en-US" dirty="0" smtClean="0"/>
              <a:t>William’s </a:t>
            </a:r>
            <a:r>
              <a:rPr lang="en-US" dirty="0"/>
              <a:t>diagnosis?  </a:t>
            </a:r>
          </a:p>
        </p:txBody>
      </p:sp>
      <p:sp>
        <p:nvSpPr>
          <p:cNvPr id="3" name="Content Placeholder 2"/>
          <p:cNvSpPr>
            <a:spLocks noGrp="1"/>
          </p:cNvSpPr>
          <p:nvPr>
            <p:ph idx="1"/>
          </p:nvPr>
        </p:nvSpPr>
        <p:spPr>
          <a:xfrm>
            <a:off x="457200" y="1600201"/>
            <a:ext cx="8229600" cy="4525963"/>
          </a:xfrm>
        </p:spPr>
        <p:txBody>
          <a:bodyPr>
            <a:noAutofit/>
          </a:bodyPr>
          <a:lstStyle/>
          <a:p>
            <a:pPr marL="514350" indent="-514350">
              <a:buFont typeface="+mj-lt"/>
              <a:buAutoNum type="alphaUcPeriod"/>
            </a:pPr>
            <a:r>
              <a:rPr lang="en-US" sz="2800" dirty="0"/>
              <a:t>Surgical lung biopsy </a:t>
            </a:r>
          </a:p>
          <a:p>
            <a:pPr marL="514350" indent="-514350">
              <a:buFont typeface="+mj-lt"/>
              <a:buAutoNum type="alphaUcPeriod"/>
            </a:pPr>
            <a:r>
              <a:rPr lang="en-US" sz="2800" dirty="0"/>
              <a:t>Transbronchial biopsy </a:t>
            </a:r>
          </a:p>
          <a:p>
            <a:pPr marL="514350" indent="-514350">
              <a:buFont typeface="+mj-lt"/>
              <a:buAutoNum type="alphaUcPeriod"/>
            </a:pPr>
            <a:r>
              <a:rPr lang="en-US" sz="2800" dirty="0" smtClean="0"/>
              <a:t>Serology</a:t>
            </a:r>
            <a:endParaRPr lang="en-US" sz="2800" dirty="0"/>
          </a:p>
          <a:p>
            <a:pPr marL="514350" indent="-514350">
              <a:buFont typeface="+mj-lt"/>
              <a:buAutoNum type="alphaUcPeriod"/>
            </a:pPr>
            <a:r>
              <a:rPr lang="en-US" sz="2800" dirty="0"/>
              <a:t>Referral to rheumatology</a:t>
            </a:r>
          </a:p>
          <a:p>
            <a:pPr marL="514350" indent="-514350">
              <a:buFont typeface="+mj-lt"/>
              <a:buAutoNum type="alphaUcPeriod"/>
            </a:pPr>
            <a:r>
              <a:rPr lang="en-US" sz="2800" dirty="0"/>
              <a:t>Diagnosis is clear, proceed to treatment</a:t>
            </a:r>
          </a:p>
          <a:p>
            <a:endParaRPr lang="en-US" sz="2800" dirty="0"/>
          </a:p>
        </p:txBody>
      </p:sp>
      <p:sp>
        <p:nvSpPr>
          <p:cNvPr id="5" name="Left Arrow 4"/>
          <p:cNvSpPr/>
          <p:nvPr/>
        </p:nvSpPr>
        <p:spPr>
          <a:xfrm>
            <a:off x="4178300" y="1562100"/>
            <a:ext cx="1574800" cy="685800"/>
          </a:xfrm>
          <a:prstGeom prst="leftArrow">
            <a:avLst/>
          </a:prstGeom>
          <a:solidFill>
            <a:srgbClr val="FF0000"/>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3859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993"/>
            <a:ext cx="8229600" cy="1143000"/>
          </a:xfrm>
        </p:spPr>
        <p:txBody>
          <a:bodyPr/>
          <a:lstStyle/>
          <a:p>
            <a:pPr algn="ctr"/>
            <a:r>
              <a:rPr lang="en-US" dirty="0"/>
              <a:t>Diagnostic Algorithm for IPF</a:t>
            </a:r>
          </a:p>
        </p:txBody>
      </p:sp>
      <p:sp>
        <p:nvSpPr>
          <p:cNvPr id="5" name="Text Box 5"/>
          <p:cNvSpPr txBox="1">
            <a:spLocks noChangeArrowheads="1"/>
          </p:cNvSpPr>
          <p:nvPr/>
        </p:nvSpPr>
        <p:spPr bwMode="auto">
          <a:xfrm>
            <a:off x="0" y="6138446"/>
            <a:ext cx="90067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1600" dirty="0">
                <a:latin typeface="+mn-lt"/>
              </a:rPr>
              <a:t>Raghu G, et al, and the ATS/ERS/JRS/ALAT Committee on IPF. </a:t>
            </a:r>
            <a:r>
              <a:rPr lang="en-US" sz="1600" i="1" dirty="0">
                <a:latin typeface="+mn-lt"/>
              </a:rPr>
              <a:t>Am J </a:t>
            </a:r>
            <a:r>
              <a:rPr lang="en-US" sz="1600" i="1" dirty="0" err="1">
                <a:latin typeface="+mn-lt"/>
              </a:rPr>
              <a:t>Respir</a:t>
            </a:r>
            <a:r>
              <a:rPr lang="en-US" sz="1600" i="1" dirty="0">
                <a:latin typeface="+mn-lt"/>
              </a:rPr>
              <a:t> </a:t>
            </a:r>
            <a:r>
              <a:rPr lang="en-US" sz="1600" i="1" dirty="0" err="1">
                <a:latin typeface="+mn-lt"/>
              </a:rPr>
              <a:t>Crit</a:t>
            </a:r>
            <a:r>
              <a:rPr lang="en-US" sz="1600" i="1" dirty="0">
                <a:latin typeface="+mn-lt"/>
              </a:rPr>
              <a:t> Care Med</a:t>
            </a:r>
            <a:r>
              <a:rPr lang="en-US" sz="1600" dirty="0">
                <a:latin typeface="+mn-lt"/>
              </a:rPr>
              <a:t>. 2011;183:788-824 </a:t>
            </a:r>
          </a:p>
        </p:txBody>
      </p:sp>
      <p:sp>
        <p:nvSpPr>
          <p:cNvPr id="6" name="Rounded Rectangle 5"/>
          <p:cNvSpPr/>
          <p:nvPr/>
        </p:nvSpPr>
        <p:spPr>
          <a:xfrm>
            <a:off x="3074466" y="930751"/>
            <a:ext cx="2885704" cy="403761"/>
          </a:xfrm>
          <a:prstGeom prst="roundRect">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5400000" scaled="1"/>
            <a:tileRect/>
          </a:gra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t>Suspected IPF</a:t>
            </a:r>
          </a:p>
        </p:txBody>
      </p:sp>
      <p:sp>
        <p:nvSpPr>
          <p:cNvPr id="7" name="Rounded Rectangle 6"/>
          <p:cNvSpPr/>
          <p:nvPr/>
        </p:nvSpPr>
        <p:spPr>
          <a:xfrm>
            <a:off x="3074466" y="1537342"/>
            <a:ext cx="2885704" cy="571995"/>
          </a:xfrm>
          <a:prstGeom prst="roundRect">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5400000" scaled="1"/>
            <a:tileRect/>
          </a:gra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t>Identifiable causes </a:t>
            </a:r>
          </a:p>
          <a:p>
            <a:pPr algn="ctr"/>
            <a:r>
              <a:rPr lang="en-US" sz="2000" dirty="0"/>
              <a:t>for ILD?</a:t>
            </a:r>
          </a:p>
        </p:txBody>
      </p:sp>
      <p:sp>
        <p:nvSpPr>
          <p:cNvPr id="9" name="Rounded Rectangle 8"/>
          <p:cNvSpPr/>
          <p:nvPr/>
        </p:nvSpPr>
        <p:spPr>
          <a:xfrm>
            <a:off x="3074466" y="2475493"/>
            <a:ext cx="2885704" cy="403761"/>
          </a:xfrm>
          <a:prstGeom prst="roundRect">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5400000" scaled="1"/>
            <a:tileRect/>
          </a:gra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t>HRCT</a:t>
            </a:r>
          </a:p>
        </p:txBody>
      </p:sp>
      <p:sp>
        <p:nvSpPr>
          <p:cNvPr id="10" name="Rounded Rectangle 9"/>
          <p:cNvSpPr/>
          <p:nvPr/>
        </p:nvSpPr>
        <p:spPr>
          <a:xfrm>
            <a:off x="4012616" y="3499548"/>
            <a:ext cx="1959429" cy="633350"/>
          </a:xfrm>
          <a:prstGeom prst="roundRect">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5400000" scaled="1"/>
            <a:tileRect/>
          </a:gra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t>Surgical Lung Biopsy</a:t>
            </a:r>
          </a:p>
        </p:txBody>
      </p:sp>
      <p:sp>
        <p:nvSpPr>
          <p:cNvPr id="11" name="Rounded Rectangle 10"/>
          <p:cNvSpPr/>
          <p:nvPr/>
        </p:nvSpPr>
        <p:spPr>
          <a:xfrm>
            <a:off x="4012616" y="4939895"/>
            <a:ext cx="1959429" cy="407718"/>
          </a:xfrm>
          <a:prstGeom prst="roundRect">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5400000" scaled="1"/>
            <a:tileRect/>
          </a:gradFill>
          <a:ln/>
        </p:spPr>
        <p:style>
          <a:lnRef idx="1">
            <a:schemeClr val="dk1"/>
          </a:lnRef>
          <a:fillRef idx="2">
            <a:schemeClr val="dk1"/>
          </a:fillRef>
          <a:effectRef idx="1">
            <a:schemeClr val="dk1"/>
          </a:effectRef>
          <a:fontRef idx="minor">
            <a:schemeClr val="dk1"/>
          </a:fontRef>
        </p:style>
        <p:txBody>
          <a:bodyPr rtlCol="0" anchor="ctr"/>
          <a:lstStyle/>
          <a:p>
            <a:pPr algn="ctr"/>
            <a:r>
              <a:rPr lang="en-US" sz="2000" dirty="0"/>
              <a:t>MDD</a:t>
            </a:r>
          </a:p>
        </p:txBody>
      </p:sp>
      <p:sp>
        <p:nvSpPr>
          <p:cNvPr id="13" name="Rounded Rectangle 12"/>
          <p:cNvSpPr/>
          <p:nvPr/>
        </p:nvSpPr>
        <p:spPr>
          <a:xfrm>
            <a:off x="1471304" y="5586800"/>
            <a:ext cx="1959429" cy="407718"/>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rPr>
              <a:t>IPF</a:t>
            </a:r>
            <a:endParaRPr lang="en-US" dirty="0">
              <a:solidFill>
                <a:schemeClr val="tx1"/>
              </a:solidFill>
            </a:endParaRPr>
          </a:p>
        </p:txBody>
      </p:sp>
      <p:sp>
        <p:nvSpPr>
          <p:cNvPr id="14" name="Rounded Rectangle 13"/>
          <p:cNvSpPr/>
          <p:nvPr/>
        </p:nvSpPr>
        <p:spPr>
          <a:xfrm>
            <a:off x="6504463" y="5611550"/>
            <a:ext cx="1959429" cy="407718"/>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a:solidFill>
                  <a:schemeClr val="tx1"/>
                </a:solidFill>
              </a:rPr>
              <a:t>Not IPF</a:t>
            </a:r>
          </a:p>
        </p:txBody>
      </p:sp>
      <p:cxnSp>
        <p:nvCxnSpPr>
          <p:cNvPr id="16" name="Straight Arrow Connector 15"/>
          <p:cNvCxnSpPr>
            <a:stCxn id="6" idx="2"/>
            <a:endCxn id="7" idx="0"/>
          </p:cNvCxnSpPr>
          <p:nvPr/>
        </p:nvCxnSpPr>
        <p:spPr>
          <a:xfrm>
            <a:off x="4517317" y="1334512"/>
            <a:ext cx="0" cy="20282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a:stCxn id="7" idx="2"/>
            <a:endCxn id="9" idx="0"/>
          </p:cNvCxnSpPr>
          <p:nvPr/>
        </p:nvCxnSpPr>
        <p:spPr>
          <a:xfrm>
            <a:off x="4517317" y="2109335"/>
            <a:ext cx="0" cy="3661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a:off x="4202631" y="2879252"/>
            <a:ext cx="0" cy="62444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a:off x="4214506" y="4136054"/>
            <a:ext cx="0" cy="81147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a:xfrm>
            <a:off x="3240729" y="2879252"/>
            <a:ext cx="0" cy="27322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Elbow Connector 29"/>
          <p:cNvCxnSpPr>
            <a:stCxn id="7" idx="3"/>
          </p:cNvCxnSpPr>
          <p:nvPr/>
        </p:nvCxnSpPr>
        <p:spPr>
          <a:xfrm>
            <a:off x="5960170" y="1823338"/>
            <a:ext cx="1913171" cy="3788212"/>
          </a:xfrm>
          <a:prstGeom prst="bentConnector2">
            <a:avLst/>
          </a:prstGeom>
          <a:ln>
            <a:tailEnd type="arrow"/>
          </a:ln>
        </p:spPr>
        <p:style>
          <a:lnRef idx="2">
            <a:schemeClr val="dk1"/>
          </a:lnRef>
          <a:fillRef idx="0">
            <a:schemeClr val="dk1"/>
          </a:fillRef>
          <a:effectRef idx="1">
            <a:schemeClr val="dk1"/>
          </a:effectRef>
          <a:fontRef idx="minor">
            <a:schemeClr val="tx1"/>
          </a:fontRef>
        </p:style>
      </p:cxnSp>
      <p:cxnSp>
        <p:nvCxnSpPr>
          <p:cNvPr id="32" name="Elbow Connector 31"/>
          <p:cNvCxnSpPr>
            <a:stCxn id="10" idx="3"/>
          </p:cNvCxnSpPr>
          <p:nvPr/>
        </p:nvCxnSpPr>
        <p:spPr>
          <a:xfrm>
            <a:off x="5972044" y="3816223"/>
            <a:ext cx="1165026" cy="1792173"/>
          </a:xfrm>
          <a:prstGeom prst="bentConnector2">
            <a:avLst/>
          </a:prstGeom>
          <a:ln>
            <a:tailEnd type="arrow"/>
          </a:ln>
        </p:spPr>
        <p:style>
          <a:lnRef idx="2">
            <a:schemeClr val="dk1"/>
          </a:lnRef>
          <a:fillRef idx="0">
            <a:schemeClr val="dk1"/>
          </a:fillRef>
          <a:effectRef idx="1">
            <a:schemeClr val="dk1"/>
          </a:effectRef>
          <a:fontRef idx="minor">
            <a:schemeClr val="tx1"/>
          </a:fontRef>
        </p:style>
      </p:cxnSp>
      <p:sp>
        <p:nvSpPr>
          <p:cNvPr id="33" name="TextBox 32"/>
          <p:cNvSpPr txBox="1"/>
          <p:nvPr/>
        </p:nvSpPr>
        <p:spPr>
          <a:xfrm>
            <a:off x="4639668" y="2123136"/>
            <a:ext cx="1144732" cy="338554"/>
          </a:xfrm>
          <a:prstGeom prst="rect">
            <a:avLst/>
          </a:prstGeom>
          <a:noFill/>
        </p:spPr>
        <p:txBody>
          <a:bodyPr wrap="square" rtlCol="0">
            <a:spAutoFit/>
          </a:bodyPr>
          <a:lstStyle/>
          <a:p>
            <a:r>
              <a:rPr lang="en-US" sz="1600" dirty="0"/>
              <a:t>No</a:t>
            </a:r>
            <a:endParaRPr lang="en-US" dirty="0"/>
          </a:p>
        </p:txBody>
      </p:sp>
      <p:sp>
        <p:nvSpPr>
          <p:cNvPr id="34" name="TextBox 33"/>
          <p:cNvSpPr txBox="1"/>
          <p:nvPr/>
        </p:nvSpPr>
        <p:spPr>
          <a:xfrm>
            <a:off x="4408088" y="2914775"/>
            <a:ext cx="1862083" cy="584775"/>
          </a:xfrm>
          <a:prstGeom prst="rect">
            <a:avLst/>
          </a:prstGeom>
          <a:noFill/>
        </p:spPr>
        <p:txBody>
          <a:bodyPr wrap="square" rtlCol="0">
            <a:spAutoFit/>
          </a:bodyPr>
          <a:lstStyle/>
          <a:p>
            <a:r>
              <a:rPr lang="en-US" sz="1600" dirty="0"/>
              <a:t>Possible UIP</a:t>
            </a:r>
          </a:p>
          <a:p>
            <a:r>
              <a:rPr lang="en-US" sz="1600" dirty="0"/>
              <a:t>Inconsistent w/UIP</a:t>
            </a:r>
            <a:endParaRPr lang="en-US" dirty="0"/>
          </a:p>
        </p:txBody>
      </p:sp>
      <p:sp>
        <p:nvSpPr>
          <p:cNvPr id="38" name="TextBox 37"/>
          <p:cNvSpPr txBox="1"/>
          <p:nvPr/>
        </p:nvSpPr>
        <p:spPr>
          <a:xfrm>
            <a:off x="4408088" y="4149004"/>
            <a:ext cx="2348974" cy="830997"/>
          </a:xfrm>
          <a:prstGeom prst="rect">
            <a:avLst/>
          </a:prstGeom>
          <a:noFill/>
        </p:spPr>
        <p:txBody>
          <a:bodyPr wrap="square" rtlCol="0">
            <a:spAutoFit/>
          </a:bodyPr>
          <a:lstStyle/>
          <a:p>
            <a:r>
              <a:rPr lang="en-US" sz="1600" dirty="0"/>
              <a:t>UIP</a:t>
            </a:r>
          </a:p>
          <a:p>
            <a:r>
              <a:rPr lang="en-US" sz="1600" dirty="0"/>
              <a:t>Probable UIP</a:t>
            </a:r>
          </a:p>
          <a:p>
            <a:r>
              <a:rPr lang="en-US" sz="1600" dirty="0"/>
              <a:t>Non-classifiable fibrosis</a:t>
            </a:r>
            <a:endParaRPr lang="en-US" dirty="0"/>
          </a:p>
        </p:txBody>
      </p:sp>
      <p:cxnSp>
        <p:nvCxnSpPr>
          <p:cNvPr id="26" name="Straight Arrow Connector 25"/>
          <p:cNvCxnSpPr/>
          <p:nvPr/>
        </p:nvCxnSpPr>
        <p:spPr>
          <a:xfrm>
            <a:off x="5960170" y="5360313"/>
            <a:ext cx="544293" cy="2639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flipH="1">
            <a:off x="3509070" y="5360313"/>
            <a:ext cx="544293" cy="2639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5" name="Rectangle 24"/>
          <p:cNvSpPr/>
          <p:nvPr/>
        </p:nvSpPr>
        <p:spPr>
          <a:xfrm>
            <a:off x="2720744" y="3798206"/>
            <a:ext cx="508473" cy="369332"/>
          </a:xfrm>
          <a:prstGeom prst="rect">
            <a:avLst/>
          </a:prstGeom>
        </p:spPr>
        <p:txBody>
          <a:bodyPr wrap="none">
            <a:spAutoFit/>
          </a:bodyPr>
          <a:lstStyle/>
          <a:p>
            <a:r>
              <a:rPr lang="en-US" dirty="0"/>
              <a:t>UIP</a:t>
            </a:r>
          </a:p>
        </p:txBody>
      </p:sp>
      <p:sp>
        <p:nvSpPr>
          <p:cNvPr id="29" name="TextBox 28"/>
          <p:cNvSpPr txBox="1"/>
          <p:nvPr/>
        </p:nvSpPr>
        <p:spPr>
          <a:xfrm>
            <a:off x="6184696" y="1465797"/>
            <a:ext cx="1144732" cy="338554"/>
          </a:xfrm>
          <a:prstGeom prst="rect">
            <a:avLst/>
          </a:prstGeom>
          <a:noFill/>
        </p:spPr>
        <p:txBody>
          <a:bodyPr wrap="square" rtlCol="0">
            <a:spAutoFit/>
          </a:bodyPr>
          <a:lstStyle/>
          <a:p>
            <a:r>
              <a:rPr lang="en-US" sz="1600" dirty="0" smtClean="0"/>
              <a:t>Yes</a:t>
            </a:r>
            <a:endParaRPr lang="en-US" dirty="0"/>
          </a:p>
        </p:txBody>
      </p:sp>
      <p:sp>
        <p:nvSpPr>
          <p:cNvPr id="31" name="TextBox 30"/>
          <p:cNvSpPr txBox="1"/>
          <p:nvPr/>
        </p:nvSpPr>
        <p:spPr>
          <a:xfrm>
            <a:off x="6093938" y="3497752"/>
            <a:ext cx="1144732" cy="338554"/>
          </a:xfrm>
          <a:prstGeom prst="rect">
            <a:avLst/>
          </a:prstGeom>
          <a:noFill/>
        </p:spPr>
        <p:txBody>
          <a:bodyPr wrap="square" rtlCol="0">
            <a:spAutoFit/>
          </a:bodyPr>
          <a:lstStyle/>
          <a:p>
            <a:r>
              <a:rPr lang="en-US" sz="1600" dirty="0" smtClean="0"/>
              <a:t>Not UIP</a:t>
            </a:r>
            <a:endParaRPr lang="en-US" dirty="0"/>
          </a:p>
        </p:txBody>
      </p:sp>
    </p:spTree>
    <p:extLst>
      <p:ext uri="{BB962C8B-B14F-4D97-AF65-F5344CB8AC3E}">
        <p14:creationId xmlns:p14="http://schemas.microsoft.com/office/powerpoint/2010/main" val="35274161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2"/>
                </a:solidFill>
              </a:rPr>
              <a:t>Histopathology</a:t>
            </a:r>
            <a:endParaRPr lang="en-US" dirty="0">
              <a:solidFill>
                <a:schemeClr val="tx2"/>
              </a:solidFill>
            </a:endParaRPr>
          </a:p>
        </p:txBody>
      </p:sp>
      <p:sp>
        <p:nvSpPr>
          <p:cNvPr id="5" name="Text Box 21"/>
          <p:cNvSpPr txBox="1">
            <a:spLocks noChangeArrowheads="1"/>
          </p:cNvSpPr>
          <p:nvPr/>
        </p:nvSpPr>
        <p:spPr bwMode="auto">
          <a:xfrm>
            <a:off x="851578" y="1638963"/>
            <a:ext cx="1841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ctr"/>
            <a:r>
              <a:rPr lang="en-US" altLang="en-US" sz="2400" u="sng" dirty="0"/>
              <a:t>THIS</a:t>
            </a:r>
            <a:r>
              <a:rPr lang="en-US" altLang="en-US" sz="2400" dirty="0"/>
              <a:t> IS UIP</a:t>
            </a:r>
            <a:endParaRPr lang="en-US" altLang="en-US" sz="1200" dirty="0"/>
          </a:p>
        </p:txBody>
      </p:sp>
      <p:sp>
        <p:nvSpPr>
          <p:cNvPr id="6" name="Text Box 23"/>
          <p:cNvSpPr txBox="1">
            <a:spLocks noChangeArrowheads="1"/>
          </p:cNvSpPr>
          <p:nvPr/>
        </p:nvSpPr>
        <p:spPr bwMode="auto">
          <a:xfrm>
            <a:off x="237568" y="2252811"/>
            <a:ext cx="3281887" cy="2474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nSpc>
                <a:spcPct val="90000"/>
              </a:lnSpc>
              <a:buFont typeface="+mj-lt"/>
              <a:buAutoNum type="arabicPeriod"/>
            </a:pPr>
            <a:r>
              <a:rPr lang="en-US" altLang="en-US" dirty="0" smtClean="0"/>
              <a:t>Temporal </a:t>
            </a:r>
            <a:r>
              <a:rPr lang="en-US" altLang="en-US" dirty="0"/>
              <a:t>heterogeneity</a:t>
            </a:r>
          </a:p>
          <a:p>
            <a:pPr>
              <a:lnSpc>
                <a:spcPct val="90000"/>
              </a:lnSpc>
              <a:buFont typeface="+mj-lt"/>
              <a:buAutoNum type="arabicPeriod"/>
            </a:pPr>
            <a:endParaRPr lang="en-US" altLang="en-US" dirty="0"/>
          </a:p>
          <a:p>
            <a:pPr>
              <a:lnSpc>
                <a:spcPct val="90000"/>
              </a:lnSpc>
              <a:buFont typeface="+mj-lt"/>
              <a:buAutoNum type="arabicPeriod"/>
            </a:pPr>
            <a:r>
              <a:rPr lang="en-US" altLang="en-US" dirty="0" smtClean="0"/>
              <a:t>Microscopic </a:t>
            </a:r>
            <a:r>
              <a:rPr lang="en-US" altLang="en-US" dirty="0"/>
              <a:t>honeycombing</a:t>
            </a:r>
          </a:p>
          <a:p>
            <a:pPr>
              <a:lnSpc>
                <a:spcPct val="90000"/>
              </a:lnSpc>
              <a:buFont typeface="+mj-lt"/>
              <a:buAutoNum type="arabicPeriod"/>
            </a:pPr>
            <a:endParaRPr lang="en-US" altLang="en-US" dirty="0"/>
          </a:p>
          <a:p>
            <a:pPr>
              <a:lnSpc>
                <a:spcPct val="90000"/>
              </a:lnSpc>
              <a:buFont typeface="+mj-lt"/>
              <a:buAutoNum type="arabicPeriod"/>
            </a:pPr>
            <a:r>
              <a:rPr lang="en-US" altLang="en-US" dirty="0" smtClean="0"/>
              <a:t>Dense </a:t>
            </a:r>
            <a:r>
              <a:rPr lang="en-US" altLang="en-US" dirty="0"/>
              <a:t>subpleural pink scar</a:t>
            </a:r>
          </a:p>
          <a:p>
            <a:pPr>
              <a:lnSpc>
                <a:spcPct val="90000"/>
              </a:lnSpc>
              <a:buFont typeface="+mj-lt"/>
              <a:buAutoNum type="arabicPeriod"/>
            </a:pPr>
            <a:endParaRPr lang="en-US" altLang="en-US" dirty="0"/>
          </a:p>
          <a:p>
            <a:pPr>
              <a:lnSpc>
                <a:spcPct val="90000"/>
              </a:lnSpc>
              <a:buFont typeface="+mj-lt"/>
              <a:buAutoNum type="arabicPeriod"/>
            </a:pPr>
            <a:r>
              <a:rPr lang="en-US" altLang="en-US" dirty="0" smtClean="0"/>
              <a:t>Fibroblast </a:t>
            </a:r>
            <a:r>
              <a:rPr lang="en-US" altLang="en-US" dirty="0"/>
              <a:t>foci </a:t>
            </a:r>
            <a:r>
              <a:rPr lang="en-US" altLang="en-US" dirty="0" smtClean="0"/>
              <a:t>(</a:t>
            </a:r>
            <a:r>
              <a:rPr lang="en-US" altLang="en-US" dirty="0"/>
              <a:t>at the edge of dense scar)</a:t>
            </a:r>
          </a:p>
          <a:p>
            <a:pPr>
              <a:lnSpc>
                <a:spcPct val="90000"/>
              </a:lnSpc>
              <a:spcBef>
                <a:spcPct val="50000"/>
              </a:spcBef>
              <a:buFont typeface="+mj-lt"/>
              <a:buAutoNum type="arabicPeriod"/>
            </a:pPr>
            <a:endParaRPr lang="en-US" altLang="en-US" dirty="0"/>
          </a:p>
        </p:txBody>
      </p:sp>
      <p:pic>
        <p:nvPicPr>
          <p:cNvPr id="7" name="Picture 2" descr="Clasical7"/>
          <p:cNvPicPr preferRelativeResize="0">
            <a:picLocks noChangeAspect="1" noChangeArrowheads="1"/>
          </p:cNvPicPr>
          <p:nvPr/>
        </p:nvPicPr>
        <p:blipFill>
          <a:blip r:embed="rId2">
            <a:lum bright="-12000" contrast="36000"/>
            <a:extLst>
              <a:ext uri="{28A0092B-C50C-407E-A947-70E740481C1C}">
                <a14:useLocalDpi xmlns:a14="http://schemas.microsoft.com/office/drawing/2010/main" val="0"/>
              </a:ext>
            </a:extLst>
          </a:blip>
          <a:srcRect/>
          <a:stretch>
            <a:fillRect/>
          </a:stretch>
        </p:blipFill>
        <p:spPr bwMode="auto">
          <a:xfrm>
            <a:off x="3620040" y="1257385"/>
            <a:ext cx="4957838" cy="3733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
          <p:cNvSpPr txBox="1">
            <a:spLocks noChangeArrowheads="1"/>
          </p:cNvSpPr>
          <p:nvPr/>
        </p:nvSpPr>
        <p:spPr bwMode="auto">
          <a:xfrm>
            <a:off x="5966295" y="1176219"/>
            <a:ext cx="14061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smtClean="0"/>
              <a:t>Normal Lung</a:t>
            </a:r>
            <a:endParaRPr lang="en-US" altLang="en-US" b="1" dirty="0"/>
          </a:p>
        </p:txBody>
      </p:sp>
      <p:sp>
        <p:nvSpPr>
          <p:cNvPr id="9" name="Text Box 5"/>
          <p:cNvSpPr txBox="1">
            <a:spLocks noChangeArrowheads="1"/>
          </p:cNvSpPr>
          <p:nvPr/>
        </p:nvSpPr>
        <p:spPr bwMode="auto">
          <a:xfrm>
            <a:off x="4075219" y="4734712"/>
            <a:ext cx="12108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t>Dense scar</a:t>
            </a:r>
          </a:p>
        </p:txBody>
      </p:sp>
      <p:sp>
        <p:nvSpPr>
          <p:cNvPr id="10" name="Line 6"/>
          <p:cNvSpPr>
            <a:spLocks noChangeShapeType="1"/>
          </p:cNvSpPr>
          <p:nvPr/>
        </p:nvSpPr>
        <p:spPr bwMode="auto">
          <a:xfrm flipV="1">
            <a:off x="4745144" y="4479685"/>
            <a:ext cx="76200" cy="3048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Text Box 7"/>
          <p:cNvSpPr txBox="1">
            <a:spLocks noChangeArrowheads="1"/>
          </p:cNvSpPr>
          <p:nvPr/>
        </p:nvSpPr>
        <p:spPr bwMode="auto">
          <a:xfrm>
            <a:off x="6833676" y="4555632"/>
            <a:ext cx="12108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t>Dense scar</a:t>
            </a:r>
          </a:p>
        </p:txBody>
      </p:sp>
      <p:sp>
        <p:nvSpPr>
          <p:cNvPr id="12" name="Line 8"/>
          <p:cNvSpPr>
            <a:spLocks noChangeShapeType="1"/>
          </p:cNvSpPr>
          <p:nvPr/>
        </p:nvSpPr>
        <p:spPr bwMode="auto">
          <a:xfrm flipV="1">
            <a:off x="7065329" y="4221010"/>
            <a:ext cx="76200" cy="381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Text Box 9"/>
          <p:cNvSpPr txBox="1">
            <a:spLocks noChangeArrowheads="1"/>
          </p:cNvSpPr>
          <p:nvPr/>
        </p:nvSpPr>
        <p:spPr bwMode="auto">
          <a:xfrm>
            <a:off x="3659617" y="1440741"/>
            <a:ext cx="22137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t>Micro Honeycombing</a:t>
            </a:r>
          </a:p>
        </p:txBody>
      </p:sp>
      <p:sp>
        <p:nvSpPr>
          <p:cNvPr id="14" name="Line 10"/>
          <p:cNvSpPr>
            <a:spLocks noChangeShapeType="1"/>
          </p:cNvSpPr>
          <p:nvPr/>
        </p:nvSpPr>
        <p:spPr bwMode="auto">
          <a:xfrm flipH="1">
            <a:off x="4263144" y="1807454"/>
            <a:ext cx="327144" cy="99144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Text Box 14"/>
          <p:cNvSpPr txBox="1">
            <a:spLocks noChangeArrowheads="1"/>
          </p:cNvSpPr>
          <p:nvPr/>
        </p:nvSpPr>
        <p:spPr bwMode="auto">
          <a:xfrm>
            <a:off x="5268279" y="4632085"/>
            <a:ext cx="1692258" cy="369332"/>
          </a:xfrm>
          <a:prstGeom prst="rect">
            <a:avLst/>
          </a:prstGeom>
          <a:noFill/>
          <a:ln>
            <a:noFill/>
          </a:ln>
          <a:effectLst/>
          <a:extLst/>
        </p:spPr>
        <p:txBody>
          <a:bodyPr wrap="none">
            <a:spAutoFit/>
          </a:bodyPr>
          <a:lstStyle/>
          <a:p>
            <a:r>
              <a:rPr lang="en-US" altLang="en-US" b="1" dirty="0"/>
              <a:t>Fibroblast focus</a:t>
            </a:r>
          </a:p>
        </p:txBody>
      </p:sp>
      <p:sp>
        <p:nvSpPr>
          <p:cNvPr id="16" name="Line 15"/>
          <p:cNvSpPr>
            <a:spLocks noChangeShapeType="1"/>
          </p:cNvSpPr>
          <p:nvPr/>
        </p:nvSpPr>
        <p:spPr bwMode="auto">
          <a:xfrm flipH="1" flipV="1">
            <a:off x="5900781" y="4069715"/>
            <a:ext cx="89286" cy="56237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7751582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2"/>
                </a:solidFill>
              </a:rPr>
              <a:t>Histopathology Summary </a:t>
            </a:r>
            <a:endParaRPr lang="en-US" dirty="0">
              <a:solidFill>
                <a:schemeClr val="tx2"/>
              </a:solidFill>
            </a:endParaRPr>
          </a:p>
        </p:txBody>
      </p:sp>
      <p:sp>
        <p:nvSpPr>
          <p:cNvPr id="4" name="Content Placeholder 3"/>
          <p:cNvSpPr>
            <a:spLocks noGrp="1"/>
          </p:cNvSpPr>
          <p:nvPr>
            <p:ph idx="1"/>
          </p:nvPr>
        </p:nvSpPr>
        <p:spPr>
          <a:xfrm>
            <a:off x="457200" y="1329180"/>
            <a:ext cx="8229600" cy="4796984"/>
          </a:xfrm>
        </p:spPr>
        <p:txBody>
          <a:bodyPr>
            <a:normAutofit/>
          </a:bodyPr>
          <a:lstStyle/>
          <a:p>
            <a:pPr marL="285750" indent="-285750">
              <a:buFont typeface="Arial" pitchFamily="34" charset="0"/>
              <a:buChar char="•"/>
            </a:pPr>
            <a:r>
              <a:rPr lang="en-US" sz="2800" dirty="0" smtClean="0"/>
              <a:t>Lung</a:t>
            </a:r>
            <a:r>
              <a:rPr lang="en-US" sz="2800" dirty="0"/>
              <a:t>, right upper, middle and lower lobe wedge </a:t>
            </a:r>
            <a:r>
              <a:rPr lang="en-US" sz="2800" dirty="0" smtClean="0"/>
              <a:t>biopsies</a:t>
            </a:r>
            <a:endParaRPr lang="en-US" sz="2800" dirty="0"/>
          </a:p>
          <a:p>
            <a:pPr marL="285750" indent="-285750">
              <a:buFont typeface="Arial" pitchFamily="34" charset="0"/>
              <a:buChar char="•"/>
            </a:pPr>
            <a:r>
              <a:rPr lang="en-US" sz="2800" dirty="0" smtClean="0"/>
              <a:t>Patchy </a:t>
            </a:r>
            <a:r>
              <a:rPr lang="en-US" sz="2800" dirty="0"/>
              <a:t>chronic </a:t>
            </a:r>
            <a:r>
              <a:rPr lang="en-US" sz="2800" dirty="0" err="1"/>
              <a:t>fibrosing</a:t>
            </a:r>
            <a:r>
              <a:rPr lang="en-US" sz="2800" dirty="0"/>
              <a:t> interstitial pneumonia associated with early honeycomb </a:t>
            </a:r>
            <a:r>
              <a:rPr lang="en-US" sz="2800" dirty="0" smtClean="0"/>
              <a:t>change</a:t>
            </a:r>
          </a:p>
          <a:p>
            <a:pPr marL="285750" indent="-285750">
              <a:buFont typeface="Arial" pitchFamily="34" charset="0"/>
              <a:buChar char="•"/>
            </a:pPr>
            <a:endParaRPr lang="en-US" sz="2800" dirty="0"/>
          </a:p>
          <a:p>
            <a:pPr marL="285750" indent="-285750">
              <a:buFont typeface="Arial" pitchFamily="34" charset="0"/>
              <a:buChar char="•"/>
            </a:pPr>
            <a:r>
              <a:rPr lang="en-US" sz="2800" dirty="0"/>
              <a:t>COMMENT:</a:t>
            </a:r>
          </a:p>
          <a:p>
            <a:pPr marL="685800" lvl="1">
              <a:buFont typeface="Arial" pitchFamily="34" charset="0"/>
              <a:buChar char="•"/>
            </a:pPr>
            <a:r>
              <a:rPr lang="en-US" sz="2400" dirty="0"/>
              <a:t>Fibroblastic activity is seen occasionally in histologic sections from all lobes, the overall morphology is most consistent with usual interstitial pneumonia (UIP</a:t>
            </a:r>
            <a:r>
              <a:rPr lang="en-US" sz="2400" dirty="0" smtClean="0"/>
              <a:t>) </a:t>
            </a:r>
            <a:endParaRPr lang="en-US" sz="2400" dirty="0"/>
          </a:p>
          <a:p>
            <a:endParaRPr lang="en-US" sz="2800" dirty="0"/>
          </a:p>
        </p:txBody>
      </p:sp>
    </p:spTree>
    <p:extLst>
      <p:ext uri="{BB962C8B-B14F-4D97-AF65-F5344CB8AC3E}">
        <p14:creationId xmlns:p14="http://schemas.microsoft.com/office/powerpoint/2010/main" val="19751992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293" y="94120"/>
            <a:ext cx="8229600" cy="829707"/>
          </a:xfrm>
        </p:spPr>
        <p:txBody>
          <a:bodyPr/>
          <a:lstStyle/>
          <a:p>
            <a:r>
              <a:rPr lang="en-US" dirty="0"/>
              <a:t>Diagnosis of IPF by </a:t>
            </a:r>
            <a:r>
              <a:rPr lang="en-US" dirty="0" smtClean="0"/>
              <a:t>HRCT and Lung </a:t>
            </a:r>
            <a:r>
              <a:rPr lang="en-US" dirty="0"/>
              <a:t>Biopsy</a:t>
            </a:r>
          </a:p>
        </p:txBody>
      </p:sp>
      <p:sp>
        <p:nvSpPr>
          <p:cNvPr id="5" name="Text Box 5"/>
          <p:cNvSpPr txBox="1">
            <a:spLocks noChangeArrowheads="1"/>
          </p:cNvSpPr>
          <p:nvPr/>
        </p:nvSpPr>
        <p:spPr bwMode="auto">
          <a:xfrm>
            <a:off x="87950" y="6070150"/>
            <a:ext cx="90846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1600" dirty="0">
                <a:latin typeface="+mn-lt"/>
              </a:rPr>
              <a:t>Raghu G, et al, and the ATS/ERS/JRS/ALAT Committee on IPF. </a:t>
            </a:r>
            <a:r>
              <a:rPr lang="en-US" sz="1600" i="1" dirty="0">
                <a:latin typeface="+mn-lt"/>
              </a:rPr>
              <a:t>Am J </a:t>
            </a:r>
            <a:r>
              <a:rPr lang="en-US" sz="1600" i="1" dirty="0" err="1">
                <a:latin typeface="+mn-lt"/>
              </a:rPr>
              <a:t>Respir</a:t>
            </a:r>
            <a:r>
              <a:rPr lang="en-US" sz="1600" i="1" dirty="0">
                <a:latin typeface="+mn-lt"/>
              </a:rPr>
              <a:t> </a:t>
            </a:r>
            <a:r>
              <a:rPr lang="en-US" sz="1600" i="1" dirty="0" err="1">
                <a:latin typeface="+mn-lt"/>
              </a:rPr>
              <a:t>Crit</a:t>
            </a:r>
            <a:r>
              <a:rPr lang="en-US" sz="1600" i="1" dirty="0">
                <a:latin typeface="+mn-lt"/>
              </a:rPr>
              <a:t> Care Med</a:t>
            </a:r>
            <a:r>
              <a:rPr lang="en-US" sz="1600" dirty="0">
                <a:latin typeface="+mn-lt"/>
              </a:rPr>
              <a:t>. 2011;183:788-824</a:t>
            </a:r>
          </a:p>
        </p:txBody>
      </p:sp>
      <p:graphicFrame>
        <p:nvGraphicFramePr>
          <p:cNvPr id="3" name="Table 2"/>
          <p:cNvGraphicFramePr>
            <a:graphicFrameLocks noGrp="1"/>
          </p:cNvGraphicFramePr>
          <p:nvPr>
            <p:extLst>
              <p:ext uri="{D42A27DB-BD31-4B8C-83A1-F6EECF244321}">
                <p14:modId xmlns:p14="http://schemas.microsoft.com/office/powerpoint/2010/main" val="3926506839"/>
              </p:ext>
            </p:extLst>
          </p:nvPr>
        </p:nvGraphicFramePr>
        <p:xfrm>
          <a:off x="939114" y="1489071"/>
          <a:ext cx="7326112" cy="4076531"/>
        </p:xfrm>
        <a:graphic>
          <a:graphicData uri="http://schemas.openxmlformats.org/drawingml/2006/table">
            <a:tbl>
              <a:tblPr firstRow="1" bandRow="1">
                <a:tableStyleId>{5C22544A-7EE6-4342-B048-85BDC9FD1C3A}</a:tableStyleId>
              </a:tblPr>
              <a:tblGrid>
                <a:gridCol w="1359243">
                  <a:extLst>
                    <a:ext uri="{9D8B030D-6E8A-4147-A177-3AD203B41FA5}">
                      <a16:colId xmlns="" xmlns:a16="http://schemas.microsoft.com/office/drawing/2014/main" val="20000"/>
                    </a:ext>
                  </a:extLst>
                </a:gridCol>
                <a:gridCol w="1145487">
                  <a:extLst>
                    <a:ext uri="{9D8B030D-6E8A-4147-A177-3AD203B41FA5}">
                      <a16:colId xmlns="" xmlns:a16="http://schemas.microsoft.com/office/drawing/2014/main" val="20001"/>
                    </a:ext>
                  </a:extLst>
                </a:gridCol>
                <a:gridCol w="1199408">
                  <a:extLst>
                    <a:ext uri="{9D8B030D-6E8A-4147-A177-3AD203B41FA5}">
                      <a16:colId xmlns="" xmlns:a16="http://schemas.microsoft.com/office/drawing/2014/main" val="20002"/>
                    </a:ext>
                  </a:extLst>
                </a:gridCol>
                <a:gridCol w="1163782">
                  <a:extLst>
                    <a:ext uri="{9D8B030D-6E8A-4147-A177-3AD203B41FA5}">
                      <a16:colId xmlns="" xmlns:a16="http://schemas.microsoft.com/office/drawing/2014/main" val="20003"/>
                    </a:ext>
                  </a:extLst>
                </a:gridCol>
                <a:gridCol w="1199408">
                  <a:extLst>
                    <a:ext uri="{9D8B030D-6E8A-4147-A177-3AD203B41FA5}">
                      <a16:colId xmlns="" xmlns:a16="http://schemas.microsoft.com/office/drawing/2014/main" val="20004"/>
                    </a:ext>
                  </a:extLst>
                </a:gridCol>
                <a:gridCol w="1258784">
                  <a:extLst>
                    <a:ext uri="{9D8B030D-6E8A-4147-A177-3AD203B41FA5}">
                      <a16:colId xmlns="" xmlns:a16="http://schemas.microsoft.com/office/drawing/2014/main" val="20005"/>
                    </a:ext>
                  </a:extLst>
                </a:gridCol>
              </a:tblGrid>
              <a:tr h="777791">
                <a:tc>
                  <a:txBody>
                    <a:bodyPr/>
                    <a:lstStyle/>
                    <a:p>
                      <a:pPr algn="ctr"/>
                      <a:endParaRPr lang="en-US" sz="2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ysClr val="windowText" lastClr="000000"/>
                          </a:solidFill>
                        </a:rPr>
                        <a:t>UIP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ysClr val="windowText" lastClr="000000"/>
                          </a:solidFill>
                        </a:rPr>
                        <a:t>Probable UIP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ysClr val="windowText" lastClr="000000"/>
                          </a:solidFill>
                        </a:rPr>
                        <a:t>Possible</a:t>
                      </a:r>
                      <a:r>
                        <a:rPr lang="en-US" sz="1800" baseline="0" dirty="0">
                          <a:solidFill>
                            <a:sysClr val="windowText" lastClr="000000"/>
                          </a:solidFill>
                        </a:rPr>
                        <a:t> UIP</a:t>
                      </a:r>
                      <a:endParaRPr lang="en-US" sz="18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ysClr val="windowText" lastClr="000000"/>
                          </a:solidFill>
                        </a:rPr>
                        <a:t>Not UIP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ysClr val="windowText" lastClr="000000"/>
                          </a:solidFill>
                        </a:rPr>
                        <a:t>Not performed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1099580">
                <a:tc>
                  <a:txBody>
                    <a:bodyPr/>
                    <a:lstStyle/>
                    <a:p>
                      <a:pPr algn="ctr"/>
                      <a:r>
                        <a:rPr lang="en-US" sz="1800" b="1" dirty="0">
                          <a:solidFill>
                            <a:sysClr val="windowText" lastClr="000000"/>
                          </a:solidFill>
                        </a:rPr>
                        <a:t>UIP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IPF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2000" dirty="0"/>
                        <a:t>IPF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2000" dirty="0"/>
                        <a:t>IPF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2000" dirty="0"/>
                        <a:t>Not IPF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2000" dirty="0"/>
                        <a:t>IPF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0001"/>
                  </a:ext>
                </a:extLst>
              </a:tr>
              <a:tr h="1099580">
                <a:tc>
                  <a:txBody>
                    <a:bodyPr/>
                    <a:lstStyle/>
                    <a:p>
                      <a:pPr algn="ctr"/>
                      <a:r>
                        <a:rPr lang="en-US" sz="1800" b="1" dirty="0">
                          <a:solidFill>
                            <a:sysClr val="windowText" lastClr="000000"/>
                          </a:solidFill>
                        </a:rPr>
                        <a:t>Possible UIP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IPF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2000" dirty="0"/>
                        <a:t>IPF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2000" dirty="0"/>
                        <a:t>+/- IPF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2000" dirty="0"/>
                        <a:t>Not IPF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2000" dirty="0"/>
                        <a:t>Not IPF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 xmlns:a16="http://schemas.microsoft.com/office/drawing/2014/main" val="10002"/>
                  </a:ext>
                </a:extLst>
              </a:tr>
              <a:tr h="1099580">
                <a:tc>
                  <a:txBody>
                    <a:bodyPr/>
                    <a:lstStyle/>
                    <a:p>
                      <a:pPr algn="ctr"/>
                      <a:r>
                        <a:rPr lang="en-US" sz="1800" b="1" dirty="0">
                          <a:solidFill>
                            <a:sysClr val="windowText" lastClr="000000"/>
                          </a:solidFill>
                        </a:rPr>
                        <a:t>Inconsistent with UIP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 IPF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2000" dirty="0"/>
                        <a:t>Not IPF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2000" dirty="0"/>
                        <a:t>Not IPF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a:t>Not</a:t>
                      </a:r>
                      <a:r>
                        <a:rPr lang="en-US" sz="2000" baseline="0" dirty="0"/>
                        <a:t> IPF</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2000" dirty="0"/>
                        <a:t>Not IPF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 xmlns:a16="http://schemas.microsoft.com/office/drawing/2014/main" val="10003"/>
                  </a:ext>
                </a:extLst>
              </a:tr>
            </a:tbl>
          </a:graphicData>
        </a:graphic>
      </p:graphicFrame>
      <p:sp>
        <p:nvSpPr>
          <p:cNvPr id="9" name="TextBox 8"/>
          <p:cNvSpPr txBox="1"/>
          <p:nvPr/>
        </p:nvSpPr>
        <p:spPr>
          <a:xfrm>
            <a:off x="916516" y="982593"/>
            <a:ext cx="7195483" cy="461665"/>
          </a:xfrm>
          <a:prstGeom prst="rect">
            <a:avLst/>
          </a:prstGeom>
          <a:noFill/>
        </p:spPr>
        <p:txBody>
          <a:bodyPr wrap="square" rtlCol="0">
            <a:spAutoFit/>
          </a:bodyPr>
          <a:lstStyle/>
          <a:p>
            <a:pPr algn="ctr"/>
            <a:r>
              <a:rPr lang="en-US" sz="2400" b="1" dirty="0"/>
              <a:t>Histopathologic Pattern</a:t>
            </a:r>
          </a:p>
        </p:txBody>
      </p:sp>
      <p:sp>
        <p:nvSpPr>
          <p:cNvPr id="10" name="TextBox 9"/>
          <p:cNvSpPr txBox="1"/>
          <p:nvPr/>
        </p:nvSpPr>
        <p:spPr>
          <a:xfrm rot="16200000">
            <a:off x="-1383362" y="3296505"/>
            <a:ext cx="4076532" cy="461665"/>
          </a:xfrm>
          <a:prstGeom prst="rect">
            <a:avLst/>
          </a:prstGeom>
          <a:noFill/>
        </p:spPr>
        <p:txBody>
          <a:bodyPr wrap="square" rtlCol="0">
            <a:spAutoFit/>
          </a:bodyPr>
          <a:lstStyle/>
          <a:p>
            <a:pPr algn="ctr"/>
            <a:r>
              <a:rPr lang="en-US" sz="2400" b="1" dirty="0"/>
              <a:t>Radiologic Pattern</a:t>
            </a:r>
          </a:p>
        </p:txBody>
      </p:sp>
      <p:sp>
        <p:nvSpPr>
          <p:cNvPr id="4" name="Oval 3"/>
          <p:cNvSpPr/>
          <p:nvPr/>
        </p:nvSpPr>
        <p:spPr>
          <a:xfrm>
            <a:off x="2227629" y="3207658"/>
            <a:ext cx="1277571" cy="1360373"/>
          </a:xfrm>
          <a:prstGeom prst="ellipse">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6552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600" y="0"/>
            <a:ext cx="8229600" cy="1143000"/>
          </a:xfrm>
        </p:spPr>
        <p:txBody>
          <a:bodyPr>
            <a:normAutofit fontScale="90000"/>
          </a:bodyPr>
          <a:lstStyle/>
          <a:p>
            <a:r>
              <a:rPr lang="en-US" dirty="0" smtClean="0"/>
              <a:t>“Inconsistent” HRCT Scans are not Uncommon in Patients with IPF</a:t>
            </a:r>
            <a:endParaRPr lang="en-US" dirty="0"/>
          </a:p>
        </p:txBody>
      </p:sp>
      <p:sp>
        <p:nvSpPr>
          <p:cNvPr id="3" name="Content Placeholder 2"/>
          <p:cNvSpPr>
            <a:spLocks noGrp="1"/>
          </p:cNvSpPr>
          <p:nvPr>
            <p:ph idx="1"/>
          </p:nvPr>
        </p:nvSpPr>
        <p:spPr>
          <a:xfrm>
            <a:off x="488599" y="5127548"/>
            <a:ext cx="8532737" cy="1222767"/>
          </a:xfrm>
        </p:spPr>
        <p:txBody>
          <a:bodyPr>
            <a:normAutofit fontScale="85000" lnSpcReduction="10000"/>
          </a:bodyPr>
          <a:lstStyle/>
          <a:p>
            <a:r>
              <a:rPr lang="en-US" dirty="0" smtClean="0"/>
              <a:t>241 cases of IPF (from the </a:t>
            </a:r>
            <a:r>
              <a:rPr lang="en-US" dirty="0" err="1" smtClean="0"/>
              <a:t>IPFnet</a:t>
            </a:r>
            <a:r>
              <a:rPr lang="en-US" dirty="0" smtClean="0"/>
              <a:t>)</a:t>
            </a:r>
          </a:p>
          <a:p>
            <a:r>
              <a:rPr lang="en-US" dirty="0" smtClean="0"/>
              <a:t>Most common inconsistent finding was </a:t>
            </a:r>
            <a:r>
              <a:rPr lang="en-US" dirty="0" err="1" smtClean="0"/>
              <a:t>mosaicism</a:t>
            </a:r>
            <a:r>
              <a:rPr lang="en-US" dirty="0" smtClean="0"/>
              <a:t> (72%)</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644" b="6380"/>
          <a:stretch/>
        </p:blipFill>
        <p:spPr bwMode="auto">
          <a:xfrm>
            <a:off x="3847171" y="1070518"/>
            <a:ext cx="5259614" cy="1435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5"/>
          <p:cNvSpPr txBox="1">
            <a:spLocks noChangeArrowheads="1"/>
          </p:cNvSpPr>
          <p:nvPr/>
        </p:nvSpPr>
        <p:spPr bwMode="auto">
          <a:xfrm>
            <a:off x="100016" y="6138446"/>
            <a:ext cx="90067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0" fontAlgn="base" hangingPunct="0">
              <a:spcBef>
                <a:spcPct val="0"/>
              </a:spcBef>
              <a:spcAft>
                <a:spcPct val="0"/>
              </a:spcAft>
            </a:pPr>
            <a:r>
              <a:rPr lang="en-US" sz="1600" dirty="0" err="1" smtClean="0">
                <a:latin typeface="+mn-lt"/>
              </a:rPr>
              <a:t>Yagihashi</a:t>
            </a:r>
            <a:r>
              <a:rPr lang="en-US" sz="1600" dirty="0" smtClean="0">
                <a:latin typeface="+mn-lt"/>
              </a:rPr>
              <a:t> K, </a:t>
            </a:r>
            <a:r>
              <a:rPr lang="en-US" sz="1600" dirty="0">
                <a:latin typeface="+mn-lt"/>
              </a:rPr>
              <a:t>et </a:t>
            </a:r>
            <a:r>
              <a:rPr lang="en-US" sz="1600" dirty="0" smtClean="0">
                <a:latin typeface="+mn-lt"/>
              </a:rPr>
              <a:t>al.  </a:t>
            </a:r>
            <a:r>
              <a:rPr lang="en-US" sz="1600" i="1" dirty="0" err="1" smtClean="0">
                <a:latin typeface="+mn-lt"/>
              </a:rPr>
              <a:t>Eur</a:t>
            </a:r>
            <a:r>
              <a:rPr lang="en-US" sz="1600" i="1" dirty="0" smtClean="0">
                <a:latin typeface="+mn-lt"/>
              </a:rPr>
              <a:t> </a:t>
            </a:r>
            <a:r>
              <a:rPr lang="en-US" sz="1600" i="1" dirty="0" err="1" smtClean="0">
                <a:latin typeface="+mn-lt"/>
              </a:rPr>
              <a:t>Respir</a:t>
            </a:r>
            <a:r>
              <a:rPr lang="en-US" sz="1600" i="1" dirty="0" smtClean="0">
                <a:latin typeface="+mn-lt"/>
              </a:rPr>
              <a:t> J. </a:t>
            </a:r>
            <a:r>
              <a:rPr lang="en-US" sz="1600" dirty="0" smtClean="0">
                <a:latin typeface="+mn-lt"/>
              </a:rPr>
              <a:t>2016;47:1189-1197.</a:t>
            </a:r>
            <a:endParaRPr lang="en-US" sz="1600" dirty="0">
              <a:latin typeface="+mn-lt"/>
            </a:endParaRPr>
          </a:p>
        </p:txBody>
      </p:sp>
      <p:graphicFrame>
        <p:nvGraphicFramePr>
          <p:cNvPr id="4" name="Chart 3"/>
          <p:cNvGraphicFramePr/>
          <p:nvPr>
            <p:extLst>
              <p:ext uri="{D42A27DB-BD31-4B8C-83A1-F6EECF244321}">
                <p14:modId xmlns:p14="http://schemas.microsoft.com/office/powerpoint/2010/main" val="2201992165"/>
              </p:ext>
            </p:extLst>
          </p:nvPr>
        </p:nvGraphicFramePr>
        <p:xfrm>
          <a:off x="278781" y="1881758"/>
          <a:ext cx="6198198" cy="29547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27360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85275" y="1236117"/>
            <a:ext cx="8229600" cy="233160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C54125"/>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C54125"/>
              </a:buClr>
              <a:buSzPct val="120000"/>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C54125"/>
              </a:buClr>
              <a:buSzPct val="120000"/>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400" dirty="0">
              <a:solidFill>
                <a:prstClr val="black"/>
              </a:solidFill>
            </a:endParaRPr>
          </a:p>
          <a:p>
            <a:pPr marL="0" indent="0">
              <a:buFont typeface="Arial"/>
              <a:buNone/>
            </a:pPr>
            <a:endParaRPr lang="en-US" sz="2400" dirty="0" smtClean="0">
              <a:solidFill>
                <a:prstClr val="black"/>
              </a:solidFill>
            </a:endParaRPr>
          </a:p>
          <a:p>
            <a:pPr marL="0" indent="0">
              <a:buFont typeface="Arial"/>
              <a:buNone/>
            </a:pPr>
            <a:endParaRPr lang="en-US" sz="2400" dirty="0" smtClean="0">
              <a:solidFill>
                <a:prstClr val="black"/>
              </a:solidFill>
            </a:endParaRPr>
          </a:p>
          <a:p>
            <a:pPr marL="0" indent="0">
              <a:buFont typeface="Arial"/>
              <a:buNone/>
            </a:pPr>
            <a:endParaRPr lang="en-US" dirty="0">
              <a:solidFill>
                <a:prstClr val="black"/>
              </a:solidFill>
            </a:endParaRPr>
          </a:p>
        </p:txBody>
      </p:sp>
      <p:sp>
        <p:nvSpPr>
          <p:cNvPr id="6" name="Title 1"/>
          <p:cNvSpPr txBox="1">
            <a:spLocks/>
          </p:cNvSpPr>
          <p:nvPr/>
        </p:nvSpPr>
        <p:spPr>
          <a:xfrm>
            <a:off x="457200" y="5523482"/>
            <a:ext cx="8229600" cy="85890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26528E"/>
                </a:solidFill>
                <a:latin typeface="+mj-lt"/>
                <a:ea typeface="+mj-ea"/>
                <a:cs typeface="+mj-cs"/>
              </a:defRPr>
            </a:lvl1pPr>
          </a:lstStyle>
          <a:p>
            <a:endParaRPr lang="en-US" sz="1800" dirty="0">
              <a:solidFill>
                <a:prstClr val="black"/>
              </a:solidFill>
              <a:ea typeface="+mn-ea"/>
              <a:cs typeface="+mn-cs"/>
            </a:endParaRPr>
          </a:p>
        </p:txBody>
      </p:sp>
      <p:sp>
        <p:nvSpPr>
          <p:cNvPr id="8" name="Title 1"/>
          <p:cNvSpPr txBox="1">
            <a:spLocks/>
          </p:cNvSpPr>
          <p:nvPr/>
        </p:nvSpPr>
        <p:spPr>
          <a:xfrm>
            <a:off x="366397" y="654335"/>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26528E"/>
                </a:solidFill>
                <a:latin typeface="+mj-lt"/>
                <a:ea typeface="+mj-ea"/>
                <a:cs typeface="+mj-cs"/>
              </a:defRPr>
            </a:lvl1pPr>
          </a:lstStyle>
          <a:p>
            <a:endParaRPr lang="en-US" sz="2800" b="1" dirty="0"/>
          </a:p>
        </p:txBody>
      </p:sp>
      <p:sp>
        <p:nvSpPr>
          <p:cNvPr id="7" name="Title 6"/>
          <p:cNvSpPr txBox="1">
            <a:spLocks/>
          </p:cNvSpPr>
          <p:nvPr/>
        </p:nvSpPr>
        <p:spPr>
          <a:xfrm>
            <a:off x="457200" y="232303"/>
            <a:ext cx="8906933" cy="9935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rgbClr val="26528E"/>
                </a:solidFill>
                <a:latin typeface="+mj-lt"/>
                <a:ea typeface="+mj-ea"/>
                <a:cs typeface="+mj-cs"/>
              </a:defRPr>
            </a:lvl1pPr>
          </a:lstStyle>
          <a:p>
            <a:r>
              <a:rPr lang="en-US" sz="3200" dirty="0" smtClean="0"/>
              <a:t>Disclosure of Relevant Financial Relationships</a:t>
            </a:r>
            <a:endParaRPr lang="en-US" sz="3200" dirty="0"/>
          </a:p>
        </p:txBody>
      </p:sp>
      <p:sp>
        <p:nvSpPr>
          <p:cNvPr id="9" name="Content Placeholder 7"/>
          <p:cNvSpPr>
            <a:spLocks noGrp="1"/>
          </p:cNvSpPr>
          <p:nvPr>
            <p:ph idx="1"/>
          </p:nvPr>
        </p:nvSpPr>
        <p:spPr>
          <a:xfrm>
            <a:off x="457200" y="1164229"/>
            <a:ext cx="8229600" cy="1266212"/>
          </a:xfrm>
        </p:spPr>
        <p:txBody>
          <a:bodyPr>
            <a:normAutofit fontScale="85000" lnSpcReduction="20000"/>
          </a:bodyPr>
          <a:lstStyle/>
          <a:p>
            <a:pPr marL="0" indent="0">
              <a:buNone/>
            </a:pPr>
            <a:r>
              <a:rPr lang="en-US" sz="1500" dirty="0"/>
              <a:t>It is the policy of The France Foundation to ensure balance, </a:t>
            </a:r>
            <a:r>
              <a:rPr lang="en-US" sz="1500" dirty="0" smtClean="0"/>
              <a:t>independence, objectivity</a:t>
            </a:r>
            <a:r>
              <a:rPr lang="en-US" sz="1500" dirty="0"/>
              <a:t>, and scientific rigor in all its </a:t>
            </a:r>
            <a:r>
              <a:rPr lang="en-US" sz="1500" dirty="0" smtClean="0"/>
              <a:t>educational </a:t>
            </a:r>
            <a:r>
              <a:rPr lang="en-US" sz="1500" dirty="0"/>
              <a:t>activities. All faculty, activity planners, content reviewers, and staff participating in this activity will disclose to the participants any significant financial interest or other relationship with manufacturer(s) of any commercial product(s)/device(s) and/or provider(s) of commercial services included in this educational activity. The intent of this disclosure is not to prevent a person with a relevant financial or other relationship from participating in the activity, but rather to provide participants with information on which they can base their own judgments. The France Foundation has identified and resolved any and all conflicts of interest prior to the release of this activity</a:t>
            </a:r>
            <a:r>
              <a:rPr lang="en-US" sz="1500" dirty="0" smtClean="0"/>
              <a:t>.</a:t>
            </a:r>
          </a:p>
          <a:p>
            <a:pPr marL="0" indent="0">
              <a:buNone/>
            </a:pPr>
            <a:endParaRPr lang="en-US" sz="1400" dirty="0"/>
          </a:p>
          <a:p>
            <a:pPr marL="0" indent="0">
              <a:buNone/>
            </a:pPr>
            <a:endParaRPr lang="en-US" sz="1400" dirty="0"/>
          </a:p>
        </p:txBody>
      </p:sp>
      <p:sp>
        <p:nvSpPr>
          <p:cNvPr id="10" name="TextBox 9"/>
          <p:cNvSpPr txBox="1"/>
          <p:nvPr/>
        </p:nvSpPr>
        <p:spPr>
          <a:xfrm>
            <a:off x="589554" y="2623457"/>
            <a:ext cx="7783286" cy="3493264"/>
          </a:xfrm>
          <a:prstGeom prst="rect">
            <a:avLst/>
          </a:prstGeom>
          <a:noFill/>
        </p:spPr>
        <p:txBody>
          <a:bodyPr wrap="square" rtlCol="0">
            <a:spAutoFit/>
          </a:bodyPr>
          <a:lstStyle/>
          <a:p>
            <a:r>
              <a:rPr lang="en-US" sz="1300" dirty="0">
                <a:ea typeface="Times New Roman"/>
              </a:rPr>
              <a:t>The following faculty have indicated relationships with industry relative to the content of this CME activity</a:t>
            </a:r>
            <a:r>
              <a:rPr lang="en-US" sz="1300" dirty="0" smtClean="0">
                <a:ea typeface="Times New Roman"/>
              </a:rPr>
              <a:t>:</a:t>
            </a:r>
            <a:endParaRPr lang="en-US" sz="1300" dirty="0">
              <a:ea typeface="Times New Roman"/>
            </a:endParaRPr>
          </a:p>
          <a:p>
            <a:pPr marL="342900" marR="0" lvl="0" indent="-342900">
              <a:spcBef>
                <a:spcPts val="0"/>
              </a:spcBef>
              <a:spcAft>
                <a:spcPts val="0"/>
              </a:spcAft>
              <a:buFont typeface="Symbol"/>
              <a:buChar char=""/>
            </a:pPr>
            <a:r>
              <a:rPr lang="en-US" sz="1300" dirty="0">
                <a:ea typeface="Calibri"/>
                <a:cs typeface="Calibri"/>
              </a:rPr>
              <a:t>Kevin Flaherty, MD, MS, has received grants/research support from </a:t>
            </a:r>
            <a:r>
              <a:rPr lang="en-US" sz="1300" dirty="0" err="1">
                <a:ea typeface="Calibri"/>
                <a:cs typeface="Calibri"/>
              </a:rPr>
              <a:t>Boehringer</a:t>
            </a:r>
            <a:r>
              <a:rPr lang="en-US" sz="1300" dirty="0">
                <a:ea typeface="Calibri"/>
                <a:cs typeface="Calibri"/>
              </a:rPr>
              <a:t> </a:t>
            </a:r>
            <a:r>
              <a:rPr lang="en-US" sz="1300" dirty="0" err="1">
                <a:ea typeface="Calibri"/>
                <a:cs typeface="Calibri"/>
              </a:rPr>
              <a:t>Ingelheim</a:t>
            </a:r>
            <a:r>
              <a:rPr lang="en-US" sz="1300" dirty="0">
                <a:ea typeface="Calibri"/>
                <a:cs typeface="Calibri"/>
              </a:rPr>
              <a:t> Pharmaceuticals, Inc., Bristol-Myers Squibb, and </a:t>
            </a:r>
            <a:r>
              <a:rPr lang="en-US" sz="1300" dirty="0" err="1">
                <a:ea typeface="Calibri"/>
                <a:cs typeface="Calibri"/>
              </a:rPr>
              <a:t>InterMune</a:t>
            </a:r>
            <a:r>
              <a:rPr lang="en-US" sz="1300" dirty="0">
                <a:ea typeface="Calibri"/>
                <a:cs typeface="Calibri"/>
              </a:rPr>
              <a:t>/Genentech. He has also served as a consultant for </a:t>
            </a:r>
            <a:r>
              <a:rPr lang="en-US" sz="1300" dirty="0" err="1">
                <a:ea typeface="Calibri"/>
                <a:cs typeface="Calibri"/>
              </a:rPr>
              <a:t>Biogen</a:t>
            </a:r>
            <a:r>
              <a:rPr lang="en-US" sz="1300" dirty="0">
                <a:ea typeface="Calibri"/>
                <a:cs typeface="Calibri"/>
              </a:rPr>
              <a:t>, </a:t>
            </a:r>
            <a:r>
              <a:rPr lang="en-US" sz="1300" dirty="0" err="1">
                <a:ea typeface="Calibri"/>
                <a:cs typeface="Calibri"/>
              </a:rPr>
              <a:t>Boehringer</a:t>
            </a:r>
            <a:r>
              <a:rPr lang="en-US" sz="1300" dirty="0">
                <a:ea typeface="Calibri"/>
                <a:cs typeface="Calibri"/>
              </a:rPr>
              <a:t> </a:t>
            </a:r>
            <a:r>
              <a:rPr lang="en-US" sz="1300" dirty="0" err="1">
                <a:ea typeface="Calibri"/>
                <a:cs typeface="Calibri"/>
              </a:rPr>
              <a:t>Ingelheim</a:t>
            </a:r>
            <a:r>
              <a:rPr lang="en-US" sz="1300" dirty="0">
                <a:ea typeface="Calibri"/>
                <a:cs typeface="Calibri"/>
              </a:rPr>
              <a:t> Pharmaceuticals, Inc., </a:t>
            </a:r>
            <a:r>
              <a:rPr lang="en-US" sz="1300" dirty="0" err="1">
                <a:ea typeface="Calibri"/>
                <a:cs typeface="Calibri"/>
              </a:rPr>
              <a:t>FibroGen</a:t>
            </a:r>
            <a:r>
              <a:rPr lang="en-US" sz="1300" dirty="0">
                <a:ea typeface="Calibri"/>
                <a:cs typeface="Calibri"/>
              </a:rPr>
              <a:t>, </a:t>
            </a:r>
            <a:r>
              <a:rPr lang="en-US" sz="1300" dirty="0" err="1">
                <a:ea typeface="Calibri"/>
                <a:cs typeface="Calibri"/>
              </a:rPr>
              <a:t>InterMune</a:t>
            </a:r>
            <a:r>
              <a:rPr lang="en-US" sz="1300" dirty="0">
                <a:ea typeface="Calibri"/>
                <a:cs typeface="Calibri"/>
              </a:rPr>
              <a:t>/Genentech, Monroe Matrix, Roche, and </a:t>
            </a:r>
            <a:r>
              <a:rPr lang="en-US" sz="1300" dirty="0" err="1">
                <a:ea typeface="Calibri"/>
                <a:cs typeface="Calibri"/>
              </a:rPr>
              <a:t>Veracyte</a:t>
            </a:r>
            <a:r>
              <a:rPr lang="en-US" sz="1300" dirty="0">
                <a:ea typeface="Calibri"/>
                <a:cs typeface="Calibri"/>
              </a:rPr>
              <a:t>. He has received financial support from </a:t>
            </a:r>
            <a:r>
              <a:rPr lang="en-US" sz="1300" dirty="0" err="1">
                <a:ea typeface="Calibri"/>
                <a:cs typeface="Calibri"/>
              </a:rPr>
              <a:t>UpToDate</a:t>
            </a:r>
            <a:r>
              <a:rPr lang="en-US" sz="1300" dirty="0">
                <a:ea typeface="Calibri"/>
                <a:cs typeface="Calibri"/>
              </a:rPr>
              <a:t>®</a:t>
            </a:r>
            <a:endParaRPr lang="en-US" sz="1300" dirty="0">
              <a:ea typeface="Calibri"/>
              <a:cs typeface="Times New Roman"/>
            </a:endParaRPr>
          </a:p>
          <a:p>
            <a:pPr marL="342900" marR="0" lvl="0" indent="-342900">
              <a:spcBef>
                <a:spcPts val="0"/>
              </a:spcBef>
              <a:spcAft>
                <a:spcPts val="0"/>
              </a:spcAft>
              <a:buFont typeface="Symbol"/>
              <a:buChar char=""/>
            </a:pPr>
            <a:r>
              <a:rPr lang="en-US" sz="1300" dirty="0">
                <a:ea typeface="Calibri"/>
                <a:cs typeface="Calibri"/>
              </a:rPr>
              <a:t>Jonathan Goldin, MD, PhD, has served as a consultant for </a:t>
            </a:r>
            <a:r>
              <a:rPr lang="en-US" sz="1300" dirty="0" err="1">
                <a:ea typeface="Calibri"/>
                <a:cs typeface="Calibri"/>
              </a:rPr>
              <a:t>Boehringer</a:t>
            </a:r>
            <a:r>
              <a:rPr lang="en-US" sz="1300" dirty="0">
                <a:ea typeface="Calibri"/>
                <a:cs typeface="Calibri"/>
              </a:rPr>
              <a:t> </a:t>
            </a:r>
            <a:r>
              <a:rPr lang="en-US" sz="1300" dirty="0" err="1">
                <a:ea typeface="Calibri"/>
                <a:cs typeface="Calibri"/>
              </a:rPr>
              <a:t>Ingelheim</a:t>
            </a:r>
            <a:r>
              <a:rPr lang="en-US" sz="1300" dirty="0">
                <a:ea typeface="Calibri"/>
                <a:cs typeface="Calibri"/>
              </a:rPr>
              <a:t> Pharmaceuticals, Inc., Merck, and IMG.</a:t>
            </a:r>
            <a:endParaRPr lang="en-US" sz="1300" dirty="0">
              <a:ea typeface="Calibri"/>
              <a:cs typeface="Times New Roman"/>
            </a:endParaRPr>
          </a:p>
          <a:p>
            <a:pPr marL="342900" marR="0" lvl="0" indent="-342900">
              <a:spcBef>
                <a:spcPts val="0"/>
              </a:spcBef>
              <a:spcAft>
                <a:spcPts val="0"/>
              </a:spcAft>
              <a:buFont typeface="Symbol"/>
              <a:buChar char=""/>
            </a:pPr>
            <a:r>
              <a:rPr lang="en-US" sz="1300" dirty="0">
                <a:ea typeface="Calibri"/>
                <a:cs typeface="Calibri"/>
              </a:rPr>
              <a:t>David Lederer, MD, MS, has received grants/research support from </a:t>
            </a:r>
            <a:r>
              <a:rPr lang="en-US" sz="1300" dirty="0" err="1">
                <a:ea typeface="Calibri"/>
                <a:cs typeface="Calibri"/>
              </a:rPr>
              <a:t>Boehringer</a:t>
            </a:r>
            <a:r>
              <a:rPr lang="en-US" sz="1300" dirty="0">
                <a:ea typeface="Calibri"/>
                <a:cs typeface="Calibri"/>
              </a:rPr>
              <a:t> </a:t>
            </a:r>
            <a:r>
              <a:rPr lang="en-US" sz="1300" dirty="0" err="1">
                <a:ea typeface="Calibri"/>
                <a:cs typeface="Calibri"/>
              </a:rPr>
              <a:t>Ingelheim</a:t>
            </a:r>
            <a:r>
              <a:rPr lang="en-US" sz="1300" dirty="0">
                <a:ea typeface="Calibri"/>
                <a:cs typeface="Calibri"/>
              </a:rPr>
              <a:t> Pharmaceuticals, Inc., </a:t>
            </a:r>
            <a:r>
              <a:rPr lang="en-US" sz="1300" dirty="0" err="1">
                <a:ea typeface="Calibri"/>
                <a:cs typeface="Calibri"/>
              </a:rPr>
              <a:t>Fibrogen</a:t>
            </a:r>
            <a:r>
              <a:rPr lang="en-US" sz="1300" dirty="0">
                <a:ea typeface="Calibri"/>
                <a:cs typeface="Calibri"/>
              </a:rPr>
              <a:t>, Gilead, Global Blood Therapeutics, and the National Institute of Health. He has also served as a consultant for </a:t>
            </a:r>
            <a:r>
              <a:rPr lang="en-US" sz="1300" dirty="0" err="1">
                <a:ea typeface="Calibri"/>
                <a:cs typeface="Calibri"/>
              </a:rPr>
              <a:t>Boehringer</a:t>
            </a:r>
            <a:r>
              <a:rPr lang="en-US" sz="1300" dirty="0">
                <a:ea typeface="Calibri"/>
                <a:cs typeface="Calibri"/>
              </a:rPr>
              <a:t> </a:t>
            </a:r>
            <a:r>
              <a:rPr lang="en-US" sz="1300" dirty="0" err="1">
                <a:ea typeface="Calibri"/>
                <a:cs typeface="Calibri"/>
              </a:rPr>
              <a:t>Ingelheim</a:t>
            </a:r>
            <a:r>
              <a:rPr lang="en-US" sz="1300" dirty="0">
                <a:ea typeface="Calibri"/>
                <a:cs typeface="Calibri"/>
              </a:rPr>
              <a:t> Pharmaceuticals, Inc., Genentech/Roche, Gilead, </a:t>
            </a:r>
            <a:r>
              <a:rPr lang="en-US" sz="1300" dirty="0" err="1">
                <a:ea typeface="Calibri"/>
                <a:cs typeface="Calibri"/>
              </a:rPr>
              <a:t>Pharmakea</a:t>
            </a:r>
            <a:r>
              <a:rPr lang="en-US" sz="1300" dirty="0">
                <a:ea typeface="Calibri"/>
                <a:cs typeface="Calibri"/>
              </a:rPr>
              <a:t>, the Pulmonary Fibrosis Foundation, and </a:t>
            </a:r>
            <a:r>
              <a:rPr lang="en-US" sz="1300" dirty="0" err="1">
                <a:ea typeface="Calibri"/>
                <a:cs typeface="Calibri"/>
              </a:rPr>
              <a:t>Veracyte</a:t>
            </a:r>
            <a:r>
              <a:rPr lang="en-US" sz="1300" dirty="0">
                <a:ea typeface="Calibri"/>
                <a:cs typeface="Calibri"/>
              </a:rPr>
              <a:t>. </a:t>
            </a:r>
            <a:endParaRPr lang="en-US" sz="1300" dirty="0">
              <a:ea typeface="Calibri"/>
              <a:cs typeface="Times New Roman"/>
            </a:endParaRPr>
          </a:p>
          <a:p>
            <a:pPr marL="342900" marR="0" lvl="0" indent="-342900">
              <a:spcBef>
                <a:spcPts val="0"/>
              </a:spcBef>
              <a:spcAft>
                <a:spcPts val="0"/>
              </a:spcAft>
              <a:buFont typeface="Symbol"/>
              <a:buChar char=""/>
            </a:pPr>
            <a:r>
              <a:rPr lang="en-US" sz="1300" dirty="0">
                <a:ea typeface="Calibri"/>
                <a:cs typeface="Calibri"/>
              </a:rPr>
              <a:t>Amy Olson, MD, has served on the advisory board for Genentech. She has also served on the speakers’ bureau for </a:t>
            </a:r>
            <a:r>
              <a:rPr lang="en-US" sz="1300" dirty="0" err="1">
                <a:ea typeface="Calibri"/>
                <a:cs typeface="Calibri"/>
              </a:rPr>
              <a:t>Boehringer</a:t>
            </a:r>
            <a:r>
              <a:rPr lang="en-US" sz="1300" dirty="0">
                <a:ea typeface="Calibri"/>
                <a:cs typeface="Calibri"/>
              </a:rPr>
              <a:t> </a:t>
            </a:r>
            <a:r>
              <a:rPr lang="en-US" sz="1300" dirty="0" err="1">
                <a:ea typeface="Calibri"/>
                <a:cs typeface="Calibri"/>
              </a:rPr>
              <a:t>Ingelheim</a:t>
            </a:r>
            <a:r>
              <a:rPr lang="en-US" sz="1300" dirty="0">
                <a:ea typeface="Calibri"/>
                <a:cs typeface="Calibri"/>
              </a:rPr>
              <a:t> Pharmaceuticals, </a:t>
            </a:r>
            <a:r>
              <a:rPr lang="en-US" sz="1300" dirty="0" smtClean="0">
                <a:ea typeface="Calibri"/>
                <a:cs typeface="Calibri"/>
              </a:rPr>
              <a:t>Inc.</a:t>
            </a:r>
          </a:p>
          <a:p>
            <a:pPr marR="0" lvl="0">
              <a:spcBef>
                <a:spcPts val="0"/>
              </a:spcBef>
              <a:spcAft>
                <a:spcPts val="0"/>
              </a:spcAft>
            </a:pPr>
            <a:endParaRPr lang="en-US" sz="1300" dirty="0">
              <a:ea typeface="Calibri"/>
              <a:cs typeface="Calibri"/>
            </a:endParaRPr>
          </a:p>
          <a:p>
            <a:pPr marR="0" lvl="0">
              <a:spcBef>
                <a:spcPts val="0"/>
              </a:spcBef>
              <a:spcAft>
                <a:spcPts val="0"/>
              </a:spcAft>
            </a:pPr>
            <a:r>
              <a:rPr lang="en-US" sz="1300" dirty="0" smtClean="0">
                <a:ea typeface="Calibri"/>
                <a:cs typeface="Calibri"/>
              </a:rPr>
              <a:t>The </a:t>
            </a:r>
            <a:r>
              <a:rPr lang="en-US" sz="1300" dirty="0">
                <a:ea typeface="Calibri"/>
                <a:cs typeface="Calibri"/>
              </a:rPr>
              <a:t>following faculty have indicated they have no relationship with industry relevant to the content of this CME activity</a:t>
            </a:r>
            <a:r>
              <a:rPr lang="en-US" sz="1300" dirty="0" smtClean="0">
                <a:ea typeface="Calibri"/>
                <a:cs typeface="Calibri"/>
              </a:rPr>
              <a:t>:</a:t>
            </a:r>
            <a:endParaRPr lang="en-US" sz="1300" dirty="0">
              <a:ea typeface="Calibri"/>
              <a:cs typeface="Times New Roman"/>
            </a:endParaRPr>
          </a:p>
          <a:p>
            <a:pPr marL="342900" marR="0" lvl="0" indent="-342900">
              <a:spcBef>
                <a:spcPts val="0"/>
              </a:spcBef>
              <a:spcAft>
                <a:spcPts val="0"/>
              </a:spcAft>
              <a:buFont typeface="Symbol"/>
              <a:buChar char=""/>
            </a:pPr>
            <a:r>
              <a:rPr lang="en-US" sz="1300" dirty="0">
                <a:ea typeface="Calibri"/>
                <a:cs typeface="Calibri"/>
              </a:rPr>
              <a:t>Kevin O. Leslie, MD </a:t>
            </a:r>
            <a:endParaRPr lang="en-US" sz="1300" dirty="0">
              <a:ea typeface="Calibri"/>
              <a:cs typeface="Times New Roman"/>
            </a:endParaRPr>
          </a:p>
        </p:txBody>
      </p:sp>
    </p:spTree>
    <p:custDataLst>
      <p:tags r:id="rId1"/>
    </p:custDataLst>
    <p:extLst>
      <p:ext uri="{BB962C8B-B14F-4D97-AF65-F5344CB8AC3E}">
        <p14:creationId xmlns:p14="http://schemas.microsoft.com/office/powerpoint/2010/main" val="2618910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INPULSIS Analysis: Potential New Criteria for Diagnosis?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762" y="1436915"/>
            <a:ext cx="7379185" cy="4649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9182" y="6106952"/>
            <a:ext cx="7414850" cy="369332"/>
          </a:xfrm>
          <a:prstGeom prst="rect">
            <a:avLst/>
          </a:prstGeom>
          <a:noFill/>
        </p:spPr>
        <p:txBody>
          <a:bodyPr wrap="none" rtlCol="0">
            <a:spAutoFit/>
          </a:bodyPr>
          <a:lstStyle/>
          <a:p>
            <a:r>
              <a:rPr lang="en-US" dirty="0"/>
              <a:t>Raghu </a:t>
            </a:r>
            <a:r>
              <a:rPr lang="en-US" dirty="0" smtClean="0"/>
              <a:t>G, et al. </a:t>
            </a:r>
            <a:r>
              <a:rPr lang="en-US" i="1" dirty="0" smtClean="0"/>
              <a:t>Am </a:t>
            </a:r>
            <a:r>
              <a:rPr lang="en-US" i="1" dirty="0"/>
              <a:t>J </a:t>
            </a:r>
            <a:r>
              <a:rPr lang="en-US" i="1" dirty="0" err="1"/>
              <a:t>Respir</a:t>
            </a:r>
            <a:r>
              <a:rPr lang="en-US" i="1" dirty="0"/>
              <a:t> </a:t>
            </a:r>
            <a:r>
              <a:rPr lang="en-US" i="1" dirty="0" err="1"/>
              <a:t>Crit</a:t>
            </a:r>
            <a:r>
              <a:rPr lang="en-US" i="1" dirty="0"/>
              <a:t> Care Med. </a:t>
            </a:r>
            <a:r>
              <a:rPr lang="en-US" dirty="0"/>
              <a:t>2016 Jun 22. [</a:t>
            </a:r>
            <a:r>
              <a:rPr lang="en-US" dirty="0" err="1"/>
              <a:t>Epub</a:t>
            </a:r>
            <a:r>
              <a:rPr lang="en-US" dirty="0"/>
              <a:t> ahead of print</a:t>
            </a:r>
            <a:r>
              <a:rPr lang="en-US" dirty="0" smtClean="0"/>
              <a:t>]. </a:t>
            </a:r>
            <a:endParaRPr lang="en-US" dirty="0"/>
          </a:p>
        </p:txBody>
      </p:sp>
    </p:spTree>
    <p:extLst>
      <p:ext uri="{BB962C8B-B14F-4D97-AF65-F5344CB8AC3E}">
        <p14:creationId xmlns:p14="http://schemas.microsoft.com/office/powerpoint/2010/main" val="11867873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92413" y="2362200"/>
            <a:ext cx="3581400" cy="363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 name="TextBox 1"/>
          <p:cNvSpPr txBox="1">
            <a:spLocks noChangeArrowheads="1"/>
          </p:cNvSpPr>
          <p:nvPr/>
        </p:nvSpPr>
        <p:spPr bwMode="auto">
          <a:xfrm>
            <a:off x="295275" y="201085"/>
            <a:ext cx="8655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r>
              <a:rPr lang="en-US" sz="3600" b="1" dirty="0">
                <a:solidFill>
                  <a:srgbClr val="26528E"/>
                </a:solidFill>
                <a:latin typeface="+mj-lt"/>
                <a:ea typeface="+mj-ea"/>
                <a:cs typeface="+mj-cs"/>
              </a:rPr>
              <a:t>Shared </a:t>
            </a:r>
            <a:r>
              <a:rPr lang="en-US" sz="3600" b="1" dirty="0" smtClean="0">
                <a:solidFill>
                  <a:srgbClr val="26528E"/>
                </a:solidFill>
                <a:latin typeface="+mj-lt"/>
                <a:ea typeface="+mj-ea"/>
                <a:cs typeface="+mj-cs"/>
              </a:rPr>
              <a:t>Decision-Making </a:t>
            </a:r>
            <a:r>
              <a:rPr lang="en-US" sz="3600" b="1" dirty="0">
                <a:solidFill>
                  <a:srgbClr val="26528E"/>
                </a:solidFill>
                <a:latin typeface="+mj-lt"/>
                <a:ea typeface="+mj-ea"/>
                <a:cs typeface="+mj-cs"/>
              </a:rPr>
              <a:t>With </a:t>
            </a:r>
            <a:r>
              <a:rPr lang="en-US" sz="3600" b="1" dirty="0" smtClean="0">
                <a:solidFill>
                  <a:srgbClr val="26528E"/>
                </a:solidFill>
                <a:latin typeface="+mj-lt"/>
                <a:ea typeface="+mj-ea"/>
                <a:cs typeface="+mj-cs"/>
              </a:rPr>
              <a:t>William</a:t>
            </a:r>
            <a:endParaRPr lang="en-US" sz="3600" b="1" dirty="0">
              <a:solidFill>
                <a:srgbClr val="26528E"/>
              </a:solidFill>
              <a:latin typeface="+mj-lt"/>
              <a:ea typeface="+mj-ea"/>
              <a:cs typeface="+mj-cs"/>
            </a:endParaRPr>
          </a:p>
        </p:txBody>
      </p:sp>
      <p:sp>
        <p:nvSpPr>
          <p:cNvPr id="4" name="TextBox 3"/>
          <p:cNvSpPr txBox="1"/>
          <p:nvPr/>
        </p:nvSpPr>
        <p:spPr>
          <a:xfrm>
            <a:off x="604837" y="2087940"/>
            <a:ext cx="2214563" cy="1569660"/>
          </a:xfrm>
          <a:prstGeom prst="rect">
            <a:avLst/>
          </a:prstGeom>
          <a:noFill/>
        </p:spPr>
        <p:txBody>
          <a:bodyPr>
            <a:spAutoFit/>
          </a:bodyPr>
          <a:lstStyle/>
          <a:p>
            <a:pPr fontAlgn="auto">
              <a:spcBef>
                <a:spcPts val="0"/>
              </a:spcBef>
              <a:spcAft>
                <a:spcPts val="0"/>
              </a:spcAft>
              <a:defRPr/>
            </a:pPr>
            <a:r>
              <a:rPr lang="en-US" sz="2400" b="1" dirty="0">
                <a:solidFill>
                  <a:srgbClr val="C54125"/>
                </a:solidFill>
                <a:latin typeface="+mn-lt"/>
                <a:ea typeface="+mn-ea"/>
              </a:rPr>
              <a:t>Physician</a:t>
            </a:r>
          </a:p>
          <a:p>
            <a:pPr marL="342900" indent="-342900" fontAlgn="auto">
              <a:spcBef>
                <a:spcPts val="0"/>
              </a:spcBef>
              <a:spcAft>
                <a:spcPts val="0"/>
              </a:spcAft>
              <a:buFont typeface="Arial" pitchFamily="34" charset="0"/>
              <a:buChar char="•"/>
              <a:defRPr/>
            </a:pPr>
            <a:r>
              <a:rPr lang="en-US" dirty="0">
                <a:latin typeface="+mn-lt"/>
                <a:ea typeface="+mn-ea"/>
              </a:rPr>
              <a:t>Drug Efficacy</a:t>
            </a:r>
          </a:p>
          <a:p>
            <a:pPr marL="342900" indent="-342900" fontAlgn="auto">
              <a:spcBef>
                <a:spcPts val="0"/>
              </a:spcBef>
              <a:spcAft>
                <a:spcPts val="0"/>
              </a:spcAft>
              <a:buFont typeface="Arial" pitchFamily="34" charset="0"/>
              <a:buChar char="•"/>
              <a:defRPr/>
            </a:pPr>
            <a:r>
              <a:rPr lang="en-US" dirty="0">
                <a:latin typeface="+mn-lt"/>
                <a:ea typeface="+mn-ea"/>
              </a:rPr>
              <a:t>Side Effects</a:t>
            </a:r>
          </a:p>
          <a:p>
            <a:pPr marL="342900" indent="-342900" fontAlgn="auto">
              <a:spcBef>
                <a:spcPts val="0"/>
              </a:spcBef>
              <a:spcAft>
                <a:spcPts val="0"/>
              </a:spcAft>
              <a:buFont typeface="Arial" pitchFamily="34" charset="0"/>
              <a:buChar char="•"/>
              <a:defRPr/>
            </a:pPr>
            <a:r>
              <a:rPr lang="en-US" dirty="0" smtClean="0">
                <a:latin typeface="+mn-lt"/>
                <a:ea typeface="+mn-ea"/>
              </a:rPr>
              <a:t>Comorbidities </a:t>
            </a:r>
            <a:endParaRPr lang="en-US" dirty="0">
              <a:latin typeface="+mn-lt"/>
              <a:ea typeface="+mn-ea"/>
            </a:endParaRPr>
          </a:p>
          <a:p>
            <a:pPr fontAlgn="auto">
              <a:spcBef>
                <a:spcPts val="0"/>
              </a:spcBef>
              <a:spcAft>
                <a:spcPts val="0"/>
              </a:spcAft>
              <a:defRPr/>
            </a:pPr>
            <a:endParaRPr lang="en-US" dirty="0">
              <a:latin typeface="+mn-lt"/>
              <a:ea typeface="+mn-ea"/>
            </a:endParaRPr>
          </a:p>
        </p:txBody>
      </p:sp>
      <p:sp>
        <p:nvSpPr>
          <p:cNvPr id="6" name="TextBox 5"/>
          <p:cNvSpPr txBox="1"/>
          <p:nvPr/>
        </p:nvSpPr>
        <p:spPr>
          <a:xfrm>
            <a:off x="6629400" y="1416573"/>
            <a:ext cx="2214562" cy="1846659"/>
          </a:xfrm>
          <a:prstGeom prst="rect">
            <a:avLst/>
          </a:prstGeom>
          <a:noFill/>
        </p:spPr>
        <p:txBody>
          <a:bodyPr>
            <a:spAutoFit/>
          </a:bodyPr>
          <a:lstStyle/>
          <a:p>
            <a:pPr marL="177800" fontAlgn="auto">
              <a:spcBef>
                <a:spcPts val="0"/>
              </a:spcBef>
              <a:spcAft>
                <a:spcPts val="0"/>
              </a:spcAft>
              <a:defRPr/>
            </a:pPr>
            <a:r>
              <a:rPr lang="en-US" sz="2400" b="1" dirty="0" smtClean="0">
                <a:solidFill>
                  <a:srgbClr val="C54125"/>
                </a:solidFill>
                <a:latin typeface="+mn-lt"/>
                <a:ea typeface="+mn-ea"/>
              </a:rPr>
              <a:t>William</a:t>
            </a:r>
            <a:endParaRPr lang="en-US" sz="2400" b="1" dirty="0">
              <a:solidFill>
                <a:srgbClr val="C54125"/>
              </a:solidFill>
              <a:latin typeface="+mn-lt"/>
              <a:ea typeface="+mn-ea"/>
            </a:endParaRPr>
          </a:p>
          <a:p>
            <a:pPr marL="285750" indent="-285750" fontAlgn="auto">
              <a:spcBef>
                <a:spcPts val="0"/>
              </a:spcBef>
              <a:spcAft>
                <a:spcPts val="0"/>
              </a:spcAft>
              <a:buFont typeface="Arial"/>
              <a:buChar char="•"/>
              <a:defRPr/>
            </a:pPr>
            <a:r>
              <a:rPr lang="en-US" dirty="0">
                <a:latin typeface="+mn-lt"/>
                <a:ea typeface="+mn-ea"/>
              </a:rPr>
              <a:t>Preferences</a:t>
            </a:r>
          </a:p>
          <a:p>
            <a:pPr marL="285750" indent="-285750" fontAlgn="auto">
              <a:spcBef>
                <a:spcPts val="0"/>
              </a:spcBef>
              <a:spcAft>
                <a:spcPts val="0"/>
              </a:spcAft>
              <a:buFont typeface="Arial"/>
              <a:buChar char="•"/>
              <a:defRPr/>
            </a:pPr>
            <a:r>
              <a:rPr lang="en-US" dirty="0" smtClean="0">
                <a:latin typeface="+mn-lt"/>
                <a:ea typeface="+mn-ea"/>
              </a:rPr>
              <a:t>Side </a:t>
            </a:r>
            <a:r>
              <a:rPr lang="en-US" dirty="0">
                <a:latin typeface="+mn-lt"/>
                <a:ea typeface="+mn-ea"/>
              </a:rPr>
              <a:t>Effect Tolerance</a:t>
            </a:r>
          </a:p>
          <a:p>
            <a:pPr marL="285750" indent="-285750">
              <a:buFont typeface="Arial"/>
              <a:buChar char="•"/>
              <a:defRPr/>
            </a:pPr>
            <a:r>
              <a:rPr lang="en-US" dirty="0" smtClean="0"/>
              <a:t>Lifestyle</a:t>
            </a:r>
            <a:endParaRPr lang="en-US" dirty="0"/>
          </a:p>
          <a:p>
            <a:pPr marL="285750" indent="-285750" algn="ctr" fontAlgn="auto">
              <a:spcBef>
                <a:spcPts val="0"/>
              </a:spcBef>
              <a:spcAft>
                <a:spcPts val="0"/>
              </a:spcAft>
              <a:buFont typeface="Arial"/>
              <a:buChar char="•"/>
              <a:defRPr/>
            </a:pPr>
            <a:endParaRPr lang="en-US" dirty="0">
              <a:latin typeface="+mn-lt"/>
              <a:ea typeface="+mn-ea"/>
            </a:endParaRPr>
          </a:p>
        </p:txBody>
      </p:sp>
      <p:sp>
        <p:nvSpPr>
          <p:cNvPr id="7" name="Oval Callout 6"/>
          <p:cNvSpPr/>
          <p:nvPr/>
        </p:nvSpPr>
        <p:spPr>
          <a:xfrm flipH="1">
            <a:off x="76200" y="1678518"/>
            <a:ext cx="2716213" cy="2139949"/>
          </a:xfrm>
          <a:prstGeom prst="wedgeEllipseCallout">
            <a:avLst>
              <a:gd name="adj1" fmla="val -61840"/>
              <a:gd name="adj2" fmla="val 30659"/>
            </a:avLst>
          </a:prstGeom>
          <a:noFill/>
          <a:ln w="19050" cmpd="sng">
            <a:solidFill>
              <a:srgbClr val="C5412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Callout 8"/>
          <p:cNvSpPr/>
          <p:nvPr/>
        </p:nvSpPr>
        <p:spPr>
          <a:xfrm>
            <a:off x="6210300" y="1092200"/>
            <a:ext cx="2841625" cy="2726267"/>
          </a:xfrm>
          <a:prstGeom prst="wedgeEllipseCallout">
            <a:avLst>
              <a:gd name="adj1" fmla="val -58506"/>
              <a:gd name="adj2" fmla="val 23991"/>
            </a:avLst>
          </a:prstGeom>
          <a:noFill/>
          <a:ln w="19050" cmpd="sng">
            <a:solidFill>
              <a:srgbClr val="C5412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ustDataLst>
      <p:tags r:id="rId1"/>
    </p:custDataLst>
    <p:extLst>
      <p:ext uri="{BB962C8B-B14F-4D97-AF65-F5344CB8AC3E}">
        <p14:creationId xmlns:p14="http://schemas.microsoft.com/office/powerpoint/2010/main" val="259970546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Treating </a:t>
            </a:r>
            <a:r>
              <a:rPr lang="en-US" dirty="0" smtClean="0"/>
              <a:t>William</a:t>
            </a:r>
            <a:endParaRPr lang="en-US" dirty="0"/>
          </a:p>
        </p:txBody>
      </p:sp>
      <p:sp>
        <p:nvSpPr>
          <p:cNvPr id="3" name="Content Placeholder 2"/>
          <p:cNvSpPr>
            <a:spLocks noGrp="1"/>
          </p:cNvSpPr>
          <p:nvPr>
            <p:ph idx="1"/>
          </p:nvPr>
        </p:nvSpPr>
        <p:spPr/>
        <p:txBody>
          <a:bodyPr>
            <a:normAutofit/>
          </a:bodyPr>
          <a:lstStyle/>
          <a:p>
            <a:r>
              <a:rPr lang="en-US" sz="3300" dirty="0" smtClean="0"/>
              <a:t>William expressed </a:t>
            </a:r>
            <a:r>
              <a:rPr lang="en-US" sz="3300" dirty="0"/>
              <a:t>a preference for </a:t>
            </a:r>
            <a:r>
              <a:rPr lang="en-US" sz="3300" dirty="0" err="1" smtClean="0"/>
              <a:t>nintedanib</a:t>
            </a:r>
            <a:r>
              <a:rPr lang="en-US" sz="3300" dirty="0" smtClean="0"/>
              <a:t> </a:t>
            </a:r>
          </a:p>
          <a:p>
            <a:pPr lvl="1"/>
            <a:r>
              <a:rPr lang="en-US" sz="2900" dirty="0" smtClean="0"/>
              <a:t>Regular sun exposure</a:t>
            </a:r>
          </a:p>
          <a:p>
            <a:pPr lvl="1"/>
            <a:r>
              <a:rPr lang="en-US" sz="2900" dirty="0" smtClean="0"/>
              <a:t>Lower pill burden</a:t>
            </a:r>
          </a:p>
          <a:p>
            <a:pPr lvl="1"/>
            <a:r>
              <a:rPr lang="en-US" sz="2900" dirty="0" smtClean="0"/>
              <a:t>Constipation </a:t>
            </a:r>
            <a:endParaRPr lang="en-US" sz="2900" dirty="0"/>
          </a:p>
          <a:p>
            <a:r>
              <a:rPr lang="en-US" sz="3300" dirty="0"/>
              <a:t>He was started on 150 mg 2x daily</a:t>
            </a:r>
          </a:p>
          <a:p>
            <a:r>
              <a:rPr lang="en-US" sz="3300" dirty="0"/>
              <a:t>After </a:t>
            </a:r>
            <a:r>
              <a:rPr lang="en-US" sz="3300" dirty="0" smtClean="0"/>
              <a:t>3 </a:t>
            </a:r>
            <a:r>
              <a:rPr lang="en-US" sz="3300" dirty="0"/>
              <a:t>weeks he complained of </a:t>
            </a:r>
            <a:r>
              <a:rPr lang="en-US" sz="3300" dirty="0" smtClean="0"/>
              <a:t>diarrhea</a:t>
            </a:r>
            <a:endParaRPr lang="en-US" sz="3300" dirty="0"/>
          </a:p>
        </p:txBody>
      </p:sp>
    </p:spTree>
    <p:extLst>
      <p:ext uri="{BB962C8B-B14F-4D97-AF65-F5344CB8AC3E}">
        <p14:creationId xmlns:p14="http://schemas.microsoft.com/office/powerpoint/2010/main" val="357353855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best way to manage William’s diarrhea?</a:t>
            </a:r>
            <a:endParaRPr lang="en-US" dirty="0"/>
          </a:p>
        </p:txBody>
      </p:sp>
      <p:sp>
        <p:nvSpPr>
          <p:cNvPr id="4" name="Content Placeholder 2"/>
          <p:cNvSpPr txBox="1">
            <a:spLocks/>
          </p:cNvSpPr>
          <p:nvPr/>
        </p:nvSpPr>
        <p:spPr>
          <a:xfrm>
            <a:off x="457200" y="1862667"/>
            <a:ext cx="7924800" cy="39586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C54125"/>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C54125"/>
              </a:buClr>
              <a:buSzPct val="120000"/>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C54125"/>
              </a:buClr>
              <a:buSzPct val="120000"/>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lphaUcPeriod"/>
            </a:pPr>
            <a:r>
              <a:rPr lang="en-US" sz="2800" dirty="0" smtClean="0"/>
              <a:t>Hold </a:t>
            </a:r>
            <a:r>
              <a:rPr lang="en-US" sz="2800" dirty="0" err="1" smtClean="0"/>
              <a:t>nintedanib</a:t>
            </a:r>
            <a:r>
              <a:rPr lang="en-US" sz="2800" dirty="0" smtClean="0"/>
              <a:t> </a:t>
            </a:r>
          </a:p>
          <a:p>
            <a:pPr marL="514350" indent="-514350">
              <a:buFont typeface="+mj-lt"/>
              <a:buAutoNum type="alphaUcPeriod"/>
            </a:pPr>
            <a:r>
              <a:rPr lang="en-US" sz="2800" dirty="0" smtClean="0"/>
              <a:t>Dose reduction protocol</a:t>
            </a:r>
          </a:p>
          <a:p>
            <a:pPr marL="514350" indent="-514350">
              <a:buFont typeface="+mj-lt"/>
              <a:buAutoNum type="alphaUcPeriod"/>
            </a:pPr>
            <a:r>
              <a:rPr lang="en-US" sz="2800" dirty="0" smtClean="0"/>
              <a:t>Switch to </a:t>
            </a:r>
            <a:r>
              <a:rPr lang="en-US" sz="2800" dirty="0" err="1" smtClean="0"/>
              <a:t>pirfenidone</a:t>
            </a:r>
            <a:endParaRPr lang="en-US" sz="2800" dirty="0" smtClean="0"/>
          </a:p>
          <a:p>
            <a:pPr marL="514350" indent="-514350">
              <a:buFont typeface="+mj-lt"/>
              <a:buAutoNum type="alphaUcPeriod"/>
            </a:pPr>
            <a:r>
              <a:rPr lang="en-US" sz="2800" dirty="0" smtClean="0"/>
              <a:t>Switch to prednisone</a:t>
            </a:r>
          </a:p>
          <a:p>
            <a:pPr marL="514350" indent="-514350">
              <a:buFont typeface="+mj-lt"/>
              <a:buAutoNum type="alphaUcPeriod"/>
            </a:pPr>
            <a:r>
              <a:rPr lang="en-US" sz="2800" dirty="0" smtClean="0"/>
              <a:t>Switch to prednisone/NAC/azathioprine</a:t>
            </a:r>
          </a:p>
          <a:p>
            <a:endParaRPr lang="en-US" sz="2800" dirty="0" smtClean="0"/>
          </a:p>
          <a:p>
            <a:endParaRPr lang="en-US" sz="2800" dirty="0"/>
          </a:p>
        </p:txBody>
      </p:sp>
    </p:spTree>
    <p:extLst>
      <p:ext uri="{BB962C8B-B14F-4D97-AF65-F5344CB8AC3E}">
        <p14:creationId xmlns:p14="http://schemas.microsoft.com/office/powerpoint/2010/main" val="23466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Treating </a:t>
            </a:r>
            <a:r>
              <a:rPr lang="en-US" dirty="0" smtClean="0"/>
              <a:t>William</a:t>
            </a:r>
            <a:endParaRPr lang="en-US" dirty="0"/>
          </a:p>
        </p:txBody>
      </p:sp>
      <p:sp>
        <p:nvSpPr>
          <p:cNvPr id="3" name="Content Placeholder 2"/>
          <p:cNvSpPr>
            <a:spLocks noGrp="1"/>
          </p:cNvSpPr>
          <p:nvPr>
            <p:ph idx="1"/>
          </p:nvPr>
        </p:nvSpPr>
        <p:spPr/>
        <p:txBody>
          <a:bodyPr>
            <a:normAutofit/>
          </a:bodyPr>
          <a:lstStyle/>
          <a:p>
            <a:r>
              <a:rPr lang="en-US" sz="3300" dirty="0" smtClean="0"/>
              <a:t>Management</a:t>
            </a:r>
            <a:endParaRPr lang="en-US" sz="3300" dirty="0"/>
          </a:p>
          <a:p>
            <a:pPr lvl="1"/>
            <a:r>
              <a:rPr lang="en-US" dirty="0"/>
              <a:t>Dose reduced to 100 mg 2x daily with </a:t>
            </a:r>
            <a:r>
              <a:rPr lang="en-US" dirty="0" err="1"/>
              <a:t>loperamide</a:t>
            </a:r>
            <a:endParaRPr lang="en-US" dirty="0"/>
          </a:p>
          <a:p>
            <a:pPr lvl="1"/>
            <a:r>
              <a:rPr lang="en-US" dirty="0"/>
              <a:t>Diarrhea subsided after 1 week </a:t>
            </a:r>
          </a:p>
          <a:p>
            <a:pPr lvl="1"/>
            <a:r>
              <a:rPr lang="en-US" dirty="0"/>
              <a:t>Dose escalated to 150 mg 2x daily after 2 weeks </a:t>
            </a:r>
          </a:p>
          <a:p>
            <a:r>
              <a:rPr lang="en-US" sz="3300" dirty="0"/>
              <a:t>Strategy was successful </a:t>
            </a:r>
          </a:p>
          <a:p>
            <a:pPr lvl="1"/>
            <a:r>
              <a:rPr lang="en-US" dirty="0"/>
              <a:t>No further side effects reported</a:t>
            </a:r>
          </a:p>
          <a:p>
            <a:pPr lvl="1"/>
            <a:r>
              <a:rPr lang="en-US" dirty="0"/>
              <a:t>No liver enzyme abnormalities</a:t>
            </a:r>
          </a:p>
        </p:txBody>
      </p:sp>
    </p:spTree>
    <p:extLst>
      <p:ext uri="{BB962C8B-B14F-4D97-AF65-F5344CB8AC3E}">
        <p14:creationId xmlns:p14="http://schemas.microsoft.com/office/powerpoint/2010/main" val="413647251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often do you monitor patients with IPF after the initial medication period?</a:t>
            </a:r>
            <a:endParaRPr lang="en-US" dirty="0"/>
          </a:p>
        </p:txBody>
      </p:sp>
      <p:sp>
        <p:nvSpPr>
          <p:cNvPr id="3" name="Content Placeholder 2"/>
          <p:cNvSpPr>
            <a:spLocks noGrp="1"/>
          </p:cNvSpPr>
          <p:nvPr>
            <p:ph idx="1"/>
          </p:nvPr>
        </p:nvSpPr>
        <p:spPr>
          <a:xfrm>
            <a:off x="457200" y="1651000"/>
            <a:ext cx="8229600" cy="4525963"/>
          </a:xfrm>
        </p:spPr>
        <p:txBody>
          <a:bodyPr/>
          <a:lstStyle/>
          <a:p>
            <a:pPr marL="514350" indent="-514350">
              <a:buFont typeface="+mj-lt"/>
              <a:buAutoNum type="alphaUcPeriod"/>
            </a:pPr>
            <a:r>
              <a:rPr lang="en-US" dirty="0" smtClean="0"/>
              <a:t>Every 3 months</a:t>
            </a:r>
          </a:p>
          <a:p>
            <a:pPr marL="514350" indent="-514350">
              <a:buFont typeface="+mj-lt"/>
              <a:buAutoNum type="alphaUcPeriod"/>
            </a:pPr>
            <a:r>
              <a:rPr lang="en-US" dirty="0" smtClean="0"/>
              <a:t>Every 6 months</a:t>
            </a:r>
          </a:p>
          <a:p>
            <a:pPr marL="514350" indent="-514350">
              <a:buFont typeface="+mj-lt"/>
              <a:buAutoNum type="alphaUcPeriod"/>
            </a:pPr>
            <a:r>
              <a:rPr lang="en-US" dirty="0" smtClean="0"/>
              <a:t>Every 12 months</a:t>
            </a:r>
          </a:p>
          <a:p>
            <a:pPr marL="514350" indent="-514350">
              <a:buFont typeface="+mj-lt"/>
              <a:buAutoNum type="alphaUcPeriod"/>
            </a:pPr>
            <a:r>
              <a:rPr lang="en-US" dirty="0" smtClean="0"/>
              <a:t>Upon clinical worsening</a:t>
            </a:r>
            <a:endParaRPr lang="en-US" dirty="0"/>
          </a:p>
        </p:txBody>
      </p:sp>
    </p:spTree>
    <p:extLst>
      <p:ext uri="{BB962C8B-B14F-4D97-AF65-F5344CB8AC3E}">
        <p14:creationId xmlns:p14="http://schemas.microsoft.com/office/powerpoint/2010/main" val="349497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Title 1"/>
          <p:cNvSpPr>
            <a:spLocks noGrp="1"/>
          </p:cNvSpPr>
          <p:nvPr>
            <p:ph type="title"/>
          </p:nvPr>
        </p:nvSpPr>
        <p:spPr>
          <a:xfrm>
            <a:off x="249503" y="0"/>
            <a:ext cx="8079698" cy="1143000"/>
          </a:xfrm>
        </p:spPr>
        <p:txBody>
          <a:bodyPr>
            <a:normAutofit/>
          </a:bodyPr>
          <a:lstStyle/>
          <a:p>
            <a:r>
              <a:rPr lang="en-US" sz="3600" b="1" dirty="0"/>
              <a:t>Monitoring for Disease Progression</a:t>
            </a:r>
          </a:p>
        </p:txBody>
      </p:sp>
      <p:sp>
        <p:nvSpPr>
          <p:cNvPr id="525314" name="Content Placeholder 2"/>
          <p:cNvSpPr>
            <a:spLocks noGrp="1"/>
          </p:cNvSpPr>
          <p:nvPr>
            <p:ph idx="4294967295"/>
          </p:nvPr>
        </p:nvSpPr>
        <p:spPr>
          <a:xfrm>
            <a:off x="852714" y="1181105"/>
            <a:ext cx="6730088" cy="5050013"/>
          </a:xfrm>
        </p:spPr>
        <p:txBody>
          <a:bodyPr>
            <a:normAutofit/>
          </a:bodyPr>
          <a:lstStyle/>
          <a:p>
            <a:pPr>
              <a:spcBef>
                <a:spcPts val="100"/>
              </a:spcBef>
              <a:buSzPct val="100000"/>
            </a:pPr>
            <a:r>
              <a:rPr lang="en-US" sz="2800" dirty="0">
                <a:ea typeface="ＭＳ Ｐゴシック"/>
              </a:rPr>
              <a:t>Every 3 months:</a:t>
            </a:r>
          </a:p>
          <a:p>
            <a:pPr lvl="1">
              <a:spcBef>
                <a:spcPts val="100"/>
              </a:spcBef>
              <a:buSzPct val="100000"/>
            </a:pPr>
            <a:r>
              <a:rPr lang="en-US" sz="2400" dirty="0">
                <a:ea typeface="ＭＳ Ｐゴシック"/>
              </a:rPr>
              <a:t>PFTs (at least FVC and DLCO) </a:t>
            </a:r>
          </a:p>
          <a:p>
            <a:pPr lvl="1">
              <a:spcBef>
                <a:spcPts val="100"/>
              </a:spcBef>
              <a:buSzPct val="100000"/>
            </a:pPr>
            <a:r>
              <a:rPr lang="en-US" sz="2400" dirty="0">
                <a:ea typeface="ＭＳ Ｐゴシック"/>
              </a:rPr>
              <a:t>6MWT (distance/nadir saturation)</a:t>
            </a:r>
          </a:p>
          <a:p>
            <a:pPr lvl="1">
              <a:spcBef>
                <a:spcPts val="100"/>
              </a:spcBef>
              <a:buSzPct val="100000"/>
            </a:pPr>
            <a:r>
              <a:rPr lang="en-US" sz="2400" dirty="0">
                <a:ea typeface="ＭＳ Ｐゴシック"/>
              </a:rPr>
              <a:t>O</a:t>
            </a:r>
            <a:r>
              <a:rPr lang="en-US" sz="2400" baseline="-25000" dirty="0">
                <a:ea typeface="ＭＳ Ｐゴシック"/>
              </a:rPr>
              <a:t>2</a:t>
            </a:r>
            <a:r>
              <a:rPr lang="en-US" sz="2400" dirty="0">
                <a:ea typeface="ＭＳ Ｐゴシック"/>
              </a:rPr>
              <a:t> requirement during activity </a:t>
            </a:r>
          </a:p>
          <a:p>
            <a:pPr lvl="1">
              <a:spcBef>
                <a:spcPts val="100"/>
              </a:spcBef>
              <a:buSzPct val="100000"/>
            </a:pPr>
            <a:r>
              <a:rPr lang="en-US" sz="2400" dirty="0">
                <a:ea typeface="ＭＳ Ｐゴシック"/>
              </a:rPr>
              <a:t>Comorbidities</a:t>
            </a:r>
          </a:p>
          <a:p>
            <a:pPr lvl="1">
              <a:spcBef>
                <a:spcPts val="100"/>
              </a:spcBef>
              <a:buSzPct val="100000"/>
            </a:pPr>
            <a:r>
              <a:rPr lang="en-US" sz="2400" dirty="0">
                <a:ea typeface="ＭＳ Ｐゴシック"/>
              </a:rPr>
              <a:t>Consider dyspnea questionnaire (UCSD)</a:t>
            </a:r>
          </a:p>
          <a:p>
            <a:pPr lvl="1">
              <a:spcBef>
                <a:spcPts val="100"/>
              </a:spcBef>
              <a:buSzPct val="100000"/>
            </a:pPr>
            <a:r>
              <a:rPr lang="en-US" sz="2400" dirty="0">
                <a:ea typeface="ＭＳ Ｐゴシック"/>
              </a:rPr>
              <a:t>Consider periodic overnight pulse oximetry to assess for nocturnal desaturation </a:t>
            </a:r>
          </a:p>
          <a:p>
            <a:pPr>
              <a:buSzPct val="100000"/>
            </a:pPr>
            <a:r>
              <a:rPr lang="en-US" sz="2800" dirty="0">
                <a:ea typeface="ＭＳ Ｐゴシック"/>
              </a:rPr>
              <a:t>HRCT</a:t>
            </a:r>
          </a:p>
          <a:p>
            <a:pPr lvl="1">
              <a:buSzPct val="100000"/>
            </a:pPr>
            <a:r>
              <a:rPr lang="en-US" sz="2400" dirty="0">
                <a:ea typeface="ＭＳ Ｐゴシック"/>
              </a:rPr>
              <a:t>Upon suspicion of clinical worsening</a:t>
            </a:r>
          </a:p>
        </p:txBody>
      </p:sp>
    </p:spTree>
    <p:custDataLst>
      <p:tags r:id="rId1"/>
    </p:custDataLst>
    <p:extLst>
      <p:ext uri="{BB962C8B-B14F-4D97-AF65-F5344CB8AC3E}">
        <p14:creationId xmlns:p14="http://schemas.microsoft.com/office/powerpoint/2010/main" val="3885641135"/>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Title 1"/>
          <p:cNvSpPr>
            <a:spLocks noGrp="1"/>
          </p:cNvSpPr>
          <p:nvPr>
            <p:ph type="title"/>
          </p:nvPr>
        </p:nvSpPr>
        <p:spPr>
          <a:xfrm>
            <a:off x="350718" y="179005"/>
            <a:ext cx="5951764" cy="1143000"/>
          </a:xfrm>
        </p:spPr>
        <p:txBody>
          <a:bodyPr>
            <a:normAutofit/>
          </a:bodyPr>
          <a:lstStyle/>
          <a:p>
            <a:r>
              <a:rPr lang="en-US" sz="3600" b="1" dirty="0"/>
              <a:t>At Each Visit…</a:t>
            </a:r>
          </a:p>
        </p:txBody>
      </p:sp>
      <p:sp>
        <p:nvSpPr>
          <p:cNvPr id="525314" name="Content Placeholder 2"/>
          <p:cNvSpPr>
            <a:spLocks noGrp="1"/>
          </p:cNvSpPr>
          <p:nvPr>
            <p:ph idx="4294967295"/>
          </p:nvPr>
        </p:nvSpPr>
        <p:spPr>
          <a:xfrm>
            <a:off x="467310" y="1275444"/>
            <a:ext cx="7874051" cy="4525963"/>
          </a:xfrm>
        </p:spPr>
        <p:txBody>
          <a:bodyPr>
            <a:normAutofit/>
          </a:bodyPr>
          <a:lstStyle/>
          <a:p>
            <a:pPr>
              <a:spcBef>
                <a:spcPts val="100"/>
              </a:spcBef>
              <a:buSzPct val="100000"/>
            </a:pPr>
            <a:r>
              <a:rPr lang="en-US" sz="2800" dirty="0">
                <a:ea typeface="ＭＳ Ｐゴシック"/>
              </a:rPr>
              <a:t>Ask yourself and your patient: </a:t>
            </a:r>
          </a:p>
          <a:p>
            <a:pPr lvl="1">
              <a:spcBef>
                <a:spcPts val="100"/>
              </a:spcBef>
              <a:buSzPct val="100000"/>
            </a:pPr>
            <a:r>
              <a:rPr lang="en-US" sz="2400" dirty="0">
                <a:ea typeface="ＭＳ Ｐゴシック"/>
              </a:rPr>
              <a:t>Are we still comfortable with what we’re doing?</a:t>
            </a:r>
          </a:p>
          <a:p>
            <a:pPr lvl="1">
              <a:spcBef>
                <a:spcPts val="100"/>
              </a:spcBef>
              <a:buSzPct val="100000"/>
            </a:pPr>
            <a:r>
              <a:rPr lang="en-US" sz="2400" dirty="0">
                <a:ea typeface="ＭＳ Ｐゴシック"/>
              </a:rPr>
              <a:t>Assess quality of life, </a:t>
            </a:r>
            <a:r>
              <a:rPr lang="en-US" sz="2400" dirty="0" smtClean="0">
                <a:ea typeface="ＭＳ Ｐゴシック"/>
              </a:rPr>
              <a:t>barriers</a:t>
            </a:r>
          </a:p>
          <a:p>
            <a:pPr lvl="1">
              <a:spcBef>
                <a:spcPts val="100"/>
              </a:spcBef>
              <a:buSzPct val="100000"/>
            </a:pPr>
            <a:r>
              <a:rPr lang="en-US" sz="2400" dirty="0" smtClean="0">
                <a:ea typeface="ＭＳ Ｐゴシック"/>
              </a:rPr>
              <a:t>Side </a:t>
            </a:r>
            <a:r>
              <a:rPr lang="en-US" sz="2400" dirty="0">
                <a:ea typeface="ＭＳ Ｐゴシック"/>
              </a:rPr>
              <a:t>effects of medications</a:t>
            </a:r>
          </a:p>
          <a:p>
            <a:pPr lvl="1">
              <a:spcBef>
                <a:spcPts val="100"/>
              </a:spcBef>
              <a:buSzPct val="100000"/>
            </a:pPr>
            <a:r>
              <a:rPr lang="en-US" sz="2400" dirty="0">
                <a:ea typeface="ＭＳ Ｐゴシック"/>
              </a:rPr>
              <a:t>Should we change anything?</a:t>
            </a:r>
          </a:p>
          <a:p>
            <a:pPr lvl="1">
              <a:spcBef>
                <a:spcPts val="100"/>
              </a:spcBef>
              <a:buSzPct val="100000"/>
            </a:pPr>
            <a:r>
              <a:rPr lang="en-US" sz="2400" dirty="0">
                <a:ea typeface="ＭＳ Ｐゴシック"/>
              </a:rPr>
              <a:t>Are there data to support doing anything different?</a:t>
            </a:r>
          </a:p>
          <a:p>
            <a:pPr lvl="1">
              <a:spcBef>
                <a:spcPts val="100"/>
              </a:spcBef>
            </a:pPr>
            <a:endParaRPr lang="en-US" dirty="0">
              <a:ea typeface="ＭＳ Ｐゴシック"/>
            </a:endParaRPr>
          </a:p>
          <a:p>
            <a:pPr>
              <a:spcBef>
                <a:spcPts val="100"/>
              </a:spcBef>
              <a:buSzPct val="100000"/>
            </a:pPr>
            <a:r>
              <a:rPr lang="en-US" sz="2800" dirty="0">
                <a:ea typeface="ＭＳ Ｐゴシック"/>
              </a:rPr>
              <a:t>Determine whether your patient is progressing</a:t>
            </a:r>
          </a:p>
          <a:p>
            <a:pPr lvl="1">
              <a:spcBef>
                <a:spcPts val="100"/>
              </a:spcBef>
              <a:buSzPct val="100000"/>
            </a:pPr>
            <a:r>
              <a:rPr lang="en-US" sz="2400" dirty="0">
                <a:ea typeface="ＭＳ Ｐゴシック"/>
              </a:rPr>
              <a:t>If unsure, bring them back in 6 weeks and get another data point</a:t>
            </a:r>
          </a:p>
        </p:txBody>
      </p:sp>
    </p:spTree>
    <p:custDataLst>
      <p:tags r:id="rId1"/>
    </p:custDataLst>
    <p:extLst>
      <p:ext uri="{BB962C8B-B14F-4D97-AF65-F5344CB8AC3E}">
        <p14:creationId xmlns:p14="http://schemas.microsoft.com/office/powerpoint/2010/main" val="591990713"/>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William Progresses </a:t>
            </a:r>
            <a:r>
              <a:rPr lang="en-US" dirty="0"/>
              <a:t>Slowly</a:t>
            </a:r>
          </a:p>
        </p:txBody>
      </p:sp>
      <p:sp>
        <p:nvSpPr>
          <p:cNvPr id="3" name="Content Placeholder 2"/>
          <p:cNvSpPr>
            <a:spLocks noGrp="1"/>
          </p:cNvSpPr>
          <p:nvPr>
            <p:ph idx="1"/>
          </p:nvPr>
        </p:nvSpPr>
        <p:spPr>
          <a:xfrm>
            <a:off x="457200" y="1600200"/>
            <a:ext cx="8458200" cy="4525963"/>
          </a:xfrm>
        </p:spPr>
        <p:txBody>
          <a:bodyPr>
            <a:normAutofit/>
          </a:bodyPr>
          <a:lstStyle/>
          <a:p>
            <a:r>
              <a:rPr lang="en-US" sz="2800" dirty="0"/>
              <a:t>FVC continued to decline </a:t>
            </a:r>
          </a:p>
          <a:p>
            <a:pPr lvl="1"/>
            <a:r>
              <a:rPr lang="en-US" sz="2400" dirty="0"/>
              <a:t>12 months: 	</a:t>
            </a:r>
            <a:r>
              <a:rPr lang="en-US" sz="2400" dirty="0" smtClean="0"/>
              <a:t>61 %</a:t>
            </a:r>
            <a:endParaRPr lang="en-US" sz="2400" dirty="0"/>
          </a:p>
          <a:p>
            <a:pPr lvl="1"/>
            <a:r>
              <a:rPr lang="en-US" sz="2400" dirty="0"/>
              <a:t>24 months: </a:t>
            </a:r>
            <a:r>
              <a:rPr lang="en-US" sz="2400" dirty="0" smtClean="0"/>
              <a:t> 56 %</a:t>
            </a:r>
            <a:endParaRPr lang="en-US" sz="2400" dirty="0"/>
          </a:p>
          <a:p>
            <a:r>
              <a:rPr lang="en-US" sz="2800" dirty="0"/>
              <a:t>HRCT shows progression</a:t>
            </a:r>
          </a:p>
          <a:p>
            <a:r>
              <a:rPr lang="en-US" sz="2800" dirty="0" smtClean="0"/>
              <a:t>William reports </a:t>
            </a:r>
            <a:r>
              <a:rPr lang="en-US" sz="2800" dirty="0"/>
              <a:t>that his SOB is “a little bit worse”</a:t>
            </a:r>
          </a:p>
          <a:p>
            <a:r>
              <a:rPr lang="en-US" sz="2800" dirty="0"/>
              <a:t>Important to manage patient expectations</a:t>
            </a:r>
          </a:p>
          <a:p>
            <a:pPr lvl="1"/>
            <a:endParaRPr lang="en-US" i="1" dirty="0">
              <a:solidFill>
                <a:srgbClr val="FF0000"/>
              </a:solidFill>
            </a:endParaRPr>
          </a:p>
          <a:p>
            <a:endParaRPr lang="en-US" dirty="0"/>
          </a:p>
        </p:txBody>
      </p:sp>
    </p:spTree>
    <p:extLst>
      <p:ext uri="{BB962C8B-B14F-4D97-AF65-F5344CB8AC3E}">
        <p14:creationId xmlns:p14="http://schemas.microsoft.com/office/powerpoint/2010/main" val="40866588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William’s Summary</a:t>
            </a:r>
            <a:r>
              <a:rPr lang="en-US" dirty="0"/>
              <a:t>	</a:t>
            </a:r>
          </a:p>
        </p:txBody>
      </p:sp>
      <p:sp>
        <p:nvSpPr>
          <p:cNvPr id="3" name="Content Placeholder 2"/>
          <p:cNvSpPr>
            <a:spLocks noGrp="1"/>
          </p:cNvSpPr>
          <p:nvPr>
            <p:ph idx="1"/>
          </p:nvPr>
        </p:nvSpPr>
        <p:spPr>
          <a:xfrm>
            <a:off x="444500" y="1155700"/>
            <a:ext cx="8115300" cy="4525963"/>
          </a:xfrm>
        </p:spPr>
        <p:txBody>
          <a:bodyPr>
            <a:normAutofit/>
          </a:bodyPr>
          <a:lstStyle/>
          <a:p>
            <a:r>
              <a:rPr lang="en-US" sz="2800" dirty="0"/>
              <a:t>HRCT </a:t>
            </a:r>
            <a:r>
              <a:rPr lang="en-US" sz="2800" dirty="0" smtClean="0"/>
              <a:t>was inconsistent with UIP </a:t>
            </a:r>
          </a:p>
          <a:p>
            <a:pPr lvl="1"/>
            <a:r>
              <a:rPr lang="en-US" sz="2400" dirty="0" smtClean="0"/>
              <a:t>SLB performed for diagnosis</a:t>
            </a:r>
          </a:p>
          <a:p>
            <a:pPr lvl="1"/>
            <a:r>
              <a:rPr lang="en-US" sz="2400" dirty="0"/>
              <a:t>Histology </a:t>
            </a:r>
            <a:r>
              <a:rPr lang="en-US" sz="2400" dirty="0" smtClean="0"/>
              <a:t>revealed UIP</a:t>
            </a:r>
            <a:endParaRPr lang="en-US" sz="2400" dirty="0"/>
          </a:p>
          <a:p>
            <a:r>
              <a:rPr lang="en-US" sz="2800" dirty="0"/>
              <a:t>Outdoor </a:t>
            </a:r>
            <a:r>
              <a:rPr lang="en-US" sz="2800" dirty="0" smtClean="0"/>
              <a:t>lifestyle, and </a:t>
            </a:r>
            <a:r>
              <a:rPr lang="en-US" sz="2800" dirty="0"/>
              <a:t>patient </a:t>
            </a:r>
            <a:r>
              <a:rPr lang="en-US" sz="2800" dirty="0" smtClean="0"/>
              <a:t>preferences </a:t>
            </a:r>
            <a:r>
              <a:rPr lang="en-US" sz="2800" dirty="0"/>
              <a:t>led </a:t>
            </a:r>
            <a:br>
              <a:rPr lang="en-US" sz="2800" dirty="0"/>
            </a:br>
            <a:r>
              <a:rPr lang="en-US" sz="2800" dirty="0"/>
              <a:t>to choice of nintedanib</a:t>
            </a:r>
          </a:p>
          <a:p>
            <a:r>
              <a:rPr lang="en-US" sz="2800" dirty="0" smtClean="0"/>
              <a:t>GI </a:t>
            </a:r>
            <a:r>
              <a:rPr lang="en-US" sz="2800" dirty="0"/>
              <a:t>side effects managed with dose reduction and </a:t>
            </a:r>
            <a:r>
              <a:rPr lang="en-US" sz="2800" dirty="0" err="1"/>
              <a:t>loperamide</a:t>
            </a:r>
            <a:r>
              <a:rPr lang="en-US" sz="2800" dirty="0"/>
              <a:t>   </a:t>
            </a:r>
          </a:p>
          <a:p>
            <a:r>
              <a:rPr lang="en-US" sz="2800" dirty="0"/>
              <a:t>IPF progressed during therapy</a:t>
            </a:r>
          </a:p>
        </p:txBody>
      </p:sp>
    </p:spTree>
    <p:extLst>
      <p:ext uri="{BB962C8B-B14F-4D97-AF65-F5344CB8AC3E}">
        <p14:creationId xmlns:p14="http://schemas.microsoft.com/office/powerpoint/2010/main" val="913738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 y="2485726"/>
            <a:ext cx="8793479" cy="1971693"/>
          </a:xfrm>
        </p:spPr>
        <p:txBody>
          <a:bodyPr>
            <a:noAutofit/>
          </a:bodyPr>
          <a:lstStyle/>
          <a:p>
            <a:r>
              <a:rPr lang="en-US" sz="4000" b="1" dirty="0">
                <a:solidFill>
                  <a:srgbClr val="C74D35"/>
                </a:solidFill>
              </a:rPr>
              <a:t>Case </a:t>
            </a:r>
            <a:r>
              <a:rPr lang="en-US" sz="4000" b="1" dirty="0" smtClean="0">
                <a:solidFill>
                  <a:srgbClr val="C74D35"/>
                </a:solidFill>
              </a:rPr>
              <a:t>1</a:t>
            </a:r>
            <a:r>
              <a:rPr lang="en-US" sz="4000" b="1" dirty="0">
                <a:solidFill>
                  <a:srgbClr val="C74D35"/>
                </a:solidFill>
              </a:rPr>
              <a:t>: </a:t>
            </a:r>
            <a:r>
              <a:rPr lang="en-US" sz="4000" b="1" dirty="0" smtClean="0">
                <a:solidFill>
                  <a:srgbClr val="C74D35"/>
                </a:solidFill>
              </a:rPr>
              <a:t>James </a:t>
            </a:r>
            <a:br>
              <a:rPr lang="en-US" sz="4000" b="1" dirty="0" smtClean="0">
                <a:solidFill>
                  <a:srgbClr val="C74D35"/>
                </a:solidFill>
              </a:rPr>
            </a:br>
            <a:endParaRPr lang="en-US" sz="3200" b="1" i="1" dirty="0">
              <a:solidFill>
                <a:srgbClr val="FF0000"/>
              </a:solidFill>
            </a:endParaRPr>
          </a:p>
        </p:txBody>
      </p:sp>
    </p:spTree>
    <p:custDataLst>
      <p:tags r:id="rId1"/>
    </p:custDataLst>
    <p:extLst>
      <p:ext uri="{BB962C8B-B14F-4D97-AF65-F5344CB8AC3E}">
        <p14:creationId xmlns:p14="http://schemas.microsoft.com/office/powerpoint/2010/main" val="105994160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 &amp; A	</a:t>
            </a:r>
          </a:p>
        </p:txBody>
      </p:sp>
      <p:sp>
        <p:nvSpPr>
          <p:cNvPr id="3" name="Content Placeholder 2"/>
          <p:cNvSpPr>
            <a:spLocks noGrp="1"/>
          </p:cNvSpPr>
          <p:nvPr>
            <p:ph idx="1"/>
          </p:nvPr>
        </p:nvSpPr>
        <p:spPr>
          <a:xfrm>
            <a:off x="444500" y="1320800"/>
            <a:ext cx="8229600" cy="4525963"/>
          </a:xfrm>
        </p:spPr>
        <p:txBody>
          <a:bodyPr>
            <a:normAutofit/>
          </a:bodyPr>
          <a:lstStyle/>
          <a:p>
            <a:r>
              <a:rPr lang="en-US" sz="2800" dirty="0" smtClean="0"/>
              <a:t>The </a:t>
            </a:r>
            <a:r>
              <a:rPr lang="en-US" sz="2800" dirty="0"/>
              <a:t>2 available therapies have similar efficacy. How can we decide between them?</a:t>
            </a:r>
          </a:p>
          <a:p>
            <a:r>
              <a:rPr lang="en-US" sz="2800" dirty="0"/>
              <a:t>How do </a:t>
            </a:r>
            <a:r>
              <a:rPr lang="en-US" sz="2800" dirty="0" smtClean="0"/>
              <a:t>we decide </a:t>
            </a:r>
            <a:r>
              <a:rPr lang="en-US" sz="2800" dirty="0"/>
              <a:t>when to switch medications?</a:t>
            </a:r>
          </a:p>
          <a:p>
            <a:r>
              <a:rPr lang="en-US" sz="2800" dirty="0"/>
              <a:t>How can we distinguish between treatment failure and disease progression in an individual patient?</a:t>
            </a:r>
          </a:p>
          <a:p>
            <a:r>
              <a:rPr lang="en-US" sz="2800" dirty="0"/>
              <a:t>In what fraction of cases is the dose reduction protocol effective for each drug?</a:t>
            </a:r>
          </a:p>
          <a:p>
            <a:endParaRPr lang="en-US" dirty="0"/>
          </a:p>
          <a:p>
            <a:endParaRPr lang="en-US" dirty="0"/>
          </a:p>
        </p:txBody>
      </p:sp>
    </p:spTree>
    <p:extLst>
      <p:ext uri="{BB962C8B-B14F-4D97-AF65-F5344CB8AC3E}">
        <p14:creationId xmlns:p14="http://schemas.microsoft.com/office/powerpoint/2010/main" val="336174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114300"/>
            <a:ext cx="8229600" cy="1143000"/>
          </a:xfrm>
        </p:spPr>
        <p:txBody>
          <a:bodyPr/>
          <a:lstStyle/>
          <a:p>
            <a:r>
              <a:rPr lang="en-US" dirty="0"/>
              <a:t>Conclusions</a:t>
            </a:r>
          </a:p>
        </p:txBody>
      </p:sp>
      <p:sp>
        <p:nvSpPr>
          <p:cNvPr id="3" name="Content Placeholder 2"/>
          <p:cNvSpPr>
            <a:spLocks noGrp="1"/>
          </p:cNvSpPr>
          <p:nvPr>
            <p:ph idx="1"/>
          </p:nvPr>
        </p:nvSpPr>
        <p:spPr>
          <a:xfrm>
            <a:off x="381000" y="942680"/>
            <a:ext cx="8319940" cy="5788058"/>
          </a:xfrm>
        </p:spPr>
        <p:txBody>
          <a:bodyPr>
            <a:normAutofit/>
          </a:bodyPr>
          <a:lstStyle/>
          <a:p>
            <a:pPr>
              <a:lnSpc>
                <a:spcPct val="110000"/>
              </a:lnSpc>
              <a:spcBef>
                <a:spcPts val="0"/>
              </a:spcBef>
            </a:pPr>
            <a:r>
              <a:rPr lang="en-US" sz="2600" dirty="0"/>
              <a:t>Diagnosis</a:t>
            </a:r>
          </a:p>
          <a:p>
            <a:pPr lvl="1">
              <a:lnSpc>
                <a:spcPct val="110000"/>
              </a:lnSpc>
              <a:spcBef>
                <a:spcPts val="0"/>
              </a:spcBef>
            </a:pPr>
            <a:r>
              <a:rPr lang="en-US" sz="1900" dirty="0"/>
              <a:t>Histology is sometimes necessary to establish </a:t>
            </a:r>
            <a:r>
              <a:rPr lang="en-US" sz="1900" dirty="0" smtClean="0"/>
              <a:t>diagnosis</a:t>
            </a:r>
          </a:p>
          <a:p>
            <a:pPr lvl="1">
              <a:lnSpc>
                <a:spcPct val="110000"/>
              </a:lnSpc>
              <a:spcBef>
                <a:spcPts val="0"/>
              </a:spcBef>
            </a:pPr>
            <a:r>
              <a:rPr lang="en-US" sz="1900" dirty="0" smtClean="0"/>
              <a:t>Multidisciplinary team discussions lead to better diagnoses</a:t>
            </a:r>
          </a:p>
          <a:p>
            <a:pPr lvl="1">
              <a:lnSpc>
                <a:spcPct val="110000"/>
              </a:lnSpc>
              <a:spcBef>
                <a:spcPts val="0"/>
              </a:spcBef>
            </a:pPr>
            <a:r>
              <a:rPr lang="en-US" sz="1900" dirty="0" smtClean="0"/>
              <a:t>Exclusion of other ILD causes is required: Thorough history, exam, serology, and proper HRCT protocol  </a:t>
            </a:r>
          </a:p>
          <a:p>
            <a:pPr lvl="1">
              <a:lnSpc>
                <a:spcPct val="110000"/>
              </a:lnSpc>
              <a:spcBef>
                <a:spcPts val="0"/>
              </a:spcBef>
            </a:pPr>
            <a:endParaRPr lang="en-US" sz="1900" dirty="0"/>
          </a:p>
          <a:p>
            <a:pPr marL="342900" lvl="1" indent="-342900">
              <a:lnSpc>
                <a:spcPct val="110000"/>
              </a:lnSpc>
              <a:spcBef>
                <a:spcPts val="0"/>
              </a:spcBef>
              <a:buFont typeface="Arial"/>
              <a:buChar char="•"/>
            </a:pPr>
            <a:r>
              <a:rPr lang="en-US" sz="2600" dirty="0"/>
              <a:t>Treatment decisions depend on patient factors and preferences: </a:t>
            </a:r>
            <a:r>
              <a:rPr lang="en-US" sz="2600" b="1" dirty="0"/>
              <a:t>Shared </a:t>
            </a:r>
            <a:r>
              <a:rPr lang="en-US" sz="2600" b="1" dirty="0" smtClean="0"/>
              <a:t>Decision-Making</a:t>
            </a:r>
            <a:endParaRPr lang="en-US" sz="2600" b="1" dirty="0"/>
          </a:p>
          <a:p>
            <a:pPr lvl="1">
              <a:lnSpc>
                <a:spcPct val="110000"/>
              </a:lnSpc>
              <a:spcBef>
                <a:spcPts val="0"/>
              </a:spcBef>
            </a:pPr>
            <a:r>
              <a:rPr lang="en-US" sz="1900" dirty="0" smtClean="0"/>
              <a:t>Side effects</a:t>
            </a:r>
          </a:p>
          <a:p>
            <a:pPr lvl="1">
              <a:lnSpc>
                <a:spcPct val="110000"/>
              </a:lnSpc>
              <a:spcBef>
                <a:spcPts val="0"/>
              </a:spcBef>
            </a:pPr>
            <a:r>
              <a:rPr lang="en-US" sz="1900" dirty="0" smtClean="0"/>
              <a:t>Comorbidities </a:t>
            </a:r>
          </a:p>
          <a:p>
            <a:pPr lvl="1">
              <a:lnSpc>
                <a:spcPct val="110000"/>
              </a:lnSpc>
              <a:spcBef>
                <a:spcPts val="0"/>
              </a:spcBef>
            </a:pPr>
            <a:r>
              <a:rPr lang="en-US" sz="1900" dirty="0" smtClean="0"/>
              <a:t>Lifestyle</a:t>
            </a:r>
          </a:p>
          <a:p>
            <a:pPr lvl="1">
              <a:lnSpc>
                <a:spcPct val="110000"/>
              </a:lnSpc>
              <a:spcBef>
                <a:spcPts val="0"/>
              </a:spcBef>
            </a:pPr>
            <a:endParaRPr lang="en-US" sz="1900" dirty="0"/>
          </a:p>
          <a:p>
            <a:pPr>
              <a:lnSpc>
                <a:spcPct val="110000"/>
              </a:lnSpc>
              <a:spcBef>
                <a:spcPts val="0"/>
              </a:spcBef>
            </a:pPr>
            <a:r>
              <a:rPr lang="en-US" sz="2600" dirty="0"/>
              <a:t>Pirfenidone and nintedanib slow disease progression</a:t>
            </a:r>
          </a:p>
          <a:p>
            <a:pPr lvl="1">
              <a:lnSpc>
                <a:spcPct val="110000"/>
              </a:lnSpc>
              <a:spcBef>
                <a:spcPts val="0"/>
              </a:spcBef>
            </a:pPr>
            <a:r>
              <a:rPr lang="en-US" sz="1900" dirty="0"/>
              <a:t>Side effects are usually </a:t>
            </a:r>
            <a:r>
              <a:rPr lang="en-US" sz="1900" dirty="0" smtClean="0"/>
              <a:t>manageable</a:t>
            </a:r>
          </a:p>
          <a:p>
            <a:pPr lvl="1">
              <a:lnSpc>
                <a:spcPct val="110000"/>
              </a:lnSpc>
              <a:spcBef>
                <a:spcPts val="0"/>
              </a:spcBef>
            </a:pPr>
            <a:r>
              <a:rPr lang="en-US" sz="1900" dirty="0" smtClean="0"/>
              <a:t>Disease progression is variable  </a:t>
            </a:r>
            <a:endParaRPr lang="en-US" sz="1900" dirty="0"/>
          </a:p>
          <a:p>
            <a:pPr>
              <a:spcBef>
                <a:spcPts val="0"/>
              </a:spcBef>
              <a:spcAft>
                <a:spcPts val="1200"/>
              </a:spcAft>
            </a:pPr>
            <a:endParaRPr lang="en-US" sz="2800" dirty="0"/>
          </a:p>
          <a:p>
            <a:pPr marL="0" indent="0">
              <a:spcBef>
                <a:spcPts val="0"/>
              </a:spcBef>
              <a:spcAft>
                <a:spcPts val="1200"/>
              </a:spcAft>
              <a:buNone/>
            </a:pPr>
            <a:endParaRPr lang="en-US" sz="2800" dirty="0"/>
          </a:p>
        </p:txBody>
      </p:sp>
    </p:spTree>
    <p:extLst>
      <p:ext uri="{BB962C8B-B14F-4D97-AF65-F5344CB8AC3E}">
        <p14:creationId xmlns:p14="http://schemas.microsoft.com/office/powerpoint/2010/main" val="132831569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996" y="1631373"/>
            <a:ext cx="8229600" cy="3791231"/>
          </a:xfrm>
        </p:spPr>
        <p:txBody>
          <a:bodyPr>
            <a:normAutofit fontScale="92500"/>
          </a:bodyPr>
          <a:lstStyle/>
          <a:p>
            <a:r>
              <a:rPr lang="en-US" dirty="0"/>
              <a:t>Educational resources, including this slide deck</a:t>
            </a:r>
          </a:p>
          <a:p>
            <a:pPr marL="400050" lvl="1" indent="0">
              <a:buNone/>
            </a:pPr>
            <a:r>
              <a:rPr lang="en-US" dirty="0" smtClean="0">
                <a:hlinkClick r:id="rId2"/>
              </a:rPr>
              <a:t>www.pilotforipf.org</a:t>
            </a:r>
            <a:endParaRPr lang="en-US" dirty="0"/>
          </a:p>
          <a:p>
            <a:r>
              <a:rPr lang="en-US" dirty="0" smtClean="0"/>
              <a:t>Pulmonary Fibrosis Foundation, including patient registry</a:t>
            </a:r>
          </a:p>
          <a:p>
            <a:pPr marL="400050" lvl="1" indent="0">
              <a:buNone/>
            </a:pPr>
            <a:r>
              <a:rPr lang="en-US" dirty="0">
                <a:hlinkClick r:id="rId3"/>
              </a:rPr>
              <a:t>http://www.pulmonaryfibrosis.org</a:t>
            </a:r>
            <a:r>
              <a:rPr lang="en-US" dirty="0" smtClean="0">
                <a:hlinkClick r:id="rId3"/>
              </a:rPr>
              <a:t>/</a:t>
            </a:r>
            <a:r>
              <a:rPr lang="en-US" dirty="0" smtClean="0"/>
              <a:t> </a:t>
            </a:r>
          </a:p>
          <a:p>
            <a:r>
              <a:rPr lang="en-US" dirty="0" smtClean="0"/>
              <a:t>Clinical trials</a:t>
            </a:r>
          </a:p>
          <a:p>
            <a:pPr marL="400050" lvl="1" indent="0">
              <a:buNone/>
            </a:pPr>
            <a:r>
              <a:rPr lang="en-US" dirty="0" smtClean="0">
                <a:hlinkClick r:id="rId4"/>
              </a:rPr>
              <a:t>www.clinicaltrials.gov</a:t>
            </a:r>
            <a:r>
              <a:rPr lang="en-US" dirty="0" smtClean="0"/>
              <a:t> </a:t>
            </a:r>
          </a:p>
          <a:p>
            <a:pPr marL="400050" lvl="1" indent="0">
              <a:buNone/>
            </a:pPr>
            <a:endParaRPr lang="en-US" dirty="0"/>
          </a:p>
          <a:p>
            <a:pPr marL="0" indent="0">
              <a:buNone/>
            </a:pPr>
            <a:endParaRPr lang="en-US" dirty="0"/>
          </a:p>
        </p:txBody>
      </p:sp>
      <p:sp>
        <p:nvSpPr>
          <p:cNvPr id="4" name="Title 1"/>
          <p:cNvSpPr>
            <a:spLocks noGrp="1"/>
          </p:cNvSpPr>
          <p:nvPr>
            <p:ph type="title"/>
          </p:nvPr>
        </p:nvSpPr>
        <p:spPr>
          <a:xfrm>
            <a:off x="372140" y="309435"/>
            <a:ext cx="8229600" cy="1143000"/>
          </a:xfrm>
        </p:spPr>
        <p:txBody>
          <a:bodyPr>
            <a:normAutofit/>
          </a:bodyPr>
          <a:lstStyle/>
          <a:p>
            <a:r>
              <a:rPr lang="en-US" dirty="0"/>
              <a:t>Resources</a:t>
            </a:r>
          </a:p>
        </p:txBody>
      </p:sp>
    </p:spTree>
    <p:extLst>
      <p:ext uri="{BB962C8B-B14F-4D97-AF65-F5344CB8AC3E}">
        <p14:creationId xmlns:p14="http://schemas.microsoft.com/office/powerpoint/2010/main" val="260517924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118" y="3495517"/>
            <a:ext cx="8168409" cy="1470025"/>
          </a:xfrm>
        </p:spPr>
        <p:txBody>
          <a:bodyPr>
            <a:normAutofit fontScale="90000"/>
          </a:bodyPr>
          <a:lstStyle/>
          <a:p>
            <a:r>
              <a:rPr lang="en-US" sz="4000" b="1" dirty="0" smtClean="0">
                <a:solidFill>
                  <a:srgbClr val="C74D35"/>
                </a:solidFill>
              </a:rPr>
              <a:t>Case </a:t>
            </a:r>
            <a:r>
              <a:rPr lang="en-US" sz="4000" b="1" dirty="0">
                <a:solidFill>
                  <a:srgbClr val="C74D35"/>
                </a:solidFill>
              </a:rPr>
              <a:t>3</a:t>
            </a:r>
            <a:r>
              <a:rPr lang="en-US" sz="4000" b="1" dirty="0" smtClean="0">
                <a:solidFill>
                  <a:srgbClr val="C74D35"/>
                </a:solidFill>
              </a:rPr>
              <a:t>: Theresa</a:t>
            </a:r>
            <a:br>
              <a:rPr lang="en-US" sz="4000" b="1" dirty="0" smtClean="0">
                <a:solidFill>
                  <a:srgbClr val="C74D35"/>
                </a:solidFill>
              </a:rPr>
            </a:br>
            <a:r>
              <a:rPr lang="en-US" sz="4000" b="1" dirty="0">
                <a:solidFill>
                  <a:srgbClr val="C74D35"/>
                </a:solidFill>
              </a:rPr>
              <a:t/>
            </a:r>
            <a:br>
              <a:rPr lang="en-US" sz="4000" b="1" dirty="0">
                <a:solidFill>
                  <a:srgbClr val="C74D35"/>
                </a:solidFill>
              </a:rPr>
            </a:br>
            <a:r>
              <a:rPr lang="en-US" sz="3600" dirty="0" smtClean="0">
                <a:solidFill>
                  <a:srgbClr val="FF0000"/>
                </a:solidFill>
              </a:rPr>
              <a:t/>
            </a:r>
            <a:br>
              <a:rPr lang="en-US" sz="3600" dirty="0" smtClean="0">
                <a:solidFill>
                  <a:srgbClr val="FF0000"/>
                </a:solidFill>
              </a:rPr>
            </a:br>
            <a:endParaRPr lang="en-US" sz="2000" b="1" dirty="0"/>
          </a:p>
        </p:txBody>
      </p:sp>
    </p:spTree>
    <p:extLst>
      <p:ext uri="{BB962C8B-B14F-4D97-AF65-F5344CB8AC3E}">
        <p14:creationId xmlns:p14="http://schemas.microsoft.com/office/powerpoint/2010/main" val="247871195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Theresa Presentation</a:t>
            </a:r>
            <a:endParaRPr lang="en-US" dirty="0"/>
          </a:p>
        </p:txBody>
      </p:sp>
      <p:sp>
        <p:nvSpPr>
          <p:cNvPr id="3" name="Content Placeholder 2"/>
          <p:cNvSpPr>
            <a:spLocks noGrp="1"/>
          </p:cNvSpPr>
          <p:nvPr>
            <p:ph idx="1"/>
          </p:nvPr>
        </p:nvSpPr>
        <p:spPr/>
        <p:txBody>
          <a:bodyPr>
            <a:normAutofit/>
          </a:bodyPr>
          <a:lstStyle/>
          <a:p>
            <a:r>
              <a:rPr lang="en-US" sz="2800" dirty="0" smtClean="0"/>
              <a:t>56-year-old woman</a:t>
            </a:r>
            <a:endParaRPr lang="en-US" sz="2800" dirty="0"/>
          </a:p>
          <a:p>
            <a:r>
              <a:rPr lang="en-US" sz="2800" dirty="0"/>
              <a:t>Presentation</a:t>
            </a:r>
          </a:p>
          <a:p>
            <a:pPr lvl="1"/>
            <a:r>
              <a:rPr lang="en-US" dirty="0"/>
              <a:t> </a:t>
            </a:r>
            <a:r>
              <a:rPr lang="en-US" sz="2400" dirty="0"/>
              <a:t>Progressive shortness of breath on exertion for 6 months</a:t>
            </a:r>
          </a:p>
          <a:p>
            <a:pPr lvl="1"/>
            <a:r>
              <a:rPr lang="en-US" sz="2400" dirty="0"/>
              <a:t> Dry hacking cough for 3 months </a:t>
            </a:r>
          </a:p>
          <a:p>
            <a:r>
              <a:rPr lang="en-US" sz="2800" dirty="0"/>
              <a:t>Referred from primary </a:t>
            </a:r>
            <a:r>
              <a:rPr lang="en-US" sz="2800" dirty="0" smtClean="0"/>
              <a:t>care</a:t>
            </a:r>
            <a:endParaRPr lang="en-US" dirty="0"/>
          </a:p>
        </p:txBody>
      </p:sp>
    </p:spTree>
    <p:extLst>
      <p:ext uri="{BB962C8B-B14F-4D97-AF65-F5344CB8AC3E}">
        <p14:creationId xmlns:p14="http://schemas.microsoft.com/office/powerpoint/2010/main" val="200589482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Theresa: Workup</a:t>
            </a:r>
            <a:endParaRPr lang="en-US" dirty="0"/>
          </a:p>
        </p:txBody>
      </p:sp>
      <p:sp>
        <p:nvSpPr>
          <p:cNvPr id="3" name="Content Placeholder 2"/>
          <p:cNvSpPr>
            <a:spLocks noGrp="1"/>
          </p:cNvSpPr>
          <p:nvPr>
            <p:ph idx="1"/>
          </p:nvPr>
        </p:nvSpPr>
        <p:spPr>
          <a:xfrm>
            <a:off x="457200" y="1046378"/>
            <a:ext cx="4114800" cy="5571242"/>
          </a:xfrm>
        </p:spPr>
        <p:txBody>
          <a:bodyPr>
            <a:normAutofit/>
          </a:bodyPr>
          <a:lstStyle/>
          <a:p>
            <a:r>
              <a:rPr lang="en-US" sz="2800" b="1" dirty="0" smtClean="0">
                <a:solidFill>
                  <a:schemeClr val="tx2"/>
                </a:solidFill>
              </a:rPr>
              <a:t>Physical Exam</a:t>
            </a:r>
          </a:p>
          <a:p>
            <a:pPr lvl="1"/>
            <a:r>
              <a:rPr lang="en-US" sz="2200" dirty="0" smtClean="0"/>
              <a:t>Resting SpO</a:t>
            </a:r>
            <a:r>
              <a:rPr lang="en-US" sz="2200" baseline="-25000" dirty="0" smtClean="0"/>
              <a:t>2</a:t>
            </a:r>
            <a:r>
              <a:rPr lang="en-US" sz="2200" dirty="0" smtClean="0"/>
              <a:t> 94% breathing room air</a:t>
            </a:r>
          </a:p>
          <a:p>
            <a:pPr lvl="1"/>
            <a:r>
              <a:rPr lang="en-US" sz="2200" dirty="0" smtClean="0"/>
              <a:t>Bibasilar crackles</a:t>
            </a:r>
          </a:p>
          <a:p>
            <a:pPr lvl="1"/>
            <a:r>
              <a:rPr lang="en-US" sz="2200" dirty="0" smtClean="0"/>
              <a:t>No clubbing</a:t>
            </a:r>
            <a:r>
              <a:rPr lang="en-US" sz="2400" dirty="0" smtClean="0"/>
              <a:t/>
            </a:r>
            <a:br>
              <a:rPr lang="en-US" sz="2400" dirty="0" smtClean="0"/>
            </a:br>
            <a:endParaRPr lang="en-US" sz="2400" dirty="0" smtClean="0"/>
          </a:p>
          <a:p>
            <a:r>
              <a:rPr lang="en-US" sz="2800" b="1" dirty="0" smtClean="0">
                <a:solidFill>
                  <a:schemeClr val="tx2"/>
                </a:solidFill>
              </a:rPr>
              <a:t>PFT </a:t>
            </a:r>
            <a:r>
              <a:rPr lang="en-US" sz="2800" b="1" dirty="0">
                <a:solidFill>
                  <a:schemeClr val="tx2"/>
                </a:solidFill>
              </a:rPr>
              <a:t>R</a:t>
            </a:r>
            <a:r>
              <a:rPr lang="en-US" sz="2800" b="1" dirty="0" smtClean="0">
                <a:solidFill>
                  <a:schemeClr val="tx2"/>
                </a:solidFill>
              </a:rPr>
              <a:t>esults </a:t>
            </a:r>
            <a:endParaRPr lang="en-US" sz="2800" b="1" dirty="0">
              <a:solidFill>
                <a:schemeClr val="tx2"/>
              </a:solidFill>
            </a:endParaRPr>
          </a:p>
          <a:p>
            <a:pPr lvl="1"/>
            <a:r>
              <a:rPr lang="en-US" sz="2200" dirty="0"/>
              <a:t>FVC = </a:t>
            </a:r>
            <a:r>
              <a:rPr lang="en-US" sz="2200" dirty="0" smtClean="0"/>
              <a:t>1.64 L (48%)</a:t>
            </a:r>
            <a:endParaRPr lang="en-US" sz="2200" dirty="0"/>
          </a:p>
          <a:p>
            <a:pPr lvl="1"/>
            <a:r>
              <a:rPr lang="en-US" sz="2200" dirty="0"/>
              <a:t>FEV</a:t>
            </a:r>
            <a:r>
              <a:rPr lang="en-US" sz="2200" baseline="-25000" dirty="0"/>
              <a:t>1</a:t>
            </a:r>
            <a:r>
              <a:rPr lang="en-US" sz="2200" dirty="0"/>
              <a:t> = </a:t>
            </a:r>
            <a:r>
              <a:rPr lang="en-US" sz="2200" dirty="0" smtClean="0"/>
              <a:t>1.40 L (51%) </a:t>
            </a:r>
            <a:endParaRPr lang="en-US" sz="2200" dirty="0"/>
          </a:p>
          <a:p>
            <a:pPr lvl="1"/>
            <a:r>
              <a:rPr lang="en-US" sz="2200" dirty="0"/>
              <a:t>FEV</a:t>
            </a:r>
            <a:r>
              <a:rPr lang="en-US" sz="2200" baseline="-25000" dirty="0"/>
              <a:t>1</a:t>
            </a:r>
            <a:r>
              <a:rPr lang="en-US" sz="2200" dirty="0"/>
              <a:t>/FVC = </a:t>
            </a:r>
            <a:r>
              <a:rPr lang="en-US" sz="2200" dirty="0" smtClean="0"/>
              <a:t>86%</a:t>
            </a:r>
            <a:endParaRPr lang="en-US" sz="2200" dirty="0"/>
          </a:p>
          <a:p>
            <a:pPr lvl="1"/>
            <a:r>
              <a:rPr lang="en-US" sz="2200" dirty="0"/>
              <a:t>DL</a:t>
            </a:r>
            <a:r>
              <a:rPr lang="en-US" sz="2200" baseline="-25000" dirty="0"/>
              <a:t>CO</a:t>
            </a:r>
            <a:r>
              <a:rPr lang="en-US" sz="2200" dirty="0"/>
              <a:t> = </a:t>
            </a:r>
            <a:r>
              <a:rPr lang="en-US" sz="2200" dirty="0" smtClean="0"/>
              <a:t>5.9 (22%)</a:t>
            </a:r>
            <a:endParaRPr lang="en-US" sz="2200" dirty="0"/>
          </a:p>
          <a:p>
            <a:pPr marL="457200" lvl="1" indent="0">
              <a:buNone/>
            </a:pPr>
            <a:endParaRPr lang="en-US" b="1" dirty="0">
              <a:solidFill>
                <a:schemeClr val="tx2"/>
              </a:solidFill>
            </a:endParaRPr>
          </a:p>
          <a:p>
            <a:pPr marL="457200" lvl="1" indent="0">
              <a:buNone/>
            </a:pPr>
            <a:endParaRPr lang="en-US" sz="2400" dirty="0" smtClean="0"/>
          </a:p>
          <a:p>
            <a:endParaRPr lang="en-US" dirty="0"/>
          </a:p>
        </p:txBody>
      </p:sp>
      <p:pic>
        <p:nvPicPr>
          <p:cNvPr id="2050" name="Picture 2" descr="C:\Users\drabin\AppData\Local\Microsoft\Windows\Temporary Internet Files\Content.IE5\QQ15D096\clipboard_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442" y="3590082"/>
            <a:ext cx="2419809" cy="255318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4936503" y="897117"/>
            <a:ext cx="3928364" cy="55712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C54125"/>
              </a:buClr>
              <a:buSzPct val="120000"/>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C54125"/>
              </a:buClr>
              <a:buSzPct val="120000"/>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C54125"/>
              </a:buClr>
              <a:buSzPct val="120000"/>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C54125"/>
              </a:buClr>
              <a:buSzPct val="120000"/>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smtClean="0">
                <a:solidFill>
                  <a:schemeClr val="tx2"/>
                </a:solidFill>
              </a:rPr>
              <a:t>Medical History </a:t>
            </a:r>
          </a:p>
          <a:p>
            <a:pPr lvl="1"/>
            <a:r>
              <a:rPr lang="en-US" sz="2000" dirty="0" smtClean="0"/>
              <a:t> Obesity</a:t>
            </a:r>
          </a:p>
          <a:p>
            <a:pPr lvl="1"/>
            <a:r>
              <a:rPr lang="en-US" sz="2000" dirty="0" smtClean="0"/>
              <a:t> Depression</a:t>
            </a:r>
          </a:p>
          <a:p>
            <a:pPr lvl="1"/>
            <a:r>
              <a:rPr lang="en-US" sz="2000" dirty="0" smtClean="0"/>
              <a:t> Obstructive sleep apnea</a:t>
            </a:r>
          </a:p>
          <a:p>
            <a:pPr lvl="1"/>
            <a:endParaRPr lang="en-US" sz="2400" dirty="0" smtClean="0"/>
          </a:p>
          <a:p>
            <a:r>
              <a:rPr lang="en-US" sz="2800" dirty="0" smtClean="0"/>
              <a:t>You suspect ILD and order an HRCT</a:t>
            </a:r>
          </a:p>
          <a:p>
            <a:endParaRPr lang="en-US" dirty="0"/>
          </a:p>
        </p:txBody>
      </p:sp>
    </p:spTree>
    <p:extLst>
      <p:ext uri="{BB962C8B-B14F-4D97-AF65-F5344CB8AC3E}">
        <p14:creationId xmlns:p14="http://schemas.microsoft.com/office/powerpoint/2010/main" val="34283060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Axial HRCT</a:t>
            </a:r>
            <a:endParaRPr lang="en-US" dirty="0"/>
          </a:p>
        </p:txBody>
      </p:sp>
      <p:pic>
        <p:nvPicPr>
          <p:cNvPr id="10" name="Case 2 hpwith3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08225" y="1600200"/>
            <a:ext cx="4525963" cy="4525963"/>
          </a:xfrm>
        </p:spPr>
      </p:pic>
    </p:spTree>
    <p:extLst>
      <p:ext uri="{BB962C8B-B14F-4D97-AF65-F5344CB8AC3E}">
        <p14:creationId xmlns:p14="http://schemas.microsoft.com/office/powerpoint/2010/main" val="1051280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Axial HRCT</a:t>
            </a:r>
            <a:endParaRPr lang="en-US" dirty="0"/>
          </a:p>
        </p:txBody>
      </p:sp>
      <p:pic>
        <p:nvPicPr>
          <p:cNvPr id="10" name="Case 2 hpwith3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08225" y="1600200"/>
            <a:ext cx="4525963" cy="4525963"/>
          </a:xfrm>
        </p:spPr>
      </p:pic>
    </p:spTree>
    <p:extLst>
      <p:ext uri="{BB962C8B-B14F-4D97-AF65-F5344CB8AC3E}">
        <p14:creationId xmlns:p14="http://schemas.microsoft.com/office/powerpoint/2010/main" val="393577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Axial HRCT</a:t>
            </a:r>
            <a:endParaRPr lang="en-US" dirty="0"/>
          </a:p>
        </p:txBody>
      </p:sp>
      <p:pic>
        <p:nvPicPr>
          <p:cNvPr id="3" name="Case 2 hpwith49.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08225" y="1600200"/>
            <a:ext cx="4525963" cy="4525963"/>
          </a:xfrm>
        </p:spPr>
      </p:pic>
    </p:spTree>
    <p:extLst>
      <p:ext uri="{BB962C8B-B14F-4D97-AF65-F5344CB8AC3E}">
        <p14:creationId xmlns:p14="http://schemas.microsoft.com/office/powerpoint/2010/main" val="262250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Axial HRCT</a:t>
            </a:r>
            <a:endParaRPr lang="en-US" dirty="0"/>
          </a:p>
        </p:txBody>
      </p:sp>
      <p:pic>
        <p:nvPicPr>
          <p:cNvPr id="3" name="Case 2 hpwith64.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08225" y="1600200"/>
            <a:ext cx="4525963" cy="4525963"/>
          </a:xfrm>
        </p:spPr>
      </p:pic>
    </p:spTree>
    <p:extLst>
      <p:ext uri="{BB962C8B-B14F-4D97-AF65-F5344CB8AC3E}">
        <p14:creationId xmlns:p14="http://schemas.microsoft.com/office/powerpoint/2010/main" val="211096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4"/>
  <p:tag name="TPOS" val="2"/>
  <p:tag name="ARTICULATE_PROJECT_OPEN" val="0"/>
  <p:tag name="ARTICULATE_SLIDE_COUNT" val="11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8239</TotalTime>
  <Words>4968</Words>
  <Application>Microsoft Office PowerPoint</Application>
  <PresentationFormat>On-screen Show (4:3)</PresentationFormat>
  <Paragraphs>1037</Paragraphs>
  <Slides>112</Slides>
  <Notes>36</Notes>
  <HiddenSlides>0</HiddenSlides>
  <MMClips>25</MMClips>
  <ScaleCrop>false</ScaleCrop>
  <HeadingPairs>
    <vt:vector size="4" baseType="variant">
      <vt:variant>
        <vt:lpstr>Theme</vt:lpstr>
      </vt:variant>
      <vt:variant>
        <vt:i4>1</vt:i4>
      </vt:variant>
      <vt:variant>
        <vt:lpstr>Slide Titles</vt:lpstr>
      </vt:variant>
      <vt:variant>
        <vt:i4>112</vt:i4>
      </vt:variant>
    </vt:vector>
  </HeadingPairs>
  <TitlesOfParts>
    <vt:vector size="113" baseType="lpstr">
      <vt:lpstr>1_Office Theme</vt:lpstr>
      <vt:lpstr>PowerPoint Presentation</vt:lpstr>
      <vt:lpstr>IPF Diagnosis and Treatment  with Case Review</vt:lpstr>
      <vt:lpstr>PILOT: Background</vt:lpstr>
      <vt:lpstr>PILOT Steering Committee</vt:lpstr>
      <vt:lpstr>Pulmonary Fibrosis Foundation (PFF) A Collaborator in this Regional Activity</vt:lpstr>
      <vt:lpstr>Learning Objectives</vt:lpstr>
      <vt:lpstr>Continuing Medical Education</vt:lpstr>
      <vt:lpstr>PowerPoint Presentation</vt:lpstr>
      <vt:lpstr>Case 1: James  </vt:lpstr>
      <vt:lpstr>71-year-old Male with Progressive Cough</vt:lpstr>
      <vt:lpstr>71-year-old Male with Progressive Cough</vt:lpstr>
      <vt:lpstr>71-year-old Male with Progressive Cough</vt:lpstr>
      <vt:lpstr>71-year-old Male with Progressive Cough</vt:lpstr>
      <vt:lpstr>71-year-old Male with Progressive Cough</vt:lpstr>
      <vt:lpstr>71-year-old Male with Progressive Cough</vt:lpstr>
      <vt:lpstr>When do you suspect ILD?</vt:lpstr>
      <vt:lpstr>Which are the features of an HRCT? </vt:lpstr>
      <vt:lpstr>Coronal HRCT</vt:lpstr>
      <vt:lpstr>PowerPoint Presentation</vt:lpstr>
      <vt:lpstr>PowerPoint Presentation</vt:lpstr>
      <vt:lpstr>PowerPoint Presentation</vt:lpstr>
      <vt:lpstr>PowerPoint Presentation</vt:lpstr>
      <vt:lpstr>PowerPoint Presentation</vt:lpstr>
      <vt:lpstr>Honeycombing is not always black and white!</vt:lpstr>
      <vt:lpstr>HRCT Criteria for UIP</vt:lpstr>
      <vt:lpstr>71-year-old Male with Progressive Cough</vt:lpstr>
      <vt:lpstr>Diagnosis of IPF </vt:lpstr>
      <vt:lpstr>What is your next step to establish James’ diagnosis?  </vt:lpstr>
      <vt:lpstr>What is your next step to establish James’ diagnosis?  </vt:lpstr>
      <vt:lpstr>What is your next step to establish James’ diagnosis?  </vt:lpstr>
      <vt:lpstr>71-year-old Male with Progressive Cough</vt:lpstr>
      <vt:lpstr>Attempt to Identify the Cause if ILD</vt:lpstr>
      <vt:lpstr>Diagnostic Algorithm for IPF</vt:lpstr>
      <vt:lpstr>Diagnostic Paradigm</vt:lpstr>
      <vt:lpstr>71-year-old Male with Progressive Cough</vt:lpstr>
      <vt:lpstr>Treating James</vt:lpstr>
      <vt:lpstr>PowerPoint Presentation</vt:lpstr>
      <vt:lpstr>PowerPoint Presentation</vt:lpstr>
      <vt:lpstr>Update on Pirfenidone Efficacy: Change in FVC ASCEND + CAPACITY 1 + CAPACITY 2</vt:lpstr>
      <vt:lpstr>Update on Pirfenidone Efficacy: PFS ASCEND + CAPACITY 1 + CAPACITY 2</vt:lpstr>
      <vt:lpstr>PowerPoint Presentation</vt:lpstr>
      <vt:lpstr>PowerPoint Presentation</vt:lpstr>
      <vt:lpstr>Update on Nintedanib Efficacy: Change in FVC TOMORROW + INPULSIS Trials</vt:lpstr>
      <vt:lpstr>Update on Nintedanib Efficacy: PFS TOMORROW + INPULSIS Trials</vt:lpstr>
      <vt:lpstr>PowerPoint Presentation</vt:lpstr>
      <vt:lpstr>Which therapy would you recommend for James after seeing the evidence and exploring the patient’s preferences? </vt:lpstr>
      <vt:lpstr>What is the best way to address James’ GI symptoms?</vt:lpstr>
      <vt:lpstr>Managing Pirfenidone Side Effects</vt:lpstr>
      <vt:lpstr>Episodes of More Acute Decline Punctuate Periods of Stability or Slower Decline</vt:lpstr>
      <vt:lpstr>James Progresses</vt:lpstr>
      <vt:lpstr>Pirfenidone Effect After FVC Decline 6 Months After FVC Decline ≥ 10%</vt:lpstr>
      <vt:lpstr>IPF Management </vt:lpstr>
      <vt:lpstr>James Summary</vt:lpstr>
      <vt:lpstr>Case 2: William   </vt:lpstr>
      <vt:lpstr>Presentation </vt:lpstr>
      <vt:lpstr>History </vt:lpstr>
      <vt:lpstr>Physical Examination </vt:lpstr>
      <vt:lpstr>Data </vt:lpstr>
      <vt:lpstr>Coronal Images</vt:lpstr>
      <vt:lpstr>Coronal Images</vt:lpstr>
      <vt:lpstr>Coronal Images</vt:lpstr>
      <vt:lpstr>Coronal Images</vt:lpstr>
      <vt:lpstr>Coronal HRCT </vt:lpstr>
      <vt:lpstr>Axial HRCT</vt:lpstr>
      <vt:lpstr>Axial HRCT</vt:lpstr>
      <vt:lpstr>Axial HRCT</vt:lpstr>
      <vt:lpstr>Axial HRCT</vt:lpstr>
      <vt:lpstr>Axial HRCT</vt:lpstr>
      <vt:lpstr>Axial HRCT</vt:lpstr>
      <vt:lpstr>Axial HRCT</vt:lpstr>
      <vt:lpstr>Air Trapping</vt:lpstr>
      <vt:lpstr>On the basis of these features, what is your rating of William’s UIP?  </vt:lpstr>
      <vt:lpstr>What is your next step to establish William’s diagnosis?  </vt:lpstr>
      <vt:lpstr>What is your next step to establish William’s diagnosis?  </vt:lpstr>
      <vt:lpstr>Diagnostic Algorithm for IPF</vt:lpstr>
      <vt:lpstr>Histopathology</vt:lpstr>
      <vt:lpstr>Histopathology Summary </vt:lpstr>
      <vt:lpstr>Diagnosis of IPF by HRCT and Lung Biopsy</vt:lpstr>
      <vt:lpstr>“Inconsistent” HRCT Scans are not Uncommon in Patients with IPF</vt:lpstr>
      <vt:lpstr>INPULSIS Analysis: Potential New Criteria for Diagnosis?  </vt:lpstr>
      <vt:lpstr>PowerPoint Presentation</vt:lpstr>
      <vt:lpstr>Treating William</vt:lpstr>
      <vt:lpstr>What is the best way to manage William’s diarrhea?</vt:lpstr>
      <vt:lpstr>Treating William</vt:lpstr>
      <vt:lpstr>How often do you monitor patients with IPF after the initial medication period?</vt:lpstr>
      <vt:lpstr>Monitoring for Disease Progression</vt:lpstr>
      <vt:lpstr>At Each Visit…</vt:lpstr>
      <vt:lpstr>William Progresses Slowly</vt:lpstr>
      <vt:lpstr>William’s Summary </vt:lpstr>
      <vt:lpstr>Q &amp; A </vt:lpstr>
      <vt:lpstr>Conclusions</vt:lpstr>
      <vt:lpstr>Resources</vt:lpstr>
      <vt:lpstr>Case 3: Theresa   </vt:lpstr>
      <vt:lpstr>Theresa Presentation</vt:lpstr>
      <vt:lpstr>Theresa: Workup</vt:lpstr>
      <vt:lpstr>Axial HRCT</vt:lpstr>
      <vt:lpstr>Axial HRCT</vt:lpstr>
      <vt:lpstr>Axial HRCT</vt:lpstr>
      <vt:lpstr>Axial HRCT</vt:lpstr>
      <vt:lpstr>Axial HRCT</vt:lpstr>
      <vt:lpstr>Axial HRCT</vt:lpstr>
      <vt:lpstr>Axial HRCT</vt:lpstr>
      <vt:lpstr>Axial HRCT</vt:lpstr>
      <vt:lpstr>Axial HRCT</vt:lpstr>
      <vt:lpstr>PowerPoint Presentation</vt:lpstr>
      <vt:lpstr>HRCT Criteria for UIP</vt:lpstr>
      <vt:lpstr>On the basis of all the information you have gathered, you diagnose IPF. What is the best treatment option?  </vt:lpstr>
      <vt:lpstr>Treatment Decision</vt:lpstr>
      <vt:lpstr>What is your next step to refine Theresa’s diagnosis? (choose all that apply) </vt:lpstr>
      <vt:lpstr>PowerPoint Presentation</vt:lpstr>
      <vt:lpstr>Additional Findings</vt:lpstr>
      <vt:lpstr>Theresa 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IPF Diagnosis and Treatment with Case Review</dc:title>
  <dc:creator>The France Fooundation</dc:creator>
  <cp:lastModifiedBy>Knight, Shannon</cp:lastModifiedBy>
  <cp:revision>380</cp:revision>
  <cp:lastPrinted>2016-08-25T15:46:33Z</cp:lastPrinted>
  <dcterms:created xsi:type="dcterms:W3CDTF">2016-04-15T16:18:51Z</dcterms:created>
  <dcterms:modified xsi:type="dcterms:W3CDTF">2016-09-08T20:04:53Z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05BFAC8E-3E4F-473C-BDC7-A2878BE1A245</vt:lpwstr>
  </property>
  <property fmtid="{D5CDD505-2E9C-101B-9397-08002B2CF9AE}" pid="3" name="ArticulatePath">
    <vt:lpwstr>02 PILOT cases for website cb 8 31 16</vt:lpwstr>
  </property>
</Properties>
</file>