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1.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1"/>
  </p:sldMasterIdLst>
  <p:notesMasterIdLst>
    <p:notesMasterId r:id="rId77"/>
  </p:notesMasterIdLst>
  <p:handoutMasterIdLst>
    <p:handoutMasterId r:id="rId78"/>
  </p:handoutMasterIdLst>
  <p:sldIdLst>
    <p:sldId id="639" r:id="rId2"/>
    <p:sldId id="510" r:id="rId3"/>
    <p:sldId id="576" r:id="rId4"/>
    <p:sldId id="640" r:id="rId5"/>
    <p:sldId id="590" r:id="rId6"/>
    <p:sldId id="566" r:id="rId7"/>
    <p:sldId id="567" r:id="rId8"/>
    <p:sldId id="580" r:id="rId9"/>
    <p:sldId id="569" r:id="rId10"/>
    <p:sldId id="631" r:id="rId11"/>
    <p:sldId id="581" r:id="rId12"/>
    <p:sldId id="632" r:id="rId13"/>
    <p:sldId id="585" r:id="rId14"/>
    <p:sldId id="641" r:id="rId15"/>
    <p:sldId id="591" r:id="rId16"/>
    <p:sldId id="559" r:id="rId17"/>
    <p:sldId id="562" r:id="rId18"/>
    <p:sldId id="636" r:id="rId19"/>
    <p:sldId id="637" r:id="rId20"/>
    <p:sldId id="593" r:id="rId21"/>
    <p:sldId id="594" r:id="rId22"/>
    <p:sldId id="595" r:id="rId23"/>
    <p:sldId id="596" r:id="rId24"/>
    <p:sldId id="597" r:id="rId25"/>
    <p:sldId id="598" r:id="rId26"/>
    <p:sldId id="599" r:id="rId27"/>
    <p:sldId id="600" r:id="rId28"/>
    <p:sldId id="601" r:id="rId29"/>
    <p:sldId id="602" r:id="rId30"/>
    <p:sldId id="603" r:id="rId31"/>
    <p:sldId id="604" r:id="rId32"/>
    <p:sldId id="605" r:id="rId33"/>
    <p:sldId id="558" r:id="rId34"/>
    <p:sldId id="606" r:id="rId35"/>
    <p:sldId id="607" r:id="rId36"/>
    <p:sldId id="608" r:id="rId37"/>
    <p:sldId id="643" r:id="rId38"/>
    <p:sldId id="610" r:id="rId39"/>
    <p:sldId id="611" r:id="rId40"/>
    <p:sldId id="612" r:id="rId41"/>
    <p:sldId id="613" r:id="rId42"/>
    <p:sldId id="614" r:id="rId43"/>
    <p:sldId id="615" r:id="rId44"/>
    <p:sldId id="616" r:id="rId45"/>
    <p:sldId id="617" r:id="rId46"/>
    <p:sldId id="648" r:id="rId47"/>
    <p:sldId id="649" r:id="rId48"/>
    <p:sldId id="651" r:id="rId49"/>
    <p:sldId id="618" r:id="rId50"/>
    <p:sldId id="619" r:id="rId51"/>
    <p:sldId id="620" r:id="rId52"/>
    <p:sldId id="621" r:id="rId53"/>
    <p:sldId id="645" r:id="rId54"/>
    <p:sldId id="623" r:id="rId55"/>
    <p:sldId id="624" r:id="rId56"/>
    <p:sldId id="625" r:id="rId57"/>
    <p:sldId id="626" r:id="rId58"/>
    <p:sldId id="589" r:id="rId59"/>
    <p:sldId id="627" r:id="rId60"/>
    <p:sldId id="628" r:id="rId61"/>
    <p:sldId id="652" r:id="rId62"/>
    <p:sldId id="653" r:id="rId63"/>
    <p:sldId id="655" r:id="rId64"/>
    <p:sldId id="629" r:id="rId65"/>
    <p:sldId id="647" r:id="rId66"/>
    <p:sldId id="447" r:id="rId67"/>
    <p:sldId id="445" r:id="rId68"/>
    <p:sldId id="586" r:id="rId69"/>
    <p:sldId id="638" r:id="rId70"/>
    <p:sldId id="503" r:id="rId71"/>
    <p:sldId id="488" r:id="rId72"/>
    <p:sldId id="489" r:id="rId73"/>
    <p:sldId id="642" r:id="rId74"/>
    <p:sldId id="507" r:id="rId75"/>
    <p:sldId id="587" r:id="rId76"/>
  </p:sldIdLst>
  <p:sldSz cx="9144000" cy="6858000" type="screen4x3"/>
  <p:notesSz cx="7010400" cy="9296400"/>
  <p:custDataLst>
    <p:tags r:id="rId7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199">
          <p15:clr>
            <a:srgbClr val="A4A3A4"/>
          </p15:clr>
        </p15:guide>
        <p15:guide id="2" pos="36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lenn Rosen" initials="" lastIdx="10" clrIdx="0"/>
  <p:cmAuthor id="1" name="Dan Rabin" initials="DR"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00" autoAdjust="0"/>
    <p:restoredTop sz="97512" autoAdjust="0"/>
  </p:normalViewPr>
  <p:slideViewPr>
    <p:cSldViewPr snapToGrid="0" snapToObjects="1" showGuides="1">
      <p:cViewPr varScale="1">
        <p:scale>
          <a:sx n="67" d="100"/>
          <a:sy n="67" d="100"/>
        </p:scale>
        <p:origin x="-120" y="-954"/>
      </p:cViewPr>
      <p:guideLst>
        <p:guide orient="horz" pos="3199"/>
        <p:guide pos="364"/>
      </p:guideLst>
    </p:cSldViewPr>
  </p:slideViewPr>
  <p:outlineViewPr>
    <p:cViewPr>
      <p:scale>
        <a:sx n="33" d="100"/>
        <a:sy n="33" d="100"/>
      </p:scale>
      <p:origin x="53" y="0"/>
    </p:cViewPr>
  </p:outlineViewPr>
  <p:notesTextViewPr>
    <p:cViewPr>
      <p:scale>
        <a:sx n="100" d="100"/>
        <a:sy n="100" d="100"/>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Placebo</c:v>
                </c:pt>
              </c:strCache>
            </c:strRef>
          </c:tx>
          <c:spPr>
            <a:gradFill rotWithShape="0">
              <a:gsLst>
                <a:gs pos="0">
                  <a:srgbClr val="3A7CCB"/>
                </a:gs>
                <a:gs pos="20000">
                  <a:srgbClr val="3C7BC7"/>
                </a:gs>
                <a:gs pos="100000">
                  <a:srgbClr val="2C5D98"/>
                </a:gs>
              </a:gsLst>
              <a:lin ang="5400000"/>
            </a:gradFill>
            <a:ln w="24848">
              <a:noFill/>
            </a:ln>
            <a:effectLst>
              <a:outerShdw dist="35921" dir="2700000" algn="br">
                <a:srgbClr val="000000"/>
              </a:outerShdw>
            </a:effectLst>
          </c:spPr>
          <c:invertIfNegative val="0"/>
          <c:cat>
            <c:strRef>
              <c:f>Sheet1!$A$2:$A$6</c:f>
              <c:strCache>
                <c:ptCount val="5"/>
                <c:pt idx="0">
                  <c:v>Death</c:v>
                </c:pt>
                <c:pt idx="1">
                  <c:v>Respiratory Death</c:v>
                </c:pt>
                <c:pt idx="2">
                  <c:v>Hospitalization</c:v>
                </c:pt>
                <c:pt idx="3">
                  <c:v>Acute Exacerbation</c:v>
                </c:pt>
                <c:pt idx="4">
                  <c:v>Serious Adverse Event</c:v>
                </c:pt>
              </c:strCache>
            </c:strRef>
          </c:cat>
          <c:val>
            <c:numRef>
              <c:f>Sheet1!$B$2:$B$6</c:f>
              <c:numCache>
                <c:formatCode>General</c:formatCode>
                <c:ptCount val="5"/>
                <c:pt idx="0">
                  <c:v>1</c:v>
                </c:pt>
                <c:pt idx="1">
                  <c:v>1</c:v>
                </c:pt>
                <c:pt idx="2">
                  <c:v>9</c:v>
                </c:pt>
                <c:pt idx="3">
                  <c:v>0</c:v>
                </c:pt>
                <c:pt idx="4">
                  <c:v>10</c:v>
                </c:pt>
              </c:numCache>
            </c:numRef>
          </c:val>
        </c:ser>
        <c:ser>
          <c:idx val="1"/>
          <c:order val="1"/>
          <c:tx>
            <c:strRef>
              <c:f>Sheet1!$C$1</c:f>
              <c:strCache>
                <c:ptCount val="1"/>
                <c:pt idx="0">
                  <c:v>Pred/Aza/NAC</c:v>
                </c:pt>
              </c:strCache>
            </c:strRef>
          </c:tx>
          <c:spPr>
            <a:gradFill rotWithShape="0">
              <a:gsLst>
                <a:gs pos="0">
                  <a:srgbClr val="CE3B37"/>
                </a:gs>
                <a:gs pos="20000">
                  <a:srgbClr val="CB3D3A"/>
                </a:gs>
                <a:gs pos="100000">
                  <a:srgbClr val="9B2D2A"/>
                </a:gs>
              </a:gsLst>
              <a:lin ang="5400000"/>
            </a:gradFill>
            <a:ln w="24848">
              <a:noFill/>
            </a:ln>
            <a:effectLst>
              <a:outerShdw dist="35921" dir="2700000" algn="br">
                <a:srgbClr val="000000"/>
              </a:outerShdw>
            </a:effectLst>
          </c:spPr>
          <c:invertIfNegative val="0"/>
          <c:cat>
            <c:strRef>
              <c:f>Sheet1!$A$2:$A$6</c:f>
              <c:strCache>
                <c:ptCount val="5"/>
                <c:pt idx="0">
                  <c:v>Death</c:v>
                </c:pt>
                <c:pt idx="1">
                  <c:v>Respiratory Death</c:v>
                </c:pt>
                <c:pt idx="2">
                  <c:v>Hospitalization</c:v>
                </c:pt>
                <c:pt idx="3">
                  <c:v>Acute Exacerbation</c:v>
                </c:pt>
                <c:pt idx="4">
                  <c:v>Serious Adverse Event</c:v>
                </c:pt>
              </c:strCache>
            </c:strRef>
          </c:cat>
          <c:val>
            <c:numRef>
              <c:f>Sheet1!$C$2:$C$6</c:f>
              <c:numCache>
                <c:formatCode>General</c:formatCode>
                <c:ptCount val="5"/>
                <c:pt idx="0">
                  <c:v>10</c:v>
                </c:pt>
                <c:pt idx="1">
                  <c:v>9</c:v>
                </c:pt>
                <c:pt idx="2">
                  <c:v>30</c:v>
                </c:pt>
                <c:pt idx="3">
                  <c:v>6</c:v>
                </c:pt>
                <c:pt idx="4">
                  <c:v>31</c:v>
                </c:pt>
              </c:numCache>
            </c:numRef>
          </c:val>
        </c:ser>
        <c:dLbls>
          <c:showLegendKey val="0"/>
          <c:showVal val="0"/>
          <c:showCatName val="0"/>
          <c:showSerName val="0"/>
          <c:showPercent val="0"/>
          <c:showBubbleSize val="0"/>
        </c:dLbls>
        <c:gapWidth val="75"/>
        <c:overlap val="-25"/>
        <c:axId val="270193024"/>
        <c:axId val="270194560"/>
      </c:barChart>
      <c:catAx>
        <c:axId val="270193024"/>
        <c:scaling>
          <c:orientation val="minMax"/>
        </c:scaling>
        <c:delete val="0"/>
        <c:axPos val="b"/>
        <c:numFmt formatCode="General" sourceLinked="1"/>
        <c:majorTickMark val="none"/>
        <c:minorTickMark val="none"/>
        <c:tickLblPos val="nextTo"/>
        <c:spPr>
          <a:ln w="3106">
            <a:solidFill>
              <a:schemeClr val="tx1"/>
            </a:solidFill>
            <a:prstDash val="solid"/>
          </a:ln>
        </c:spPr>
        <c:crossAx val="270194560"/>
        <c:crosses val="autoZero"/>
        <c:auto val="0"/>
        <c:lblAlgn val="ctr"/>
        <c:lblOffset val="100"/>
        <c:noMultiLvlLbl val="0"/>
      </c:catAx>
      <c:valAx>
        <c:axId val="270194560"/>
        <c:scaling>
          <c:orientation val="minMax"/>
        </c:scaling>
        <c:delete val="0"/>
        <c:axPos val="l"/>
        <c:majorGridlines>
          <c:spPr>
            <a:ln w="3106">
              <a:solidFill>
                <a:srgbClr val="FFFFFF"/>
              </a:solidFill>
              <a:prstDash val="solid"/>
            </a:ln>
          </c:spPr>
        </c:majorGridlines>
        <c:numFmt formatCode="General" sourceLinked="1"/>
        <c:majorTickMark val="out"/>
        <c:minorTickMark val="none"/>
        <c:tickLblPos val="nextTo"/>
        <c:spPr>
          <a:ln w="25400">
            <a:solidFill>
              <a:schemeClr val="tx1"/>
            </a:solidFill>
          </a:ln>
        </c:spPr>
        <c:crossAx val="270193024"/>
        <c:crosses val="autoZero"/>
        <c:crossBetween val="between"/>
      </c:valAx>
      <c:spPr>
        <a:noFill/>
        <a:ln w="24848">
          <a:noFill/>
        </a:ln>
      </c:spPr>
    </c:plotArea>
    <c:legend>
      <c:legendPos val="b"/>
      <c:layout/>
      <c:overlay val="0"/>
      <c:spPr>
        <a:noFill/>
        <a:ln w="24848">
          <a:noFill/>
        </a:ln>
      </c:spPr>
    </c:legend>
    <c:plotVisOnly val="1"/>
    <c:dispBlanksAs val="gap"/>
    <c:showDLblsOverMax val="0"/>
  </c:chart>
  <c:spPr>
    <a:noFill/>
    <a:ln>
      <a:noFill/>
    </a:ln>
  </c:spPr>
  <c:txPr>
    <a:bodyPr/>
    <a:lstStyle/>
    <a:p>
      <a:pPr>
        <a:defRPr sz="1761"/>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A9086B-5E30-4060-A4D3-8CA6A16C48A3}"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742009A7-21A3-434C-80F7-CC2ACF783C7C}">
      <dgm:prSet phldrT="[Text]" custT="1"/>
      <dgm:spPr>
        <a:solidFill>
          <a:schemeClr val="accent6">
            <a:lumMod val="75000"/>
          </a:schemeClr>
        </a:solidFill>
      </dgm:spPr>
      <dgm:t>
        <a:bodyPr/>
        <a:lstStyle/>
        <a:p>
          <a:r>
            <a:rPr lang="en-US" sz="1400" dirty="0" smtClean="0"/>
            <a:t>CTHRC1</a:t>
          </a:r>
          <a:endParaRPr lang="en-US" sz="1400" dirty="0"/>
        </a:p>
      </dgm:t>
    </dgm:pt>
    <dgm:pt modelId="{F713BA1A-AC8A-4615-B048-6174360D36E8}" type="parTrans" cxnId="{02A0B712-2ED0-4931-88C7-E62EB8F94FB5}">
      <dgm:prSet/>
      <dgm:spPr/>
      <dgm:t>
        <a:bodyPr/>
        <a:lstStyle/>
        <a:p>
          <a:endParaRPr lang="en-US" sz="1400"/>
        </a:p>
      </dgm:t>
    </dgm:pt>
    <dgm:pt modelId="{4CB93CFB-3E5C-45F7-A63B-24BE88E53504}" type="sibTrans" cxnId="{02A0B712-2ED0-4931-88C7-E62EB8F94FB5}">
      <dgm:prSet custT="1"/>
      <dgm:spPr>
        <a:solidFill>
          <a:srgbClr val="92D050"/>
        </a:solidFill>
      </dgm:spPr>
      <dgm:t>
        <a:bodyPr/>
        <a:lstStyle/>
        <a:p>
          <a:r>
            <a:rPr lang="en-US" sz="1400" dirty="0" smtClean="0"/>
            <a:t>MMP7</a:t>
          </a:r>
          <a:endParaRPr lang="en-US" sz="1400" dirty="0"/>
        </a:p>
      </dgm:t>
    </dgm:pt>
    <dgm:pt modelId="{ADC3131E-03F1-4979-B37F-F5CBF28BB96D}">
      <dgm:prSet phldrT="[Text]" custT="1"/>
      <dgm:spPr/>
      <dgm:t>
        <a:bodyPr/>
        <a:lstStyle/>
        <a:p>
          <a:r>
            <a:rPr lang="en-US" sz="1400" dirty="0" smtClean="0"/>
            <a:t>FHL2</a:t>
          </a:r>
          <a:endParaRPr lang="en-US" sz="1400" dirty="0"/>
        </a:p>
      </dgm:t>
    </dgm:pt>
    <dgm:pt modelId="{6768CA37-869F-462F-B632-C73845C2CAEA}" type="parTrans" cxnId="{35BD05DE-9ACC-4E42-9410-271C6940EF62}">
      <dgm:prSet/>
      <dgm:spPr/>
      <dgm:t>
        <a:bodyPr/>
        <a:lstStyle/>
        <a:p>
          <a:endParaRPr lang="en-US" sz="1400"/>
        </a:p>
      </dgm:t>
    </dgm:pt>
    <dgm:pt modelId="{DCF70548-1290-460B-AEDE-10FCA2D49605}" type="sibTrans" cxnId="{35BD05DE-9ACC-4E42-9410-271C6940EF62}">
      <dgm:prSet custT="1"/>
      <dgm:spPr>
        <a:solidFill>
          <a:srgbClr val="92D050"/>
        </a:solidFill>
      </dgm:spPr>
      <dgm:t>
        <a:bodyPr/>
        <a:lstStyle/>
        <a:p>
          <a:r>
            <a:rPr lang="en-US" sz="1400" dirty="0" smtClean="0"/>
            <a:t>PCSK1</a:t>
          </a:r>
          <a:endParaRPr lang="en-US" sz="1400" dirty="0"/>
        </a:p>
      </dgm:t>
    </dgm:pt>
    <dgm:pt modelId="{65525094-AA39-4240-8502-0076A28AC04C}">
      <dgm:prSet phldrT="[Text]" custT="1"/>
      <dgm:spPr/>
      <dgm:t>
        <a:bodyPr/>
        <a:lstStyle/>
        <a:p>
          <a:r>
            <a:rPr lang="en-US" sz="1400" dirty="0" smtClean="0"/>
            <a:t>CTSE</a:t>
          </a:r>
          <a:endParaRPr lang="en-US" sz="1400" dirty="0"/>
        </a:p>
      </dgm:t>
    </dgm:pt>
    <dgm:pt modelId="{16D28563-3FF4-4B6C-912D-D92DD0C5EA94}" type="parTrans" cxnId="{5D5E8F04-D3FF-4CDC-9C09-114FF2783914}">
      <dgm:prSet/>
      <dgm:spPr/>
      <dgm:t>
        <a:bodyPr/>
        <a:lstStyle/>
        <a:p>
          <a:endParaRPr lang="en-US" sz="1400"/>
        </a:p>
      </dgm:t>
    </dgm:pt>
    <dgm:pt modelId="{BE3A7FD4-0EFC-4E28-93B6-CE58E8FF0A0C}" type="sibTrans" cxnId="{5D5E8F04-D3FF-4CDC-9C09-114FF2783914}">
      <dgm:prSet custT="1"/>
      <dgm:spPr>
        <a:solidFill>
          <a:srgbClr val="92D050"/>
        </a:solidFill>
      </dgm:spPr>
      <dgm:t>
        <a:bodyPr/>
        <a:lstStyle/>
        <a:p>
          <a:r>
            <a:rPr lang="en-US" sz="1400" dirty="0" smtClean="0"/>
            <a:t>GAL</a:t>
          </a:r>
          <a:endParaRPr lang="en-US" sz="1400" dirty="0"/>
        </a:p>
      </dgm:t>
    </dgm:pt>
    <dgm:pt modelId="{A5F84FD3-DA1C-4E5B-AE2D-555B2891C5A6}">
      <dgm:prSet phldrT="[Text]" custT="1"/>
      <dgm:spPr>
        <a:solidFill>
          <a:schemeClr val="accent6">
            <a:lumMod val="75000"/>
          </a:schemeClr>
        </a:solidFill>
      </dgm:spPr>
      <dgm:t>
        <a:bodyPr/>
        <a:lstStyle/>
        <a:p>
          <a:r>
            <a:rPr lang="en-US" sz="1400" dirty="0" smtClean="0"/>
            <a:t>C6</a:t>
          </a:r>
          <a:endParaRPr lang="en-US" sz="1400" dirty="0"/>
        </a:p>
      </dgm:t>
    </dgm:pt>
    <dgm:pt modelId="{BC900084-4897-42F7-8BEE-DDD77F9D72F6}" type="parTrans" cxnId="{9512F2DC-E1A5-4174-B451-9130402980D9}">
      <dgm:prSet/>
      <dgm:spPr/>
      <dgm:t>
        <a:bodyPr/>
        <a:lstStyle/>
        <a:p>
          <a:endParaRPr lang="en-US" sz="1400"/>
        </a:p>
      </dgm:t>
    </dgm:pt>
    <dgm:pt modelId="{FD7DE232-F9FF-4FAC-9475-736FB8880E16}" type="sibTrans" cxnId="{9512F2DC-E1A5-4174-B451-9130402980D9}">
      <dgm:prSet custT="1"/>
      <dgm:spPr/>
      <dgm:t>
        <a:bodyPr/>
        <a:lstStyle/>
        <a:p>
          <a:r>
            <a:rPr lang="en-US" sz="1400" dirty="0" smtClean="0"/>
            <a:t>NELL1</a:t>
          </a:r>
          <a:endParaRPr lang="en-US" sz="1400" dirty="0"/>
        </a:p>
      </dgm:t>
    </dgm:pt>
    <dgm:pt modelId="{C21B3D3F-3D9A-424A-99EE-155B77154A4A}">
      <dgm:prSet phldrT="[Text]" custT="1"/>
      <dgm:spPr>
        <a:solidFill>
          <a:srgbClr val="92D050"/>
        </a:solidFill>
      </dgm:spPr>
      <dgm:t>
        <a:bodyPr/>
        <a:lstStyle/>
        <a:p>
          <a:r>
            <a:rPr lang="en-US" sz="1400" dirty="0" smtClean="0"/>
            <a:t>GREM1</a:t>
          </a:r>
          <a:endParaRPr lang="en-US" sz="1400" dirty="0"/>
        </a:p>
      </dgm:t>
    </dgm:pt>
    <dgm:pt modelId="{F292C95B-9556-4BC6-A9A6-79986FB94D42}" type="parTrans" cxnId="{F2CE417F-4EE3-463C-BFB4-715A37407AAE}">
      <dgm:prSet/>
      <dgm:spPr/>
      <dgm:t>
        <a:bodyPr/>
        <a:lstStyle/>
        <a:p>
          <a:endParaRPr lang="en-US" sz="1400"/>
        </a:p>
      </dgm:t>
    </dgm:pt>
    <dgm:pt modelId="{3B65BCC1-642F-43A0-9D1C-B278F6C23A35}" type="sibTrans" cxnId="{F2CE417F-4EE3-463C-BFB4-715A37407AAE}">
      <dgm:prSet custT="1"/>
      <dgm:spPr/>
      <dgm:t>
        <a:bodyPr/>
        <a:lstStyle/>
        <a:p>
          <a:r>
            <a:rPr lang="en-US" sz="1400" dirty="0" smtClean="0"/>
            <a:t>LCN2</a:t>
          </a:r>
          <a:endParaRPr lang="en-US" sz="1400" dirty="0"/>
        </a:p>
      </dgm:t>
    </dgm:pt>
    <dgm:pt modelId="{D264683F-4DB0-4BF9-BA2D-98E54B9D8CBF}">
      <dgm:prSet phldrT="[Text]" custT="1"/>
      <dgm:spPr>
        <a:solidFill>
          <a:schemeClr val="accent6">
            <a:lumMod val="75000"/>
          </a:schemeClr>
        </a:solidFill>
      </dgm:spPr>
      <dgm:t>
        <a:bodyPr/>
        <a:lstStyle/>
        <a:p>
          <a:r>
            <a:rPr lang="en-US" sz="1400" dirty="0" smtClean="0"/>
            <a:t>PLA2G2A</a:t>
          </a:r>
          <a:endParaRPr lang="en-US" sz="1400" dirty="0"/>
        </a:p>
      </dgm:t>
    </dgm:pt>
    <dgm:pt modelId="{4DC2B9CD-B688-42C4-9B6B-53C1199DC52F}" type="parTrans" cxnId="{8918DB17-179B-448D-B586-D71884E980E4}">
      <dgm:prSet/>
      <dgm:spPr/>
      <dgm:t>
        <a:bodyPr/>
        <a:lstStyle/>
        <a:p>
          <a:endParaRPr lang="en-US" sz="1400"/>
        </a:p>
      </dgm:t>
    </dgm:pt>
    <dgm:pt modelId="{77D3E43F-D270-4124-9739-48566FA835A0}" type="sibTrans" cxnId="{8918DB17-179B-448D-B586-D71884E980E4}">
      <dgm:prSet custT="1"/>
      <dgm:spPr/>
      <dgm:t>
        <a:bodyPr/>
        <a:lstStyle/>
        <a:p>
          <a:r>
            <a:rPr lang="en-US" sz="1400" dirty="0" smtClean="0"/>
            <a:t>SLC2A5</a:t>
          </a:r>
          <a:endParaRPr lang="en-US" sz="1400" dirty="0"/>
        </a:p>
      </dgm:t>
    </dgm:pt>
    <dgm:pt modelId="{A1A855DD-58FB-4A2B-A021-B6F14123E1B3}" type="pres">
      <dgm:prSet presAssocID="{21A9086B-5E30-4060-A4D3-8CA6A16C48A3}" presName="Name0" presStyleCnt="0">
        <dgm:presLayoutVars>
          <dgm:chMax/>
          <dgm:chPref/>
          <dgm:dir/>
          <dgm:animLvl val="lvl"/>
        </dgm:presLayoutVars>
      </dgm:prSet>
      <dgm:spPr/>
      <dgm:t>
        <a:bodyPr/>
        <a:lstStyle/>
        <a:p>
          <a:endParaRPr lang="en-US"/>
        </a:p>
      </dgm:t>
    </dgm:pt>
    <dgm:pt modelId="{59E484CD-7764-429C-993C-C40E16343DEE}" type="pres">
      <dgm:prSet presAssocID="{742009A7-21A3-434C-80F7-CC2ACF783C7C}" presName="composite" presStyleCnt="0"/>
      <dgm:spPr/>
    </dgm:pt>
    <dgm:pt modelId="{0AA54FE8-D39C-4104-8801-317E1125DF9A}" type="pres">
      <dgm:prSet presAssocID="{742009A7-21A3-434C-80F7-CC2ACF783C7C}" presName="Parent1" presStyleLbl="node1" presStyleIdx="0" presStyleCnt="12">
        <dgm:presLayoutVars>
          <dgm:chMax val="1"/>
          <dgm:chPref val="1"/>
          <dgm:bulletEnabled val="1"/>
        </dgm:presLayoutVars>
      </dgm:prSet>
      <dgm:spPr/>
      <dgm:t>
        <a:bodyPr/>
        <a:lstStyle/>
        <a:p>
          <a:endParaRPr lang="en-US"/>
        </a:p>
      </dgm:t>
    </dgm:pt>
    <dgm:pt modelId="{451570D7-AF33-4E2E-B068-8A9A14BBC378}" type="pres">
      <dgm:prSet presAssocID="{742009A7-21A3-434C-80F7-CC2ACF783C7C}" presName="Childtext1" presStyleLbl="revTx" presStyleIdx="0" presStyleCnt="6">
        <dgm:presLayoutVars>
          <dgm:chMax val="0"/>
          <dgm:chPref val="0"/>
          <dgm:bulletEnabled val="1"/>
        </dgm:presLayoutVars>
      </dgm:prSet>
      <dgm:spPr/>
      <dgm:t>
        <a:bodyPr/>
        <a:lstStyle/>
        <a:p>
          <a:endParaRPr lang="en-US"/>
        </a:p>
      </dgm:t>
    </dgm:pt>
    <dgm:pt modelId="{1DE406BC-19D1-4A50-9840-8B6C18DD4C79}" type="pres">
      <dgm:prSet presAssocID="{742009A7-21A3-434C-80F7-CC2ACF783C7C}" presName="BalanceSpacing" presStyleCnt="0"/>
      <dgm:spPr/>
    </dgm:pt>
    <dgm:pt modelId="{8C0EC4A4-E12A-4270-8AE7-72330F6A405A}" type="pres">
      <dgm:prSet presAssocID="{742009A7-21A3-434C-80F7-CC2ACF783C7C}" presName="BalanceSpacing1" presStyleCnt="0"/>
      <dgm:spPr/>
    </dgm:pt>
    <dgm:pt modelId="{E1AC048B-4621-4A76-ADC1-E4B0DF3A0C49}" type="pres">
      <dgm:prSet presAssocID="{4CB93CFB-3E5C-45F7-A63B-24BE88E53504}" presName="Accent1Text" presStyleLbl="node1" presStyleIdx="1" presStyleCnt="12"/>
      <dgm:spPr/>
      <dgm:t>
        <a:bodyPr/>
        <a:lstStyle/>
        <a:p>
          <a:endParaRPr lang="en-US"/>
        </a:p>
      </dgm:t>
    </dgm:pt>
    <dgm:pt modelId="{741182FF-C0BB-4FD5-A93D-4D29BE30198D}" type="pres">
      <dgm:prSet presAssocID="{4CB93CFB-3E5C-45F7-A63B-24BE88E53504}" presName="spaceBetweenRectangles" presStyleCnt="0"/>
      <dgm:spPr/>
    </dgm:pt>
    <dgm:pt modelId="{4EF62DCF-0549-4A42-B4A6-1FC9429C56FA}" type="pres">
      <dgm:prSet presAssocID="{ADC3131E-03F1-4979-B37F-F5CBF28BB96D}" presName="composite" presStyleCnt="0"/>
      <dgm:spPr/>
    </dgm:pt>
    <dgm:pt modelId="{9B26226F-CD44-416A-8D0D-222977492CCA}" type="pres">
      <dgm:prSet presAssocID="{ADC3131E-03F1-4979-B37F-F5CBF28BB96D}" presName="Parent1" presStyleLbl="node1" presStyleIdx="2" presStyleCnt="12">
        <dgm:presLayoutVars>
          <dgm:chMax val="1"/>
          <dgm:chPref val="1"/>
          <dgm:bulletEnabled val="1"/>
        </dgm:presLayoutVars>
      </dgm:prSet>
      <dgm:spPr/>
      <dgm:t>
        <a:bodyPr/>
        <a:lstStyle/>
        <a:p>
          <a:endParaRPr lang="en-US"/>
        </a:p>
      </dgm:t>
    </dgm:pt>
    <dgm:pt modelId="{52BC340D-45B3-40C9-AC84-9208FF52B861}" type="pres">
      <dgm:prSet presAssocID="{ADC3131E-03F1-4979-B37F-F5CBF28BB96D}" presName="Childtext1" presStyleLbl="revTx" presStyleIdx="1" presStyleCnt="6">
        <dgm:presLayoutVars>
          <dgm:chMax val="0"/>
          <dgm:chPref val="0"/>
          <dgm:bulletEnabled val="1"/>
        </dgm:presLayoutVars>
      </dgm:prSet>
      <dgm:spPr/>
    </dgm:pt>
    <dgm:pt modelId="{EB374854-DDAD-488A-9770-398F24C772BE}" type="pres">
      <dgm:prSet presAssocID="{ADC3131E-03F1-4979-B37F-F5CBF28BB96D}" presName="BalanceSpacing" presStyleCnt="0"/>
      <dgm:spPr/>
    </dgm:pt>
    <dgm:pt modelId="{4297D8DD-F66D-45C2-BA45-BEDC765D4B8B}" type="pres">
      <dgm:prSet presAssocID="{ADC3131E-03F1-4979-B37F-F5CBF28BB96D}" presName="BalanceSpacing1" presStyleCnt="0"/>
      <dgm:spPr/>
    </dgm:pt>
    <dgm:pt modelId="{194B8962-6B04-4C7D-9AA6-1E1D1D38067D}" type="pres">
      <dgm:prSet presAssocID="{DCF70548-1290-460B-AEDE-10FCA2D49605}" presName="Accent1Text" presStyleLbl="node1" presStyleIdx="3" presStyleCnt="12"/>
      <dgm:spPr/>
      <dgm:t>
        <a:bodyPr/>
        <a:lstStyle/>
        <a:p>
          <a:endParaRPr lang="en-US"/>
        </a:p>
      </dgm:t>
    </dgm:pt>
    <dgm:pt modelId="{411715F2-0EBA-48C2-810E-AAC3B8BD7CFD}" type="pres">
      <dgm:prSet presAssocID="{DCF70548-1290-460B-AEDE-10FCA2D49605}" presName="spaceBetweenRectangles" presStyleCnt="0"/>
      <dgm:spPr/>
    </dgm:pt>
    <dgm:pt modelId="{B497DA11-BE6B-487D-A0F9-CF4111695A55}" type="pres">
      <dgm:prSet presAssocID="{65525094-AA39-4240-8502-0076A28AC04C}" presName="composite" presStyleCnt="0"/>
      <dgm:spPr/>
    </dgm:pt>
    <dgm:pt modelId="{63917C5C-6A39-40B4-8052-61AB8A024533}" type="pres">
      <dgm:prSet presAssocID="{65525094-AA39-4240-8502-0076A28AC04C}" presName="Parent1" presStyleLbl="node1" presStyleIdx="4" presStyleCnt="12" custLinFactNeighborX="1737" custLinFactNeighborY="1511">
        <dgm:presLayoutVars>
          <dgm:chMax val="1"/>
          <dgm:chPref val="1"/>
          <dgm:bulletEnabled val="1"/>
        </dgm:presLayoutVars>
      </dgm:prSet>
      <dgm:spPr/>
      <dgm:t>
        <a:bodyPr/>
        <a:lstStyle/>
        <a:p>
          <a:endParaRPr lang="en-US"/>
        </a:p>
      </dgm:t>
    </dgm:pt>
    <dgm:pt modelId="{BD01CAAA-2D68-474A-BA7E-10BBED37F8CF}" type="pres">
      <dgm:prSet presAssocID="{65525094-AA39-4240-8502-0076A28AC04C}" presName="Childtext1" presStyleLbl="revTx" presStyleIdx="2" presStyleCnt="6">
        <dgm:presLayoutVars>
          <dgm:chMax val="0"/>
          <dgm:chPref val="0"/>
          <dgm:bulletEnabled val="1"/>
        </dgm:presLayoutVars>
      </dgm:prSet>
      <dgm:spPr/>
      <dgm:t>
        <a:bodyPr/>
        <a:lstStyle/>
        <a:p>
          <a:endParaRPr lang="en-US"/>
        </a:p>
      </dgm:t>
    </dgm:pt>
    <dgm:pt modelId="{C20A515F-676F-405E-9965-F7B08BC2BF45}" type="pres">
      <dgm:prSet presAssocID="{65525094-AA39-4240-8502-0076A28AC04C}" presName="BalanceSpacing" presStyleCnt="0"/>
      <dgm:spPr/>
    </dgm:pt>
    <dgm:pt modelId="{DFF3A908-F433-4919-AABC-54F21DC04AF9}" type="pres">
      <dgm:prSet presAssocID="{65525094-AA39-4240-8502-0076A28AC04C}" presName="BalanceSpacing1" presStyleCnt="0"/>
      <dgm:spPr/>
    </dgm:pt>
    <dgm:pt modelId="{AB2B748F-DDED-45C1-A536-98EECBB4E6D8}" type="pres">
      <dgm:prSet presAssocID="{BE3A7FD4-0EFC-4E28-93B6-CE58E8FF0A0C}" presName="Accent1Text" presStyleLbl="node1" presStyleIdx="5" presStyleCnt="12" custLinFactNeighborX="1738" custLinFactNeighborY="1512"/>
      <dgm:spPr/>
      <dgm:t>
        <a:bodyPr/>
        <a:lstStyle/>
        <a:p>
          <a:endParaRPr lang="en-US"/>
        </a:p>
      </dgm:t>
    </dgm:pt>
    <dgm:pt modelId="{BD667A20-1EB6-4B17-B54A-4CA696A3BDDC}" type="pres">
      <dgm:prSet presAssocID="{BE3A7FD4-0EFC-4E28-93B6-CE58E8FF0A0C}" presName="spaceBetweenRectangles" presStyleCnt="0"/>
      <dgm:spPr/>
    </dgm:pt>
    <dgm:pt modelId="{9CD31DD5-A330-4479-AC42-BEDFE9883B0D}" type="pres">
      <dgm:prSet presAssocID="{A5F84FD3-DA1C-4E5B-AE2D-555B2891C5A6}" presName="composite" presStyleCnt="0"/>
      <dgm:spPr/>
    </dgm:pt>
    <dgm:pt modelId="{3DB14E7D-5CD7-457A-873C-F6624EA35721}" type="pres">
      <dgm:prSet presAssocID="{A5F84FD3-DA1C-4E5B-AE2D-555B2891C5A6}" presName="Parent1" presStyleLbl="node1" presStyleIdx="6" presStyleCnt="12">
        <dgm:presLayoutVars>
          <dgm:chMax val="1"/>
          <dgm:chPref val="1"/>
          <dgm:bulletEnabled val="1"/>
        </dgm:presLayoutVars>
      </dgm:prSet>
      <dgm:spPr/>
      <dgm:t>
        <a:bodyPr/>
        <a:lstStyle/>
        <a:p>
          <a:endParaRPr lang="en-US"/>
        </a:p>
      </dgm:t>
    </dgm:pt>
    <dgm:pt modelId="{453E1C3B-5947-4800-AC2D-67AFF0350EA9}" type="pres">
      <dgm:prSet presAssocID="{A5F84FD3-DA1C-4E5B-AE2D-555B2891C5A6}" presName="Childtext1" presStyleLbl="revTx" presStyleIdx="3" presStyleCnt="6">
        <dgm:presLayoutVars>
          <dgm:chMax val="0"/>
          <dgm:chPref val="0"/>
          <dgm:bulletEnabled val="1"/>
        </dgm:presLayoutVars>
      </dgm:prSet>
      <dgm:spPr/>
    </dgm:pt>
    <dgm:pt modelId="{477F8149-12D5-40C5-B7FE-C0D156FFF4AE}" type="pres">
      <dgm:prSet presAssocID="{A5F84FD3-DA1C-4E5B-AE2D-555B2891C5A6}" presName="BalanceSpacing" presStyleCnt="0"/>
      <dgm:spPr/>
    </dgm:pt>
    <dgm:pt modelId="{FC70A5CC-D07A-4257-87CA-32ACD014C139}" type="pres">
      <dgm:prSet presAssocID="{A5F84FD3-DA1C-4E5B-AE2D-555B2891C5A6}" presName="BalanceSpacing1" presStyleCnt="0"/>
      <dgm:spPr/>
    </dgm:pt>
    <dgm:pt modelId="{749AE483-CA82-4A6E-9E40-B3FACE4A4D37}" type="pres">
      <dgm:prSet presAssocID="{FD7DE232-F9FF-4FAC-9475-736FB8880E16}" presName="Accent1Text" presStyleLbl="node1" presStyleIdx="7" presStyleCnt="12"/>
      <dgm:spPr/>
      <dgm:t>
        <a:bodyPr/>
        <a:lstStyle/>
        <a:p>
          <a:endParaRPr lang="en-US"/>
        </a:p>
      </dgm:t>
    </dgm:pt>
    <dgm:pt modelId="{76916A73-D8DC-4A23-8EDC-295AFBF7C774}" type="pres">
      <dgm:prSet presAssocID="{FD7DE232-F9FF-4FAC-9475-736FB8880E16}" presName="spaceBetweenRectangles" presStyleCnt="0"/>
      <dgm:spPr/>
    </dgm:pt>
    <dgm:pt modelId="{617C2502-0A11-4CC0-9329-7B9C63DADEBE}" type="pres">
      <dgm:prSet presAssocID="{C21B3D3F-3D9A-424A-99EE-155B77154A4A}" presName="composite" presStyleCnt="0"/>
      <dgm:spPr/>
    </dgm:pt>
    <dgm:pt modelId="{13B73884-85FF-4C47-A816-CD0AC569E317}" type="pres">
      <dgm:prSet presAssocID="{C21B3D3F-3D9A-424A-99EE-155B77154A4A}" presName="Parent1" presStyleLbl="node1" presStyleIdx="8" presStyleCnt="12">
        <dgm:presLayoutVars>
          <dgm:chMax val="1"/>
          <dgm:chPref val="1"/>
          <dgm:bulletEnabled val="1"/>
        </dgm:presLayoutVars>
      </dgm:prSet>
      <dgm:spPr/>
      <dgm:t>
        <a:bodyPr/>
        <a:lstStyle/>
        <a:p>
          <a:endParaRPr lang="en-US"/>
        </a:p>
      </dgm:t>
    </dgm:pt>
    <dgm:pt modelId="{92CFD976-05E5-4EA3-BEB0-9588B4760741}" type="pres">
      <dgm:prSet presAssocID="{C21B3D3F-3D9A-424A-99EE-155B77154A4A}" presName="Childtext1" presStyleLbl="revTx" presStyleIdx="4" presStyleCnt="6">
        <dgm:presLayoutVars>
          <dgm:chMax val="0"/>
          <dgm:chPref val="0"/>
          <dgm:bulletEnabled val="1"/>
        </dgm:presLayoutVars>
      </dgm:prSet>
      <dgm:spPr/>
      <dgm:t>
        <a:bodyPr/>
        <a:lstStyle/>
        <a:p>
          <a:endParaRPr lang="en-US"/>
        </a:p>
      </dgm:t>
    </dgm:pt>
    <dgm:pt modelId="{46192416-0D7A-4E99-83FD-FEA99E9B5796}" type="pres">
      <dgm:prSet presAssocID="{C21B3D3F-3D9A-424A-99EE-155B77154A4A}" presName="BalanceSpacing" presStyleCnt="0"/>
      <dgm:spPr/>
    </dgm:pt>
    <dgm:pt modelId="{C0008E03-E53F-4CEC-AF78-D536DAEF80E1}" type="pres">
      <dgm:prSet presAssocID="{C21B3D3F-3D9A-424A-99EE-155B77154A4A}" presName="BalanceSpacing1" presStyleCnt="0"/>
      <dgm:spPr/>
    </dgm:pt>
    <dgm:pt modelId="{806E722C-7231-4280-85B4-BF890DDBA775}" type="pres">
      <dgm:prSet presAssocID="{3B65BCC1-642F-43A0-9D1C-B278F6C23A35}" presName="Accent1Text" presStyleLbl="node1" presStyleIdx="9" presStyleCnt="12"/>
      <dgm:spPr/>
      <dgm:t>
        <a:bodyPr/>
        <a:lstStyle/>
        <a:p>
          <a:endParaRPr lang="en-US"/>
        </a:p>
      </dgm:t>
    </dgm:pt>
    <dgm:pt modelId="{60AC0729-6EF0-461F-9DAF-84645CB949E6}" type="pres">
      <dgm:prSet presAssocID="{3B65BCC1-642F-43A0-9D1C-B278F6C23A35}" presName="spaceBetweenRectangles" presStyleCnt="0"/>
      <dgm:spPr/>
    </dgm:pt>
    <dgm:pt modelId="{8832F58E-120A-4F59-87F3-B940F56DBBB7}" type="pres">
      <dgm:prSet presAssocID="{D264683F-4DB0-4BF9-BA2D-98E54B9D8CBF}" presName="composite" presStyleCnt="0"/>
      <dgm:spPr/>
    </dgm:pt>
    <dgm:pt modelId="{98535858-35F1-4C90-8662-33981514BA02}" type="pres">
      <dgm:prSet presAssocID="{D264683F-4DB0-4BF9-BA2D-98E54B9D8CBF}" presName="Parent1" presStyleLbl="node1" presStyleIdx="10" presStyleCnt="12">
        <dgm:presLayoutVars>
          <dgm:chMax val="1"/>
          <dgm:chPref val="1"/>
          <dgm:bulletEnabled val="1"/>
        </dgm:presLayoutVars>
      </dgm:prSet>
      <dgm:spPr/>
      <dgm:t>
        <a:bodyPr/>
        <a:lstStyle/>
        <a:p>
          <a:endParaRPr lang="en-US"/>
        </a:p>
      </dgm:t>
    </dgm:pt>
    <dgm:pt modelId="{AB7290AF-4784-46C4-8665-8173561B81D2}" type="pres">
      <dgm:prSet presAssocID="{D264683F-4DB0-4BF9-BA2D-98E54B9D8CBF}" presName="Childtext1" presStyleLbl="revTx" presStyleIdx="5" presStyleCnt="6">
        <dgm:presLayoutVars>
          <dgm:chMax val="0"/>
          <dgm:chPref val="0"/>
          <dgm:bulletEnabled val="1"/>
        </dgm:presLayoutVars>
      </dgm:prSet>
      <dgm:spPr/>
    </dgm:pt>
    <dgm:pt modelId="{E699E299-F92E-43FC-989D-90EFD155C827}" type="pres">
      <dgm:prSet presAssocID="{D264683F-4DB0-4BF9-BA2D-98E54B9D8CBF}" presName="BalanceSpacing" presStyleCnt="0"/>
      <dgm:spPr/>
    </dgm:pt>
    <dgm:pt modelId="{A12E6FD2-1E0F-4734-942F-639DE7200A57}" type="pres">
      <dgm:prSet presAssocID="{D264683F-4DB0-4BF9-BA2D-98E54B9D8CBF}" presName="BalanceSpacing1" presStyleCnt="0"/>
      <dgm:spPr/>
    </dgm:pt>
    <dgm:pt modelId="{B4E748BE-BC76-445D-BBE9-0724B83480A4}" type="pres">
      <dgm:prSet presAssocID="{77D3E43F-D270-4124-9739-48566FA835A0}" presName="Accent1Text" presStyleLbl="node1" presStyleIdx="11" presStyleCnt="12"/>
      <dgm:spPr/>
      <dgm:t>
        <a:bodyPr/>
        <a:lstStyle/>
        <a:p>
          <a:endParaRPr lang="en-US"/>
        </a:p>
      </dgm:t>
    </dgm:pt>
  </dgm:ptLst>
  <dgm:cxnLst>
    <dgm:cxn modelId="{C523F3F4-6D62-4AEC-8A84-6F61E1753C52}" type="presOf" srcId="{A5F84FD3-DA1C-4E5B-AE2D-555B2891C5A6}" destId="{3DB14E7D-5CD7-457A-873C-F6624EA35721}" srcOrd="0" destOrd="0" presId="urn:microsoft.com/office/officeart/2008/layout/AlternatingHexagons"/>
    <dgm:cxn modelId="{B7315477-2F5B-4632-9E5E-87C53456D4B5}" type="presOf" srcId="{21A9086B-5E30-4060-A4D3-8CA6A16C48A3}" destId="{A1A855DD-58FB-4A2B-A021-B6F14123E1B3}" srcOrd="0" destOrd="0" presId="urn:microsoft.com/office/officeart/2008/layout/AlternatingHexagons"/>
    <dgm:cxn modelId="{9512F2DC-E1A5-4174-B451-9130402980D9}" srcId="{21A9086B-5E30-4060-A4D3-8CA6A16C48A3}" destId="{A5F84FD3-DA1C-4E5B-AE2D-555B2891C5A6}" srcOrd="3" destOrd="0" parTransId="{BC900084-4897-42F7-8BEE-DDD77F9D72F6}" sibTransId="{FD7DE232-F9FF-4FAC-9475-736FB8880E16}"/>
    <dgm:cxn modelId="{02816E68-6A34-4A52-B83B-05B42706345D}" type="presOf" srcId="{DCF70548-1290-460B-AEDE-10FCA2D49605}" destId="{194B8962-6B04-4C7D-9AA6-1E1D1D38067D}" srcOrd="0" destOrd="0" presId="urn:microsoft.com/office/officeart/2008/layout/AlternatingHexagons"/>
    <dgm:cxn modelId="{FF6283F4-6B3D-449D-8480-FE657530EBAA}" type="presOf" srcId="{742009A7-21A3-434C-80F7-CC2ACF783C7C}" destId="{0AA54FE8-D39C-4104-8801-317E1125DF9A}" srcOrd="0" destOrd="0" presId="urn:microsoft.com/office/officeart/2008/layout/AlternatingHexagons"/>
    <dgm:cxn modelId="{2CC6C6E0-7532-4734-9CC1-B7321802B717}" type="presOf" srcId="{65525094-AA39-4240-8502-0076A28AC04C}" destId="{63917C5C-6A39-40B4-8052-61AB8A024533}" srcOrd="0" destOrd="0" presId="urn:microsoft.com/office/officeart/2008/layout/AlternatingHexagons"/>
    <dgm:cxn modelId="{35BD05DE-9ACC-4E42-9410-271C6940EF62}" srcId="{21A9086B-5E30-4060-A4D3-8CA6A16C48A3}" destId="{ADC3131E-03F1-4979-B37F-F5CBF28BB96D}" srcOrd="1" destOrd="0" parTransId="{6768CA37-869F-462F-B632-C73845C2CAEA}" sibTransId="{DCF70548-1290-460B-AEDE-10FCA2D49605}"/>
    <dgm:cxn modelId="{02A0B712-2ED0-4931-88C7-E62EB8F94FB5}" srcId="{21A9086B-5E30-4060-A4D3-8CA6A16C48A3}" destId="{742009A7-21A3-434C-80F7-CC2ACF783C7C}" srcOrd="0" destOrd="0" parTransId="{F713BA1A-AC8A-4615-B048-6174360D36E8}" sibTransId="{4CB93CFB-3E5C-45F7-A63B-24BE88E53504}"/>
    <dgm:cxn modelId="{58BA4D96-4F9B-4350-A83C-CE6024C34BC1}" type="presOf" srcId="{4CB93CFB-3E5C-45F7-A63B-24BE88E53504}" destId="{E1AC048B-4621-4A76-ADC1-E4B0DF3A0C49}" srcOrd="0" destOrd="0" presId="urn:microsoft.com/office/officeart/2008/layout/AlternatingHexagons"/>
    <dgm:cxn modelId="{F2CE417F-4EE3-463C-BFB4-715A37407AAE}" srcId="{21A9086B-5E30-4060-A4D3-8CA6A16C48A3}" destId="{C21B3D3F-3D9A-424A-99EE-155B77154A4A}" srcOrd="4" destOrd="0" parTransId="{F292C95B-9556-4BC6-A9A6-79986FB94D42}" sibTransId="{3B65BCC1-642F-43A0-9D1C-B278F6C23A35}"/>
    <dgm:cxn modelId="{BF18B1EB-1E54-4C3C-A9AC-BA014CCEE79B}" type="presOf" srcId="{ADC3131E-03F1-4979-B37F-F5CBF28BB96D}" destId="{9B26226F-CD44-416A-8D0D-222977492CCA}" srcOrd="0" destOrd="0" presId="urn:microsoft.com/office/officeart/2008/layout/AlternatingHexagons"/>
    <dgm:cxn modelId="{1019BD8E-6CF3-46EB-BDDF-15E9FFB0B1D8}" type="presOf" srcId="{C21B3D3F-3D9A-424A-99EE-155B77154A4A}" destId="{13B73884-85FF-4C47-A816-CD0AC569E317}" srcOrd="0" destOrd="0" presId="urn:microsoft.com/office/officeart/2008/layout/AlternatingHexagons"/>
    <dgm:cxn modelId="{5D5E8F04-D3FF-4CDC-9C09-114FF2783914}" srcId="{21A9086B-5E30-4060-A4D3-8CA6A16C48A3}" destId="{65525094-AA39-4240-8502-0076A28AC04C}" srcOrd="2" destOrd="0" parTransId="{16D28563-3FF4-4B6C-912D-D92DD0C5EA94}" sibTransId="{BE3A7FD4-0EFC-4E28-93B6-CE58E8FF0A0C}"/>
    <dgm:cxn modelId="{43B5B268-5C3B-4AD1-8BA5-3B980C8D49D2}" type="presOf" srcId="{3B65BCC1-642F-43A0-9D1C-B278F6C23A35}" destId="{806E722C-7231-4280-85B4-BF890DDBA775}" srcOrd="0" destOrd="0" presId="urn:microsoft.com/office/officeart/2008/layout/AlternatingHexagons"/>
    <dgm:cxn modelId="{CF46D3C8-504F-40ED-89AD-35B41EE3D23D}" type="presOf" srcId="{BE3A7FD4-0EFC-4E28-93B6-CE58E8FF0A0C}" destId="{AB2B748F-DDED-45C1-A536-98EECBB4E6D8}" srcOrd="0" destOrd="0" presId="urn:microsoft.com/office/officeart/2008/layout/AlternatingHexagons"/>
    <dgm:cxn modelId="{7AF0D424-22EF-4ABD-95B5-1894D1B57E68}" type="presOf" srcId="{77D3E43F-D270-4124-9739-48566FA835A0}" destId="{B4E748BE-BC76-445D-BBE9-0724B83480A4}" srcOrd="0" destOrd="0" presId="urn:microsoft.com/office/officeart/2008/layout/AlternatingHexagons"/>
    <dgm:cxn modelId="{C6276436-BC2A-4396-A6E7-3E7FE8A37318}" type="presOf" srcId="{D264683F-4DB0-4BF9-BA2D-98E54B9D8CBF}" destId="{98535858-35F1-4C90-8662-33981514BA02}" srcOrd="0" destOrd="0" presId="urn:microsoft.com/office/officeart/2008/layout/AlternatingHexagons"/>
    <dgm:cxn modelId="{6BCD19B8-4BC2-4D7E-9E5C-93CD5CDEE5A4}" type="presOf" srcId="{FD7DE232-F9FF-4FAC-9475-736FB8880E16}" destId="{749AE483-CA82-4A6E-9E40-B3FACE4A4D37}" srcOrd="0" destOrd="0" presId="urn:microsoft.com/office/officeart/2008/layout/AlternatingHexagons"/>
    <dgm:cxn modelId="{8918DB17-179B-448D-B586-D71884E980E4}" srcId="{21A9086B-5E30-4060-A4D3-8CA6A16C48A3}" destId="{D264683F-4DB0-4BF9-BA2D-98E54B9D8CBF}" srcOrd="5" destOrd="0" parTransId="{4DC2B9CD-B688-42C4-9B6B-53C1199DC52F}" sibTransId="{77D3E43F-D270-4124-9739-48566FA835A0}"/>
    <dgm:cxn modelId="{0C8E0696-FB8C-4006-8748-3067C0466FA0}" type="presParOf" srcId="{A1A855DD-58FB-4A2B-A021-B6F14123E1B3}" destId="{59E484CD-7764-429C-993C-C40E16343DEE}" srcOrd="0" destOrd="0" presId="urn:microsoft.com/office/officeart/2008/layout/AlternatingHexagons"/>
    <dgm:cxn modelId="{99DBDC34-0B52-4F0E-9B51-E6C32F06AB65}" type="presParOf" srcId="{59E484CD-7764-429C-993C-C40E16343DEE}" destId="{0AA54FE8-D39C-4104-8801-317E1125DF9A}" srcOrd="0" destOrd="0" presId="urn:microsoft.com/office/officeart/2008/layout/AlternatingHexagons"/>
    <dgm:cxn modelId="{36D5043D-B085-4996-B6E7-21EF9CB77706}" type="presParOf" srcId="{59E484CD-7764-429C-993C-C40E16343DEE}" destId="{451570D7-AF33-4E2E-B068-8A9A14BBC378}" srcOrd="1" destOrd="0" presId="urn:microsoft.com/office/officeart/2008/layout/AlternatingHexagons"/>
    <dgm:cxn modelId="{0A683822-CC32-4856-8302-0122732704A2}" type="presParOf" srcId="{59E484CD-7764-429C-993C-C40E16343DEE}" destId="{1DE406BC-19D1-4A50-9840-8B6C18DD4C79}" srcOrd="2" destOrd="0" presId="urn:microsoft.com/office/officeart/2008/layout/AlternatingHexagons"/>
    <dgm:cxn modelId="{57F59572-590D-4C48-BA00-AC3C9DA456F3}" type="presParOf" srcId="{59E484CD-7764-429C-993C-C40E16343DEE}" destId="{8C0EC4A4-E12A-4270-8AE7-72330F6A405A}" srcOrd="3" destOrd="0" presId="urn:microsoft.com/office/officeart/2008/layout/AlternatingHexagons"/>
    <dgm:cxn modelId="{1982AB73-9FA9-4415-A3F2-AE70DEDF6A28}" type="presParOf" srcId="{59E484CD-7764-429C-993C-C40E16343DEE}" destId="{E1AC048B-4621-4A76-ADC1-E4B0DF3A0C49}" srcOrd="4" destOrd="0" presId="urn:microsoft.com/office/officeart/2008/layout/AlternatingHexagons"/>
    <dgm:cxn modelId="{21EA12A9-44E2-4722-AC2A-8A27BFD5587D}" type="presParOf" srcId="{A1A855DD-58FB-4A2B-A021-B6F14123E1B3}" destId="{741182FF-C0BB-4FD5-A93D-4D29BE30198D}" srcOrd="1" destOrd="0" presId="urn:microsoft.com/office/officeart/2008/layout/AlternatingHexagons"/>
    <dgm:cxn modelId="{A311A504-BA86-4E61-B161-60DD12B3472C}" type="presParOf" srcId="{A1A855DD-58FB-4A2B-A021-B6F14123E1B3}" destId="{4EF62DCF-0549-4A42-B4A6-1FC9429C56FA}" srcOrd="2" destOrd="0" presId="urn:microsoft.com/office/officeart/2008/layout/AlternatingHexagons"/>
    <dgm:cxn modelId="{4BACC229-CBBB-459A-80A0-FA0009D05C68}" type="presParOf" srcId="{4EF62DCF-0549-4A42-B4A6-1FC9429C56FA}" destId="{9B26226F-CD44-416A-8D0D-222977492CCA}" srcOrd="0" destOrd="0" presId="urn:microsoft.com/office/officeart/2008/layout/AlternatingHexagons"/>
    <dgm:cxn modelId="{95F2804A-D73C-49C3-BE22-31BE5A2640D3}" type="presParOf" srcId="{4EF62DCF-0549-4A42-B4A6-1FC9429C56FA}" destId="{52BC340D-45B3-40C9-AC84-9208FF52B861}" srcOrd="1" destOrd="0" presId="urn:microsoft.com/office/officeart/2008/layout/AlternatingHexagons"/>
    <dgm:cxn modelId="{F8423238-83E2-4804-8DB5-5FC2176D7604}" type="presParOf" srcId="{4EF62DCF-0549-4A42-B4A6-1FC9429C56FA}" destId="{EB374854-DDAD-488A-9770-398F24C772BE}" srcOrd="2" destOrd="0" presId="urn:microsoft.com/office/officeart/2008/layout/AlternatingHexagons"/>
    <dgm:cxn modelId="{B33E19D8-FC74-4FF9-A0F1-E015AF36C7E7}" type="presParOf" srcId="{4EF62DCF-0549-4A42-B4A6-1FC9429C56FA}" destId="{4297D8DD-F66D-45C2-BA45-BEDC765D4B8B}" srcOrd="3" destOrd="0" presId="urn:microsoft.com/office/officeart/2008/layout/AlternatingHexagons"/>
    <dgm:cxn modelId="{0C8FFA8D-3F1B-4622-BB54-C2915C341B62}" type="presParOf" srcId="{4EF62DCF-0549-4A42-B4A6-1FC9429C56FA}" destId="{194B8962-6B04-4C7D-9AA6-1E1D1D38067D}" srcOrd="4" destOrd="0" presId="urn:microsoft.com/office/officeart/2008/layout/AlternatingHexagons"/>
    <dgm:cxn modelId="{47178009-B752-4D31-BC91-91B9E51FB011}" type="presParOf" srcId="{A1A855DD-58FB-4A2B-A021-B6F14123E1B3}" destId="{411715F2-0EBA-48C2-810E-AAC3B8BD7CFD}" srcOrd="3" destOrd="0" presId="urn:microsoft.com/office/officeart/2008/layout/AlternatingHexagons"/>
    <dgm:cxn modelId="{5372FF92-36C1-4073-B3CF-647937438D3C}" type="presParOf" srcId="{A1A855DD-58FB-4A2B-A021-B6F14123E1B3}" destId="{B497DA11-BE6B-487D-A0F9-CF4111695A55}" srcOrd="4" destOrd="0" presId="urn:microsoft.com/office/officeart/2008/layout/AlternatingHexagons"/>
    <dgm:cxn modelId="{F81BED17-039C-465A-9FED-CA319E8D4237}" type="presParOf" srcId="{B497DA11-BE6B-487D-A0F9-CF4111695A55}" destId="{63917C5C-6A39-40B4-8052-61AB8A024533}" srcOrd="0" destOrd="0" presId="urn:microsoft.com/office/officeart/2008/layout/AlternatingHexagons"/>
    <dgm:cxn modelId="{57916E8F-CEB8-47E1-A163-31A7F9C58C10}" type="presParOf" srcId="{B497DA11-BE6B-487D-A0F9-CF4111695A55}" destId="{BD01CAAA-2D68-474A-BA7E-10BBED37F8CF}" srcOrd="1" destOrd="0" presId="urn:microsoft.com/office/officeart/2008/layout/AlternatingHexagons"/>
    <dgm:cxn modelId="{35874BE7-67BC-4B6B-9588-132272C56602}" type="presParOf" srcId="{B497DA11-BE6B-487D-A0F9-CF4111695A55}" destId="{C20A515F-676F-405E-9965-F7B08BC2BF45}" srcOrd="2" destOrd="0" presId="urn:microsoft.com/office/officeart/2008/layout/AlternatingHexagons"/>
    <dgm:cxn modelId="{C5C2A3FC-B4A8-4040-81AA-96DA3B13187A}" type="presParOf" srcId="{B497DA11-BE6B-487D-A0F9-CF4111695A55}" destId="{DFF3A908-F433-4919-AABC-54F21DC04AF9}" srcOrd="3" destOrd="0" presId="urn:microsoft.com/office/officeart/2008/layout/AlternatingHexagons"/>
    <dgm:cxn modelId="{8293A789-DA46-4584-9011-4A58F551EE5E}" type="presParOf" srcId="{B497DA11-BE6B-487D-A0F9-CF4111695A55}" destId="{AB2B748F-DDED-45C1-A536-98EECBB4E6D8}" srcOrd="4" destOrd="0" presId="urn:microsoft.com/office/officeart/2008/layout/AlternatingHexagons"/>
    <dgm:cxn modelId="{9C1C6136-1488-419A-9B8C-7C4775FD4088}" type="presParOf" srcId="{A1A855DD-58FB-4A2B-A021-B6F14123E1B3}" destId="{BD667A20-1EB6-4B17-B54A-4CA696A3BDDC}" srcOrd="5" destOrd="0" presId="urn:microsoft.com/office/officeart/2008/layout/AlternatingHexagons"/>
    <dgm:cxn modelId="{BAB1FB11-E330-461F-ACCA-11B8EC14B698}" type="presParOf" srcId="{A1A855DD-58FB-4A2B-A021-B6F14123E1B3}" destId="{9CD31DD5-A330-4479-AC42-BEDFE9883B0D}" srcOrd="6" destOrd="0" presId="urn:microsoft.com/office/officeart/2008/layout/AlternatingHexagons"/>
    <dgm:cxn modelId="{756CE489-56AA-4B6C-AAAB-7F322B80EA50}" type="presParOf" srcId="{9CD31DD5-A330-4479-AC42-BEDFE9883B0D}" destId="{3DB14E7D-5CD7-457A-873C-F6624EA35721}" srcOrd="0" destOrd="0" presId="urn:microsoft.com/office/officeart/2008/layout/AlternatingHexagons"/>
    <dgm:cxn modelId="{C3092A85-06BD-42C8-AECA-5014A3F94EF5}" type="presParOf" srcId="{9CD31DD5-A330-4479-AC42-BEDFE9883B0D}" destId="{453E1C3B-5947-4800-AC2D-67AFF0350EA9}" srcOrd="1" destOrd="0" presId="urn:microsoft.com/office/officeart/2008/layout/AlternatingHexagons"/>
    <dgm:cxn modelId="{312E4E7D-25F7-4657-8E03-5D193314839D}" type="presParOf" srcId="{9CD31DD5-A330-4479-AC42-BEDFE9883B0D}" destId="{477F8149-12D5-40C5-B7FE-C0D156FFF4AE}" srcOrd="2" destOrd="0" presId="urn:microsoft.com/office/officeart/2008/layout/AlternatingHexagons"/>
    <dgm:cxn modelId="{358357EF-919A-4EE8-A914-B4E03C00F1AC}" type="presParOf" srcId="{9CD31DD5-A330-4479-AC42-BEDFE9883B0D}" destId="{FC70A5CC-D07A-4257-87CA-32ACD014C139}" srcOrd="3" destOrd="0" presId="urn:microsoft.com/office/officeart/2008/layout/AlternatingHexagons"/>
    <dgm:cxn modelId="{7F122D64-0069-4146-86A2-B140452F28D2}" type="presParOf" srcId="{9CD31DD5-A330-4479-AC42-BEDFE9883B0D}" destId="{749AE483-CA82-4A6E-9E40-B3FACE4A4D37}" srcOrd="4" destOrd="0" presId="urn:microsoft.com/office/officeart/2008/layout/AlternatingHexagons"/>
    <dgm:cxn modelId="{46E0A6D7-FD9E-4571-817A-205373D33753}" type="presParOf" srcId="{A1A855DD-58FB-4A2B-A021-B6F14123E1B3}" destId="{76916A73-D8DC-4A23-8EDC-295AFBF7C774}" srcOrd="7" destOrd="0" presId="urn:microsoft.com/office/officeart/2008/layout/AlternatingHexagons"/>
    <dgm:cxn modelId="{87F44CE4-B7D1-49F4-AFC6-BEF5DD6EA9EA}" type="presParOf" srcId="{A1A855DD-58FB-4A2B-A021-B6F14123E1B3}" destId="{617C2502-0A11-4CC0-9329-7B9C63DADEBE}" srcOrd="8" destOrd="0" presId="urn:microsoft.com/office/officeart/2008/layout/AlternatingHexagons"/>
    <dgm:cxn modelId="{E2D46CB0-95A0-496B-8333-E38BA457F6C4}" type="presParOf" srcId="{617C2502-0A11-4CC0-9329-7B9C63DADEBE}" destId="{13B73884-85FF-4C47-A816-CD0AC569E317}" srcOrd="0" destOrd="0" presId="urn:microsoft.com/office/officeart/2008/layout/AlternatingHexagons"/>
    <dgm:cxn modelId="{27DF6155-2C84-4699-B226-3B9409030430}" type="presParOf" srcId="{617C2502-0A11-4CC0-9329-7B9C63DADEBE}" destId="{92CFD976-05E5-4EA3-BEB0-9588B4760741}" srcOrd="1" destOrd="0" presId="urn:microsoft.com/office/officeart/2008/layout/AlternatingHexagons"/>
    <dgm:cxn modelId="{B9351916-1FD6-4E0D-8751-E8FB786B1E7A}" type="presParOf" srcId="{617C2502-0A11-4CC0-9329-7B9C63DADEBE}" destId="{46192416-0D7A-4E99-83FD-FEA99E9B5796}" srcOrd="2" destOrd="0" presId="urn:microsoft.com/office/officeart/2008/layout/AlternatingHexagons"/>
    <dgm:cxn modelId="{A46E1837-EFF5-4F23-A348-67D325BD6591}" type="presParOf" srcId="{617C2502-0A11-4CC0-9329-7B9C63DADEBE}" destId="{C0008E03-E53F-4CEC-AF78-D536DAEF80E1}" srcOrd="3" destOrd="0" presId="urn:microsoft.com/office/officeart/2008/layout/AlternatingHexagons"/>
    <dgm:cxn modelId="{4B786BD4-9F62-4B8D-86F3-50BDB46EFB9F}" type="presParOf" srcId="{617C2502-0A11-4CC0-9329-7B9C63DADEBE}" destId="{806E722C-7231-4280-85B4-BF890DDBA775}" srcOrd="4" destOrd="0" presId="urn:microsoft.com/office/officeart/2008/layout/AlternatingHexagons"/>
    <dgm:cxn modelId="{BD69192C-602E-4316-B84D-EBA7EA164E5A}" type="presParOf" srcId="{A1A855DD-58FB-4A2B-A021-B6F14123E1B3}" destId="{60AC0729-6EF0-461F-9DAF-84645CB949E6}" srcOrd="9" destOrd="0" presId="urn:microsoft.com/office/officeart/2008/layout/AlternatingHexagons"/>
    <dgm:cxn modelId="{2768D2E9-F6DC-479C-BD8E-0E1DB5982DAF}" type="presParOf" srcId="{A1A855DD-58FB-4A2B-A021-B6F14123E1B3}" destId="{8832F58E-120A-4F59-87F3-B940F56DBBB7}" srcOrd="10" destOrd="0" presId="urn:microsoft.com/office/officeart/2008/layout/AlternatingHexagons"/>
    <dgm:cxn modelId="{B0E03C32-16FB-408E-A2AE-ACE3DD9943B7}" type="presParOf" srcId="{8832F58E-120A-4F59-87F3-B940F56DBBB7}" destId="{98535858-35F1-4C90-8662-33981514BA02}" srcOrd="0" destOrd="0" presId="urn:microsoft.com/office/officeart/2008/layout/AlternatingHexagons"/>
    <dgm:cxn modelId="{1CF65CBF-06B5-42DF-A60F-05C4425409D2}" type="presParOf" srcId="{8832F58E-120A-4F59-87F3-B940F56DBBB7}" destId="{AB7290AF-4784-46C4-8665-8173561B81D2}" srcOrd="1" destOrd="0" presId="urn:microsoft.com/office/officeart/2008/layout/AlternatingHexagons"/>
    <dgm:cxn modelId="{746F8EE6-F423-492D-8E2B-9545309202E2}" type="presParOf" srcId="{8832F58E-120A-4F59-87F3-B940F56DBBB7}" destId="{E699E299-F92E-43FC-989D-90EFD155C827}" srcOrd="2" destOrd="0" presId="urn:microsoft.com/office/officeart/2008/layout/AlternatingHexagons"/>
    <dgm:cxn modelId="{A38319B2-DE1C-48C3-861D-8031061079AF}" type="presParOf" srcId="{8832F58E-120A-4F59-87F3-B940F56DBBB7}" destId="{A12E6FD2-1E0F-4734-942F-639DE7200A57}" srcOrd="3" destOrd="0" presId="urn:microsoft.com/office/officeart/2008/layout/AlternatingHexagons"/>
    <dgm:cxn modelId="{F61CC725-4344-406F-BDB2-1E801407F92B}" type="presParOf" srcId="{8832F58E-120A-4F59-87F3-B940F56DBBB7}" destId="{B4E748BE-BC76-445D-BBE9-0724B83480A4}"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AA2C7E-6403-43A9-B106-BE15592BB00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05B1B69B-106D-4875-A1A0-ED363451E6E9}">
      <dgm:prSet phldrT="[Text]"/>
      <dgm:spPr/>
      <dgm:t>
        <a:bodyPr/>
        <a:lstStyle/>
        <a:p>
          <a:r>
            <a:rPr lang="en-US" dirty="0" smtClean="0"/>
            <a:t>IPF Susceptibility</a:t>
          </a:r>
          <a:endParaRPr lang="en-US" dirty="0"/>
        </a:p>
      </dgm:t>
    </dgm:pt>
    <dgm:pt modelId="{02E8D25B-1FDC-4345-A104-3CA65C73A41F}" type="parTrans" cxnId="{6CCC9A5E-11B0-4FC8-B627-1429CD796A8C}">
      <dgm:prSet/>
      <dgm:spPr/>
      <dgm:t>
        <a:bodyPr/>
        <a:lstStyle/>
        <a:p>
          <a:endParaRPr lang="en-US"/>
        </a:p>
      </dgm:t>
    </dgm:pt>
    <dgm:pt modelId="{A750EE9E-1E0A-490E-A63A-DB2D86C5C718}" type="sibTrans" cxnId="{6CCC9A5E-11B0-4FC8-B627-1429CD796A8C}">
      <dgm:prSet/>
      <dgm:spPr/>
      <dgm:t>
        <a:bodyPr/>
        <a:lstStyle/>
        <a:p>
          <a:endParaRPr lang="en-US"/>
        </a:p>
      </dgm:t>
    </dgm:pt>
    <dgm:pt modelId="{2F092B5E-1A18-40B1-A40E-077897F2116E}">
      <dgm:prSet phldrT="[Text]"/>
      <dgm:spPr/>
      <dgm:t>
        <a:bodyPr/>
        <a:lstStyle/>
        <a:p>
          <a:r>
            <a:rPr lang="en-US" dirty="0" smtClean="0"/>
            <a:t>TOLLIP</a:t>
          </a:r>
          <a:endParaRPr lang="en-US" dirty="0"/>
        </a:p>
      </dgm:t>
    </dgm:pt>
    <dgm:pt modelId="{B87781A0-3670-45BC-823D-C73F92A6D0B5}" type="parTrans" cxnId="{66D535DA-7C6C-4CB9-8DF7-0FA7CD4E730E}">
      <dgm:prSet/>
      <dgm:spPr/>
      <dgm:t>
        <a:bodyPr/>
        <a:lstStyle/>
        <a:p>
          <a:endParaRPr lang="en-US"/>
        </a:p>
      </dgm:t>
    </dgm:pt>
    <dgm:pt modelId="{546454D9-A539-485E-9A3C-538730DD61C6}" type="sibTrans" cxnId="{66D535DA-7C6C-4CB9-8DF7-0FA7CD4E730E}">
      <dgm:prSet/>
      <dgm:spPr/>
      <dgm:t>
        <a:bodyPr/>
        <a:lstStyle/>
        <a:p>
          <a:endParaRPr lang="en-US"/>
        </a:p>
      </dgm:t>
    </dgm:pt>
    <dgm:pt modelId="{C9FF2650-40C1-46AF-AA6B-6019E161DA09}">
      <dgm:prSet phldrT="[Text]"/>
      <dgm:spPr/>
      <dgm:t>
        <a:bodyPr/>
        <a:lstStyle/>
        <a:p>
          <a:r>
            <a:rPr lang="en-US" dirty="0" smtClean="0"/>
            <a:t>SPPL2C</a:t>
          </a:r>
          <a:endParaRPr lang="en-US" dirty="0"/>
        </a:p>
      </dgm:t>
    </dgm:pt>
    <dgm:pt modelId="{77B5393F-7BD1-4E21-8201-0FABB8495D67}" type="parTrans" cxnId="{1D74847A-6CC7-49E5-83EB-D1D34D37628D}">
      <dgm:prSet/>
      <dgm:spPr/>
      <dgm:t>
        <a:bodyPr/>
        <a:lstStyle/>
        <a:p>
          <a:endParaRPr lang="en-US"/>
        </a:p>
      </dgm:t>
    </dgm:pt>
    <dgm:pt modelId="{3EC77BA1-2B7B-4F8C-BA2B-CD35DDEDB5A2}" type="sibTrans" cxnId="{1D74847A-6CC7-49E5-83EB-D1D34D37628D}">
      <dgm:prSet/>
      <dgm:spPr/>
      <dgm:t>
        <a:bodyPr/>
        <a:lstStyle/>
        <a:p>
          <a:endParaRPr lang="en-US"/>
        </a:p>
      </dgm:t>
    </dgm:pt>
    <dgm:pt modelId="{478577FC-5032-4134-886E-469022FA7564}">
      <dgm:prSet phldrT="[Text]"/>
      <dgm:spPr/>
      <dgm:t>
        <a:bodyPr/>
        <a:lstStyle/>
        <a:p>
          <a:r>
            <a:rPr lang="en-US" dirty="0" smtClean="0"/>
            <a:t>Mortality</a:t>
          </a:r>
          <a:endParaRPr lang="en-US" dirty="0"/>
        </a:p>
      </dgm:t>
    </dgm:pt>
    <dgm:pt modelId="{A9673545-E812-4953-A505-BB26DBBED609}" type="parTrans" cxnId="{727508F6-EDEA-4160-BBF2-785C4DB839AE}">
      <dgm:prSet/>
      <dgm:spPr/>
      <dgm:t>
        <a:bodyPr/>
        <a:lstStyle/>
        <a:p>
          <a:endParaRPr lang="en-US"/>
        </a:p>
      </dgm:t>
    </dgm:pt>
    <dgm:pt modelId="{7C372D69-D5B3-4AD1-84EA-C3DEB9514556}" type="sibTrans" cxnId="{727508F6-EDEA-4160-BBF2-785C4DB839AE}">
      <dgm:prSet/>
      <dgm:spPr/>
      <dgm:t>
        <a:bodyPr/>
        <a:lstStyle/>
        <a:p>
          <a:endParaRPr lang="en-US"/>
        </a:p>
      </dgm:t>
    </dgm:pt>
    <dgm:pt modelId="{696F02FA-B6AC-442B-BD1B-48D46A254CAD}">
      <dgm:prSet phldrT="[Text]"/>
      <dgm:spPr/>
      <dgm:t>
        <a:bodyPr/>
        <a:lstStyle/>
        <a:p>
          <a:r>
            <a:rPr lang="en-US" dirty="0" smtClean="0"/>
            <a:t>TOLLIP rs5743890</a:t>
          </a:r>
          <a:endParaRPr lang="en-US" dirty="0"/>
        </a:p>
      </dgm:t>
    </dgm:pt>
    <dgm:pt modelId="{27C3B500-3EC4-44E1-BD00-1886FF74D79E}" type="parTrans" cxnId="{F7F74853-13A0-4EB4-9DB9-8C55577082A4}">
      <dgm:prSet/>
      <dgm:spPr/>
      <dgm:t>
        <a:bodyPr/>
        <a:lstStyle/>
        <a:p>
          <a:endParaRPr lang="en-US"/>
        </a:p>
      </dgm:t>
    </dgm:pt>
    <dgm:pt modelId="{3ED0FE17-EA17-4769-AB02-5A5D995FE4B9}" type="sibTrans" cxnId="{F7F74853-13A0-4EB4-9DB9-8C55577082A4}">
      <dgm:prSet/>
      <dgm:spPr/>
      <dgm:t>
        <a:bodyPr/>
        <a:lstStyle/>
        <a:p>
          <a:endParaRPr lang="en-US"/>
        </a:p>
      </dgm:t>
    </dgm:pt>
    <dgm:pt modelId="{E056E807-C4AC-455C-8D22-C6BF15565D3F}" type="pres">
      <dgm:prSet presAssocID="{4AAA2C7E-6403-43A9-B106-BE15592BB00C}" presName="theList" presStyleCnt="0">
        <dgm:presLayoutVars>
          <dgm:dir/>
          <dgm:animLvl val="lvl"/>
          <dgm:resizeHandles val="exact"/>
        </dgm:presLayoutVars>
      </dgm:prSet>
      <dgm:spPr/>
      <dgm:t>
        <a:bodyPr/>
        <a:lstStyle/>
        <a:p>
          <a:endParaRPr lang="en-US"/>
        </a:p>
      </dgm:t>
    </dgm:pt>
    <dgm:pt modelId="{134F2CED-8C4B-4C8B-9F01-C7405CCF7166}" type="pres">
      <dgm:prSet presAssocID="{05B1B69B-106D-4875-A1A0-ED363451E6E9}" presName="compNode" presStyleCnt="0"/>
      <dgm:spPr/>
    </dgm:pt>
    <dgm:pt modelId="{8F0384FA-66FA-4B57-B01D-06C647FF68A8}" type="pres">
      <dgm:prSet presAssocID="{05B1B69B-106D-4875-A1A0-ED363451E6E9}" presName="aNode" presStyleLbl="bgShp" presStyleIdx="0" presStyleCnt="2" custLinFactNeighborY="420"/>
      <dgm:spPr/>
      <dgm:t>
        <a:bodyPr/>
        <a:lstStyle/>
        <a:p>
          <a:endParaRPr lang="en-US"/>
        </a:p>
      </dgm:t>
    </dgm:pt>
    <dgm:pt modelId="{757F06E8-7C55-4313-AE37-5DBC74E03729}" type="pres">
      <dgm:prSet presAssocID="{05B1B69B-106D-4875-A1A0-ED363451E6E9}" presName="textNode" presStyleLbl="bgShp" presStyleIdx="0" presStyleCnt="2"/>
      <dgm:spPr/>
      <dgm:t>
        <a:bodyPr/>
        <a:lstStyle/>
        <a:p>
          <a:endParaRPr lang="en-US"/>
        </a:p>
      </dgm:t>
    </dgm:pt>
    <dgm:pt modelId="{6874A962-1720-4AAB-9D23-50BC7AF63DEF}" type="pres">
      <dgm:prSet presAssocID="{05B1B69B-106D-4875-A1A0-ED363451E6E9}" presName="compChildNode" presStyleCnt="0"/>
      <dgm:spPr/>
    </dgm:pt>
    <dgm:pt modelId="{CC8D6E8A-ABA3-4EBB-8F4C-09E4A8FC9DA3}" type="pres">
      <dgm:prSet presAssocID="{05B1B69B-106D-4875-A1A0-ED363451E6E9}" presName="theInnerList" presStyleCnt="0"/>
      <dgm:spPr/>
    </dgm:pt>
    <dgm:pt modelId="{6BA4B7A6-6C21-45B5-9C95-4904493D04D8}" type="pres">
      <dgm:prSet presAssocID="{2F092B5E-1A18-40B1-A40E-077897F2116E}" presName="childNode" presStyleLbl="node1" presStyleIdx="0" presStyleCnt="3">
        <dgm:presLayoutVars>
          <dgm:bulletEnabled val="1"/>
        </dgm:presLayoutVars>
      </dgm:prSet>
      <dgm:spPr/>
      <dgm:t>
        <a:bodyPr/>
        <a:lstStyle/>
        <a:p>
          <a:endParaRPr lang="en-US"/>
        </a:p>
      </dgm:t>
    </dgm:pt>
    <dgm:pt modelId="{DAD983BB-12FF-4CF6-99F5-D144E7FE3065}" type="pres">
      <dgm:prSet presAssocID="{2F092B5E-1A18-40B1-A40E-077897F2116E}" presName="aSpace2" presStyleCnt="0"/>
      <dgm:spPr/>
    </dgm:pt>
    <dgm:pt modelId="{BC481667-C0E3-47BA-A5BF-D2847E699B27}" type="pres">
      <dgm:prSet presAssocID="{C9FF2650-40C1-46AF-AA6B-6019E161DA09}" presName="childNode" presStyleLbl="node1" presStyleIdx="1" presStyleCnt="3">
        <dgm:presLayoutVars>
          <dgm:bulletEnabled val="1"/>
        </dgm:presLayoutVars>
      </dgm:prSet>
      <dgm:spPr/>
      <dgm:t>
        <a:bodyPr/>
        <a:lstStyle/>
        <a:p>
          <a:endParaRPr lang="en-US"/>
        </a:p>
      </dgm:t>
    </dgm:pt>
    <dgm:pt modelId="{FE778DD6-4527-4B5D-8950-0EF53C0030BA}" type="pres">
      <dgm:prSet presAssocID="{05B1B69B-106D-4875-A1A0-ED363451E6E9}" presName="aSpace" presStyleCnt="0"/>
      <dgm:spPr/>
    </dgm:pt>
    <dgm:pt modelId="{703E0784-1976-44ED-8FFE-D2A26DB242C5}" type="pres">
      <dgm:prSet presAssocID="{478577FC-5032-4134-886E-469022FA7564}" presName="compNode" presStyleCnt="0"/>
      <dgm:spPr/>
    </dgm:pt>
    <dgm:pt modelId="{9CD9371E-9F08-44A9-A97C-5C0755BA8C7D}" type="pres">
      <dgm:prSet presAssocID="{478577FC-5032-4134-886E-469022FA7564}" presName="aNode" presStyleLbl="bgShp" presStyleIdx="1" presStyleCnt="2" custLinFactNeighborX="668"/>
      <dgm:spPr/>
      <dgm:t>
        <a:bodyPr/>
        <a:lstStyle/>
        <a:p>
          <a:endParaRPr lang="en-US"/>
        </a:p>
      </dgm:t>
    </dgm:pt>
    <dgm:pt modelId="{208E88BE-33A0-416B-9AB8-B3404B890C0B}" type="pres">
      <dgm:prSet presAssocID="{478577FC-5032-4134-886E-469022FA7564}" presName="textNode" presStyleLbl="bgShp" presStyleIdx="1" presStyleCnt="2"/>
      <dgm:spPr/>
      <dgm:t>
        <a:bodyPr/>
        <a:lstStyle/>
        <a:p>
          <a:endParaRPr lang="en-US"/>
        </a:p>
      </dgm:t>
    </dgm:pt>
    <dgm:pt modelId="{60F98E2E-2B9C-454B-8A02-E4A05BB8CB33}" type="pres">
      <dgm:prSet presAssocID="{478577FC-5032-4134-886E-469022FA7564}" presName="compChildNode" presStyleCnt="0"/>
      <dgm:spPr/>
    </dgm:pt>
    <dgm:pt modelId="{B2148B83-87BA-41CB-A615-0BAC5133FFDD}" type="pres">
      <dgm:prSet presAssocID="{478577FC-5032-4134-886E-469022FA7564}" presName="theInnerList" presStyleCnt="0"/>
      <dgm:spPr/>
    </dgm:pt>
    <dgm:pt modelId="{9E577D80-14E5-4595-B455-493045505D66}" type="pres">
      <dgm:prSet presAssocID="{696F02FA-B6AC-442B-BD1B-48D46A254CAD}" presName="childNode" presStyleLbl="node1" presStyleIdx="2" presStyleCnt="3">
        <dgm:presLayoutVars>
          <dgm:bulletEnabled val="1"/>
        </dgm:presLayoutVars>
      </dgm:prSet>
      <dgm:spPr/>
      <dgm:t>
        <a:bodyPr/>
        <a:lstStyle/>
        <a:p>
          <a:endParaRPr lang="en-US"/>
        </a:p>
      </dgm:t>
    </dgm:pt>
  </dgm:ptLst>
  <dgm:cxnLst>
    <dgm:cxn modelId="{727508F6-EDEA-4160-BBF2-785C4DB839AE}" srcId="{4AAA2C7E-6403-43A9-B106-BE15592BB00C}" destId="{478577FC-5032-4134-886E-469022FA7564}" srcOrd="1" destOrd="0" parTransId="{A9673545-E812-4953-A505-BB26DBBED609}" sibTransId="{7C372D69-D5B3-4AD1-84EA-C3DEB9514556}"/>
    <dgm:cxn modelId="{8A24B170-811B-495F-838E-495539CA3434}" type="presOf" srcId="{05B1B69B-106D-4875-A1A0-ED363451E6E9}" destId="{757F06E8-7C55-4313-AE37-5DBC74E03729}" srcOrd="1" destOrd="0" presId="urn:microsoft.com/office/officeart/2005/8/layout/lProcess2"/>
    <dgm:cxn modelId="{1D74847A-6CC7-49E5-83EB-D1D34D37628D}" srcId="{05B1B69B-106D-4875-A1A0-ED363451E6E9}" destId="{C9FF2650-40C1-46AF-AA6B-6019E161DA09}" srcOrd="1" destOrd="0" parTransId="{77B5393F-7BD1-4E21-8201-0FABB8495D67}" sibTransId="{3EC77BA1-2B7B-4F8C-BA2B-CD35DDEDB5A2}"/>
    <dgm:cxn modelId="{BE55D7CE-085E-4BD7-8706-DBF878DB0517}" type="presOf" srcId="{478577FC-5032-4134-886E-469022FA7564}" destId="{9CD9371E-9F08-44A9-A97C-5C0755BA8C7D}" srcOrd="0" destOrd="0" presId="urn:microsoft.com/office/officeart/2005/8/layout/lProcess2"/>
    <dgm:cxn modelId="{660B1E20-8987-4B5D-A2AB-ADE2183CE4C0}" type="presOf" srcId="{05B1B69B-106D-4875-A1A0-ED363451E6E9}" destId="{8F0384FA-66FA-4B57-B01D-06C647FF68A8}" srcOrd="0" destOrd="0" presId="urn:microsoft.com/office/officeart/2005/8/layout/lProcess2"/>
    <dgm:cxn modelId="{66D535DA-7C6C-4CB9-8DF7-0FA7CD4E730E}" srcId="{05B1B69B-106D-4875-A1A0-ED363451E6E9}" destId="{2F092B5E-1A18-40B1-A40E-077897F2116E}" srcOrd="0" destOrd="0" parTransId="{B87781A0-3670-45BC-823D-C73F92A6D0B5}" sibTransId="{546454D9-A539-485E-9A3C-538730DD61C6}"/>
    <dgm:cxn modelId="{58441AA2-6C92-4B8E-9494-ECD7375822E8}" type="presOf" srcId="{4AAA2C7E-6403-43A9-B106-BE15592BB00C}" destId="{E056E807-C4AC-455C-8D22-C6BF15565D3F}" srcOrd="0" destOrd="0" presId="urn:microsoft.com/office/officeart/2005/8/layout/lProcess2"/>
    <dgm:cxn modelId="{F7F74853-13A0-4EB4-9DB9-8C55577082A4}" srcId="{478577FC-5032-4134-886E-469022FA7564}" destId="{696F02FA-B6AC-442B-BD1B-48D46A254CAD}" srcOrd="0" destOrd="0" parTransId="{27C3B500-3EC4-44E1-BD00-1886FF74D79E}" sibTransId="{3ED0FE17-EA17-4769-AB02-5A5D995FE4B9}"/>
    <dgm:cxn modelId="{E767C910-E0A1-4583-BF4B-84D4A5859497}" type="presOf" srcId="{2F092B5E-1A18-40B1-A40E-077897F2116E}" destId="{6BA4B7A6-6C21-45B5-9C95-4904493D04D8}" srcOrd="0" destOrd="0" presId="urn:microsoft.com/office/officeart/2005/8/layout/lProcess2"/>
    <dgm:cxn modelId="{1D202A32-79A1-4D72-958D-62BE03476694}" type="presOf" srcId="{478577FC-5032-4134-886E-469022FA7564}" destId="{208E88BE-33A0-416B-9AB8-B3404B890C0B}" srcOrd="1" destOrd="0" presId="urn:microsoft.com/office/officeart/2005/8/layout/lProcess2"/>
    <dgm:cxn modelId="{69F4F8B7-3154-422A-AEA3-5A8D44F27033}" type="presOf" srcId="{C9FF2650-40C1-46AF-AA6B-6019E161DA09}" destId="{BC481667-C0E3-47BA-A5BF-D2847E699B27}" srcOrd="0" destOrd="0" presId="urn:microsoft.com/office/officeart/2005/8/layout/lProcess2"/>
    <dgm:cxn modelId="{F9DEE763-C03B-4414-897E-D4DB37A61B66}" type="presOf" srcId="{696F02FA-B6AC-442B-BD1B-48D46A254CAD}" destId="{9E577D80-14E5-4595-B455-493045505D66}" srcOrd="0" destOrd="0" presId="urn:microsoft.com/office/officeart/2005/8/layout/lProcess2"/>
    <dgm:cxn modelId="{6CCC9A5E-11B0-4FC8-B627-1429CD796A8C}" srcId="{4AAA2C7E-6403-43A9-B106-BE15592BB00C}" destId="{05B1B69B-106D-4875-A1A0-ED363451E6E9}" srcOrd="0" destOrd="0" parTransId="{02E8D25B-1FDC-4345-A104-3CA65C73A41F}" sibTransId="{A750EE9E-1E0A-490E-A63A-DB2D86C5C718}"/>
    <dgm:cxn modelId="{23EFC72D-AA5F-400A-95FF-B6FCC6C3204F}" type="presParOf" srcId="{E056E807-C4AC-455C-8D22-C6BF15565D3F}" destId="{134F2CED-8C4B-4C8B-9F01-C7405CCF7166}" srcOrd="0" destOrd="0" presId="urn:microsoft.com/office/officeart/2005/8/layout/lProcess2"/>
    <dgm:cxn modelId="{670E8344-51A2-4C7B-9639-F56F5679A8E8}" type="presParOf" srcId="{134F2CED-8C4B-4C8B-9F01-C7405CCF7166}" destId="{8F0384FA-66FA-4B57-B01D-06C647FF68A8}" srcOrd="0" destOrd="0" presId="urn:microsoft.com/office/officeart/2005/8/layout/lProcess2"/>
    <dgm:cxn modelId="{EAB20E63-15DA-45C2-86DA-331D11DC32C9}" type="presParOf" srcId="{134F2CED-8C4B-4C8B-9F01-C7405CCF7166}" destId="{757F06E8-7C55-4313-AE37-5DBC74E03729}" srcOrd="1" destOrd="0" presId="urn:microsoft.com/office/officeart/2005/8/layout/lProcess2"/>
    <dgm:cxn modelId="{F09F8379-7ED3-42BB-811F-EC9DA6E1A102}" type="presParOf" srcId="{134F2CED-8C4B-4C8B-9F01-C7405CCF7166}" destId="{6874A962-1720-4AAB-9D23-50BC7AF63DEF}" srcOrd="2" destOrd="0" presId="urn:microsoft.com/office/officeart/2005/8/layout/lProcess2"/>
    <dgm:cxn modelId="{7AA96E87-81BC-489F-B334-5652E5A6C06B}" type="presParOf" srcId="{6874A962-1720-4AAB-9D23-50BC7AF63DEF}" destId="{CC8D6E8A-ABA3-4EBB-8F4C-09E4A8FC9DA3}" srcOrd="0" destOrd="0" presId="urn:microsoft.com/office/officeart/2005/8/layout/lProcess2"/>
    <dgm:cxn modelId="{B20EA462-EA8E-4066-B965-FAD532FC3156}" type="presParOf" srcId="{CC8D6E8A-ABA3-4EBB-8F4C-09E4A8FC9DA3}" destId="{6BA4B7A6-6C21-45B5-9C95-4904493D04D8}" srcOrd="0" destOrd="0" presId="urn:microsoft.com/office/officeart/2005/8/layout/lProcess2"/>
    <dgm:cxn modelId="{F1CB4141-F4C3-4A7F-8C27-BE1CDC7EB73B}" type="presParOf" srcId="{CC8D6E8A-ABA3-4EBB-8F4C-09E4A8FC9DA3}" destId="{DAD983BB-12FF-4CF6-99F5-D144E7FE3065}" srcOrd="1" destOrd="0" presId="urn:microsoft.com/office/officeart/2005/8/layout/lProcess2"/>
    <dgm:cxn modelId="{D81AEDA5-1D29-4B44-B82F-73327A0F8D4B}" type="presParOf" srcId="{CC8D6E8A-ABA3-4EBB-8F4C-09E4A8FC9DA3}" destId="{BC481667-C0E3-47BA-A5BF-D2847E699B27}" srcOrd="2" destOrd="0" presId="urn:microsoft.com/office/officeart/2005/8/layout/lProcess2"/>
    <dgm:cxn modelId="{AF402A3D-174F-47B4-8EF8-FC7FAA8F78DA}" type="presParOf" srcId="{E056E807-C4AC-455C-8D22-C6BF15565D3F}" destId="{FE778DD6-4527-4B5D-8950-0EF53C0030BA}" srcOrd="1" destOrd="0" presId="urn:microsoft.com/office/officeart/2005/8/layout/lProcess2"/>
    <dgm:cxn modelId="{EC3714D2-E4CA-443B-85F4-FE6E8DE22CC4}" type="presParOf" srcId="{E056E807-C4AC-455C-8D22-C6BF15565D3F}" destId="{703E0784-1976-44ED-8FFE-D2A26DB242C5}" srcOrd="2" destOrd="0" presId="urn:microsoft.com/office/officeart/2005/8/layout/lProcess2"/>
    <dgm:cxn modelId="{1DB013CB-44B7-4314-BCA7-00B01CBAF4CD}" type="presParOf" srcId="{703E0784-1976-44ED-8FFE-D2A26DB242C5}" destId="{9CD9371E-9F08-44A9-A97C-5C0755BA8C7D}" srcOrd="0" destOrd="0" presId="urn:microsoft.com/office/officeart/2005/8/layout/lProcess2"/>
    <dgm:cxn modelId="{D092C817-DF46-4406-8A67-020247D6A009}" type="presParOf" srcId="{703E0784-1976-44ED-8FFE-D2A26DB242C5}" destId="{208E88BE-33A0-416B-9AB8-B3404B890C0B}" srcOrd="1" destOrd="0" presId="urn:microsoft.com/office/officeart/2005/8/layout/lProcess2"/>
    <dgm:cxn modelId="{F1371BE6-7843-4536-8461-10D1131855F8}" type="presParOf" srcId="{703E0784-1976-44ED-8FFE-D2A26DB242C5}" destId="{60F98E2E-2B9C-454B-8A02-E4A05BB8CB33}" srcOrd="2" destOrd="0" presId="urn:microsoft.com/office/officeart/2005/8/layout/lProcess2"/>
    <dgm:cxn modelId="{8CBAD36E-40F5-43FF-95CE-304C9A309F68}" type="presParOf" srcId="{60F98E2E-2B9C-454B-8A02-E4A05BB8CB33}" destId="{B2148B83-87BA-41CB-A615-0BAC5133FFDD}" srcOrd="0" destOrd="0" presId="urn:microsoft.com/office/officeart/2005/8/layout/lProcess2"/>
    <dgm:cxn modelId="{4C76CBF9-2D2E-4BCA-B098-E2442ABC735C}" type="presParOf" srcId="{B2148B83-87BA-41CB-A615-0BAC5133FFDD}" destId="{9E577D80-14E5-4595-B455-493045505D66}" srcOrd="0"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54FE8-D39C-4104-8801-317E1125DF9A}">
      <dsp:nvSpPr>
        <dsp:cNvPr id="0" name=""/>
        <dsp:cNvSpPr/>
      </dsp:nvSpPr>
      <dsp:spPr>
        <a:xfrm rot="5400000">
          <a:off x="2504626" y="67719"/>
          <a:ext cx="1036109" cy="901415"/>
        </a:xfrm>
        <a:prstGeom prst="hexagon">
          <a:avLst>
            <a:gd name="adj" fmla="val 25000"/>
            <a:gd name="vf" fmla="val 11547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CTHRC1</a:t>
          </a:r>
          <a:endParaRPr lang="en-US" sz="1400" kern="1200" dirty="0"/>
        </a:p>
      </dsp:txBody>
      <dsp:txXfrm rot="-5400000">
        <a:off x="2712444" y="161832"/>
        <a:ext cx="620473" cy="713189"/>
      </dsp:txXfrm>
    </dsp:sp>
    <dsp:sp modelId="{451570D7-AF33-4E2E-B068-8A9A14BBC378}">
      <dsp:nvSpPr>
        <dsp:cNvPr id="0" name=""/>
        <dsp:cNvSpPr/>
      </dsp:nvSpPr>
      <dsp:spPr>
        <a:xfrm>
          <a:off x="3500742" y="207593"/>
          <a:ext cx="1156298" cy="621665"/>
        </a:xfrm>
        <a:prstGeom prst="rect">
          <a:avLst/>
        </a:prstGeom>
        <a:noFill/>
        <a:ln>
          <a:noFill/>
        </a:ln>
        <a:effectLst/>
      </dsp:spPr>
      <dsp:style>
        <a:lnRef idx="0">
          <a:scrgbClr r="0" g="0" b="0"/>
        </a:lnRef>
        <a:fillRef idx="0">
          <a:scrgbClr r="0" g="0" b="0"/>
        </a:fillRef>
        <a:effectRef idx="0">
          <a:scrgbClr r="0" g="0" b="0"/>
        </a:effectRef>
        <a:fontRef idx="minor"/>
      </dsp:style>
    </dsp:sp>
    <dsp:sp modelId="{E1AC048B-4621-4A76-ADC1-E4B0DF3A0C49}">
      <dsp:nvSpPr>
        <dsp:cNvPr id="0" name=""/>
        <dsp:cNvSpPr/>
      </dsp:nvSpPr>
      <dsp:spPr>
        <a:xfrm rot="5400000">
          <a:off x="1531097" y="67719"/>
          <a:ext cx="1036109" cy="901415"/>
        </a:xfrm>
        <a:prstGeom prst="hexagon">
          <a:avLst>
            <a:gd name="adj" fmla="val 25000"/>
            <a:gd name="vf" fmla="val 11547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t>MMP7</a:t>
          </a:r>
          <a:endParaRPr lang="en-US" sz="1400" kern="1200" dirty="0"/>
        </a:p>
      </dsp:txBody>
      <dsp:txXfrm rot="-5400000">
        <a:off x="1738915" y="161832"/>
        <a:ext cx="620473" cy="713189"/>
      </dsp:txXfrm>
    </dsp:sp>
    <dsp:sp modelId="{9B26226F-CD44-416A-8D0D-222977492CCA}">
      <dsp:nvSpPr>
        <dsp:cNvPr id="0" name=""/>
        <dsp:cNvSpPr/>
      </dsp:nvSpPr>
      <dsp:spPr>
        <a:xfrm rot="5400000">
          <a:off x="2015997" y="947169"/>
          <a:ext cx="1036109" cy="90141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FHL2</a:t>
          </a:r>
          <a:endParaRPr lang="en-US" sz="1400" kern="1200" dirty="0"/>
        </a:p>
      </dsp:txBody>
      <dsp:txXfrm rot="-5400000">
        <a:off x="2223815" y="1041282"/>
        <a:ext cx="620473" cy="713189"/>
      </dsp:txXfrm>
    </dsp:sp>
    <dsp:sp modelId="{52BC340D-45B3-40C9-AC84-9208FF52B861}">
      <dsp:nvSpPr>
        <dsp:cNvPr id="0" name=""/>
        <dsp:cNvSpPr/>
      </dsp:nvSpPr>
      <dsp:spPr>
        <a:xfrm>
          <a:off x="927045" y="1087043"/>
          <a:ext cx="1118998" cy="621665"/>
        </a:xfrm>
        <a:prstGeom prst="rect">
          <a:avLst/>
        </a:prstGeom>
        <a:noFill/>
        <a:ln>
          <a:noFill/>
        </a:ln>
        <a:effectLst/>
      </dsp:spPr>
      <dsp:style>
        <a:lnRef idx="0">
          <a:scrgbClr r="0" g="0" b="0"/>
        </a:lnRef>
        <a:fillRef idx="0">
          <a:scrgbClr r="0" g="0" b="0"/>
        </a:fillRef>
        <a:effectRef idx="0">
          <a:scrgbClr r="0" g="0" b="0"/>
        </a:effectRef>
        <a:fontRef idx="minor"/>
      </dsp:style>
    </dsp:sp>
    <dsp:sp modelId="{194B8962-6B04-4C7D-9AA6-1E1D1D38067D}">
      <dsp:nvSpPr>
        <dsp:cNvPr id="0" name=""/>
        <dsp:cNvSpPr/>
      </dsp:nvSpPr>
      <dsp:spPr>
        <a:xfrm rot="5400000">
          <a:off x="2989526" y="947169"/>
          <a:ext cx="1036109" cy="901415"/>
        </a:xfrm>
        <a:prstGeom prst="hexagon">
          <a:avLst>
            <a:gd name="adj" fmla="val 25000"/>
            <a:gd name="vf" fmla="val 11547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t>PCSK1</a:t>
          </a:r>
          <a:endParaRPr lang="en-US" sz="1400" kern="1200" dirty="0"/>
        </a:p>
      </dsp:txBody>
      <dsp:txXfrm rot="-5400000">
        <a:off x="3197344" y="1041282"/>
        <a:ext cx="620473" cy="713189"/>
      </dsp:txXfrm>
    </dsp:sp>
    <dsp:sp modelId="{63917C5C-6A39-40B4-8052-61AB8A024533}">
      <dsp:nvSpPr>
        <dsp:cNvPr id="0" name=""/>
        <dsp:cNvSpPr/>
      </dsp:nvSpPr>
      <dsp:spPr>
        <a:xfrm rot="5400000">
          <a:off x="2520284" y="1842274"/>
          <a:ext cx="1036109" cy="90141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CTSE</a:t>
          </a:r>
          <a:endParaRPr lang="en-US" sz="1400" kern="1200" dirty="0"/>
        </a:p>
      </dsp:txBody>
      <dsp:txXfrm rot="-5400000">
        <a:off x="2728102" y="1936387"/>
        <a:ext cx="620473" cy="713189"/>
      </dsp:txXfrm>
    </dsp:sp>
    <dsp:sp modelId="{BD01CAAA-2D68-474A-BA7E-10BBED37F8CF}">
      <dsp:nvSpPr>
        <dsp:cNvPr id="0" name=""/>
        <dsp:cNvSpPr/>
      </dsp:nvSpPr>
      <dsp:spPr>
        <a:xfrm>
          <a:off x="3500742" y="1966493"/>
          <a:ext cx="1156298" cy="621665"/>
        </a:xfrm>
        <a:prstGeom prst="rect">
          <a:avLst/>
        </a:prstGeom>
        <a:noFill/>
        <a:ln>
          <a:noFill/>
        </a:ln>
        <a:effectLst/>
      </dsp:spPr>
      <dsp:style>
        <a:lnRef idx="0">
          <a:scrgbClr r="0" g="0" b="0"/>
        </a:lnRef>
        <a:fillRef idx="0">
          <a:scrgbClr r="0" g="0" b="0"/>
        </a:fillRef>
        <a:effectRef idx="0">
          <a:scrgbClr r="0" g="0" b="0"/>
        </a:effectRef>
        <a:fontRef idx="minor"/>
      </dsp:style>
    </dsp:sp>
    <dsp:sp modelId="{AB2B748F-DDED-45C1-A536-98EECBB4E6D8}">
      <dsp:nvSpPr>
        <dsp:cNvPr id="0" name=""/>
        <dsp:cNvSpPr/>
      </dsp:nvSpPr>
      <dsp:spPr>
        <a:xfrm rot="5400000">
          <a:off x="1546764" y="1842285"/>
          <a:ext cx="1036109" cy="901415"/>
        </a:xfrm>
        <a:prstGeom prst="hexagon">
          <a:avLst>
            <a:gd name="adj" fmla="val 25000"/>
            <a:gd name="vf" fmla="val 11547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t>GAL</a:t>
          </a:r>
          <a:endParaRPr lang="en-US" sz="1400" kern="1200" dirty="0"/>
        </a:p>
      </dsp:txBody>
      <dsp:txXfrm rot="-5400000">
        <a:off x="1754582" y="1936398"/>
        <a:ext cx="620473" cy="713189"/>
      </dsp:txXfrm>
    </dsp:sp>
    <dsp:sp modelId="{3DB14E7D-5CD7-457A-873C-F6624EA35721}">
      <dsp:nvSpPr>
        <dsp:cNvPr id="0" name=""/>
        <dsp:cNvSpPr/>
      </dsp:nvSpPr>
      <dsp:spPr>
        <a:xfrm rot="5400000">
          <a:off x="2015997" y="2706069"/>
          <a:ext cx="1036109" cy="901415"/>
        </a:xfrm>
        <a:prstGeom prst="hexagon">
          <a:avLst>
            <a:gd name="adj" fmla="val 25000"/>
            <a:gd name="vf" fmla="val 11547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C6</a:t>
          </a:r>
          <a:endParaRPr lang="en-US" sz="1400" kern="1200" dirty="0"/>
        </a:p>
      </dsp:txBody>
      <dsp:txXfrm rot="-5400000">
        <a:off x="2223815" y="2800182"/>
        <a:ext cx="620473" cy="713189"/>
      </dsp:txXfrm>
    </dsp:sp>
    <dsp:sp modelId="{453E1C3B-5947-4800-AC2D-67AFF0350EA9}">
      <dsp:nvSpPr>
        <dsp:cNvPr id="0" name=""/>
        <dsp:cNvSpPr/>
      </dsp:nvSpPr>
      <dsp:spPr>
        <a:xfrm>
          <a:off x="927045" y="2845944"/>
          <a:ext cx="1118998" cy="621665"/>
        </a:xfrm>
        <a:prstGeom prst="rect">
          <a:avLst/>
        </a:prstGeom>
        <a:noFill/>
        <a:ln>
          <a:noFill/>
        </a:ln>
        <a:effectLst/>
      </dsp:spPr>
      <dsp:style>
        <a:lnRef idx="0">
          <a:scrgbClr r="0" g="0" b="0"/>
        </a:lnRef>
        <a:fillRef idx="0">
          <a:scrgbClr r="0" g="0" b="0"/>
        </a:fillRef>
        <a:effectRef idx="0">
          <a:scrgbClr r="0" g="0" b="0"/>
        </a:effectRef>
        <a:fontRef idx="minor"/>
      </dsp:style>
    </dsp:sp>
    <dsp:sp modelId="{749AE483-CA82-4A6E-9E40-B3FACE4A4D37}">
      <dsp:nvSpPr>
        <dsp:cNvPr id="0" name=""/>
        <dsp:cNvSpPr/>
      </dsp:nvSpPr>
      <dsp:spPr>
        <a:xfrm rot="5400000">
          <a:off x="2989526" y="2706069"/>
          <a:ext cx="1036109" cy="90141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t>NELL1</a:t>
          </a:r>
          <a:endParaRPr lang="en-US" sz="1400" kern="1200" dirty="0"/>
        </a:p>
      </dsp:txBody>
      <dsp:txXfrm rot="-5400000">
        <a:off x="3197344" y="2800182"/>
        <a:ext cx="620473" cy="713189"/>
      </dsp:txXfrm>
    </dsp:sp>
    <dsp:sp modelId="{13B73884-85FF-4C47-A816-CD0AC569E317}">
      <dsp:nvSpPr>
        <dsp:cNvPr id="0" name=""/>
        <dsp:cNvSpPr/>
      </dsp:nvSpPr>
      <dsp:spPr>
        <a:xfrm rot="5400000">
          <a:off x="2504626" y="3585519"/>
          <a:ext cx="1036109" cy="901415"/>
        </a:xfrm>
        <a:prstGeom prst="hexagon">
          <a:avLst>
            <a:gd name="adj" fmla="val 25000"/>
            <a:gd name="vf" fmla="val 11547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GREM1</a:t>
          </a:r>
          <a:endParaRPr lang="en-US" sz="1400" kern="1200" dirty="0"/>
        </a:p>
      </dsp:txBody>
      <dsp:txXfrm rot="-5400000">
        <a:off x="2712444" y="3679632"/>
        <a:ext cx="620473" cy="713189"/>
      </dsp:txXfrm>
    </dsp:sp>
    <dsp:sp modelId="{92CFD976-05E5-4EA3-BEB0-9588B4760741}">
      <dsp:nvSpPr>
        <dsp:cNvPr id="0" name=""/>
        <dsp:cNvSpPr/>
      </dsp:nvSpPr>
      <dsp:spPr>
        <a:xfrm>
          <a:off x="3500742" y="3725394"/>
          <a:ext cx="1156298" cy="621665"/>
        </a:xfrm>
        <a:prstGeom prst="rect">
          <a:avLst/>
        </a:prstGeom>
        <a:noFill/>
        <a:ln>
          <a:noFill/>
        </a:ln>
        <a:effectLst/>
      </dsp:spPr>
      <dsp:style>
        <a:lnRef idx="0">
          <a:scrgbClr r="0" g="0" b="0"/>
        </a:lnRef>
        <a:fillRef idx="0">
          <a:scrgbClr r="0" g="0" b="0"/>
        </a:fillRef>
        <a:effectRef idx="0">
          <a:scrgbClr r="0" g="0" b="0"/>
        </a:effectRef>
        <a:fontRef idx="minor"/>
      </dsp:style>
    </dsp:sp>
    <dsp:sp modelId="{806E722C-7231-4280-85B4-BF890DDBA775}">
      <dsp:nvSpPr>
        <dsp:cNvPr id="0" name=""/>
        <dsp:cNvSpPr/>
      </dsp:nvSpPr>
      <dsp:spPr>
        <a:xfrm rot="5400000">
          <a:off x="1531097" y="3585519"/>
          <a:ext cx="1036109" cy="90141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t>LCN2</a:t>
          </a:r>
          <a:endParaRPr lang="en-US" sz="1400" kern="1200" dirty="0"/>
        </a:p>
      </dsp:txBody>
      <dsp:txXfrm rot="-5400000">
        <a:off x="1738915" y="3679632"/>
        <a:ext cx="620473" cy="713189"/>
      </dsp:txXfrm>
    </dsp:sp>
    <dsp:sp modelId="{98535858-35F1-4C90-8662-33981514BA02}">
      <dsp:nvSpPr>
        <dsp:cNvPr id="0" name=""/>
        <dsp:cNvSpPr/>
      </dsp:nvSpPr>
      <dsp:spPr>
        <a:xfrm rot="5400000">
          <a:off x="2015997" y="4464969"/>
          <a:ext cx="1036109" cy="901415"/>
        </a:xfrm>
        <a:prstGeom prst="hexagon">
          <a:avLst>
            <a:gd name="adj" fmla="val 25000"/>
            <a:gd name="vf" fmla="val 11547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PLA2G2A</a:t>
          </a:r>
          <a:endParaRPr lang="en-US" sz="1400" kern="1200" dirty="0"/>
        </a:p>
      </dsp:txBody>
      <dsp:txXfrm rot="-5400000">
        <a:off x="2223815" y="4559082"/>
        <a:ext cx="620473" cy="713189"/>
      </dsp:txXfrm>
    </dsp:sp>
    <dsp:sp modelId="{AB7290AF-4784-46C4-8665-8173561B81D2}">
      <dsp:nvSpPr>
        <dsp:cNvPr id="0" name=""/>
        <dsp:cNvSpPr/>
      </dsp:nvSpPr>
      <dsp:spPr>
        <a:xfrm>
          <a:off x="927045" y="4604844"/>
          <a:ext cx="1118998" cy="621665"/>
        </a:xfrm>
        <a:prstGeom prst="rect">
          <a:avLst/>
        </a:prstGeom>
        <a:noFill/>
        <a:ln>
          <a:noFill/>
        </a:ln>
        <a:effectLst/>
      </dsp:spPr>
      <dsp:style>
        <a:lnRef idx="0">
          <a:scrgbClr r="0" g="0" b="0"/>
        </a:lnRef>
        <a:fillRef idx="0">
          <a:scrgbClr r="0" g="0" b="0"/>
        </a:fillRef>
        <a:effectRef idx="0">
          <a:scrgbClr r="0" g="0" b="0"/>
        </a:effectRef>
        <a:fontRef idx="minor"/>
      </dsp:style>
    </dsp:sp>
    <dsp:sp modelId="{B4E748BE-BC76-445D-BBE9-0724B83480A4}">
      <dsp:nvSpPr>
        <dsp:cNvPr id="0" name=""/>
        <dsp:cNvSpPr/>
      </dsp:nvSpPr>
      <dsp:spPr>
        <a:xfrm rot="5400000">
          <a:off x="2989526" y="4464969"/>
          <a:ext cx="1036109" cy="90141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t>SLC2A5</a:t>
          </a:r>
          <a:endParaRPr lang="en-US" sz="1400" kern="1200" dirty="0"/>
        </a:p>
      </dsp:txBody>
      <dsp:txXfrm rot="-5400000">
        <a:off x="3197344" y="4559082"/>
        <a:ext cx="620473" cy="7131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384FA-66FA-4B57-B01D-06C647FF68A8}">
      <dsp:nvSpPr>
        <dsp:cNvPr id="0" name=""/>
        <dsp:cNvSpPr/>
      </dsp:nvSpPr>
      <dsp:spPr>
        <a:xfrm>
          <a:off x="1871" y="0"/>
          <a:ext cx="1800066" cy="21330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IPF Susceptibility</a:t>
          </a:r>
          <a:endParaRPr lang="en-US" sz="1900" kern="1200" dirty="0"/>
        </a:p>
      </dsp:txBody>
      <dsp:txXfrm>
        <a:off x="1871" y="0"/>
        <a:ext cx="1800066" cy="639903"/>
      </dsp:txXfrm>
    </dsp:sp>
    <dsp:sp modelId="{6BA4B7A6-6C21-45B5-9C95-4904493D04D8}">
      <dsp:nvSpPr>
        <dsp:cNvPr id="0" name=""/>
        <dsp:cNvSpPr/>
      </dsp:nvSpPr>
      <dsp:spPr>
        <a:xfrm>
          <a:off x="181877" y="640528"/>
          <a:ext cx="1440053" cy="6431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smtClean="0"/>
            <a:t>TOLLIP</a:t>
          </a:r>
          <a:endParaRPr lang="en-US" sz="2200" kern="1200" dirty="0"/>
        </a:p>
      </dsp:txBody>
      <dsp:txXfrm>
        <a:off x="200714" y="659365"/>
        <a:ext cx="1402379" cy="605458"/>
      </dsp:txXfrm>
    </dsp:sp>
    <dsp:sp modelId="{BC481667-C0E3-47BA-A5BF-D2847E699B27}">
      <dsp:nvSpPr>
        <dsp:cNvPr id="0" name=""/>
        <dsp:cNvSpPr/>
      </dsp:nvSpPr>
      <dsp:spPr>
        <a:xfrm>
          <a:off x="181877" y="1382604"/>
          <a:ext cx="1440053" cy="6431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smtClean="0"/>
            <a:t>SPPL2C</a:t>
          </a:r>
          <a:endParaRPr lang="en-US" sz="2200" kern="1200" dirty="0"/>
        </a:p>
      </dsp:txBody>
      <dsp:txXfrm>
        <a:off x="200714" y="1401441"/>
        <a:ext cx="1402379" cy="605458"/>
      </dsp:txXfrm>
    </dsp:sp>
    <dsp:sp modelId="{9CD9371E-9F08-44A9-A97C-5C0755BA8C7D}">
      <dsp:nvSpPr>
        <dsp:cNvPr id="0" name=""/>
        <dsp:cNvSpPr/>
      </dsp:nvSpPr>
      <dsp:spPr>
        <a:xfrm>
          <a:off x="1938813" y="0"/>
          <a:ext cx="1800066" cy="21330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Mortality</a:t>
          </a:r>
          <a:endParaRPr lang="en-US" sz="1900" kern="1200" dirty="0"/>
        </a:p>
      </dsp:txBody>
      <dsp:txXfrm>
        <a:off x="1938813" y="0"/>
        <a:ext cx="1800066" cy="639903"/>
      </dsp:txXfrm>
    </dsp:sp>
    <dsp:sp modelId="{9E577D80-14E5-4595-B455-493045505D66}">
      <dsp:nvSpPr>
        <dsp:cNvPr id="0" name=""/>
        <dsp:cNvSpPr/>
      </dsp:nvSpPr>
      <dsp:spPr>
        <a:xfrm>
          <a:off x="2116949" y="639903"/>
          <a:ext cx="1440053" cy="13864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smtClean="0"/>
            <a:t>TOLLIP rs5743890</a:t>
          </a:r>
          <a:endParaRPr lang="en-US" sz="2200" kern="1200" dirty="0"/>
        </a:p>
      </dsp:txBody>
      <dsp:txXfrm>
        <a:off x="2157557" y="680511"/>
        <a:ext cx="1358837" cy="1305242"/>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E52DD08-84C6-4A21-9D22-C6BF8E54910E}" type="datetimeFigureOut">
              <a:rPr lang="en-US" smtClean="0"/>
              <a:t>11/3/2014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5C22F80-7039-4E88-8B2E-FAEE816A9AB0}" type="slidenum">
              <a:rPr lang="en-US" smtClean="0"/>
              <a:t>‹#›</a:t>
            </a:fld>
            <a:endParaRPr lang="en-US" dirty="0"/>
          </a:p>
        </p:txBody>
      </p:sp>
    </p:spTree>
    <p:extLst>
      <p:ext uri="{BB962C8B-B14F-4D97-AF65-F5344CB8AC3E}">
        <p14:creationId xmlns:p14="http://schemas.microsoft.com/office/powerpoint/2010/main" val="3671911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A2997E2-E387-A14E-B02E-210F6DD1874B}" type="datetimeFigureOut">
              <a:rPr lang="en-US" smtClean="0"/>
              <a:t>11/3/2014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47CFE6E-57BE-8C4C-B4F1-0358A454B37C}" type="slidenum">
              <a:rPr lang="en-US" smtClean="0"/>
              <a:t>‹#›</a:t>
            </a:fld>
            <a:endParaRPr lang="en-US" dirty="0"/>
          </a:p>
        </p:txBody>
      </p:sp>
    </p:spTree>
    <p:extLst>
      <p:ext uri="{BB962C8B-B14F-4D97-AF65-F5344CB8AC3E}">
        <p14:creationId xmlns:p14="http://schemas.microsoft.com/office/powerpoint/2010/main" val="18583545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cbi.nlm.nih.gov/pubmed/?term=New+Therapeutic+Targets+in+Idiopathic+Pulmonary+Fibrosis:+Aiming+to+Rein+in+Runaway+Wound+Healing+Responses"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ncbi.nlm.nih.gov/pubmed?term=Tager%20AM%5bAuthor%5d&amp;cauthor=true&amp;cauthor_uid=25090037" TargetMode="External"/><Relationship Id="rId5" Type="http://schemas.openxmlformats.org/officeDocument/2006/relationships/hyperlink" Target="http://www.ncbi.nlm.nih.gov/pubmed?term=Shea%20BS%5bAuthor%5d&amp;cauthor=true&amp;cauthor_uid=25090037" TargetMode="External"/><Relationship Id="rId4" Type="http://schemas.openxmlformats.org/officeDocument/2006/relationships/hyperlink" Target="http://www.ncbi.nlm.nih.gov/pubmed?term=Ahluwalia%20N%5bAuthor%5d&amp;cauthor=true&amp;cauthor_uid=25090037"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61975B-6E8D-4439-8E03-5BFA04003B83}" type="slidenum">
              <a:rPr lang="en-US" smtClean="0"/>
              <a:t>1</a:t>
            </a:fld>
            <a:endParaRPr lang="en-US" dirty="0"/>
          </a:p>
        </p:txBody>
      </p:sp>
      <p:sp>
        <p:nvSpPr>
          <p:cNvPr id="5" name="Date Placeholder 4"/>
          <p:cNvSpPr>
            <a:spLocks noGrp="1"/>
          </p:cNvSpPr>
          <p:nvPr>
            <p:ph type="dt" idx="11"/>
          </p:nvPr>
        </p:nvSpPr>
        <p:spPr/>
        <p:txBody>
          <a:bodyPr/>
          <a:lstStyle/>
          <a:p>
            <a:r>
              <a:rPr lang="en-US" dirty="0" smtClean="0"/>
              <a:t>3/28/2014</a:t>
            </a:r>
            <a:endParaRPr lang="en-US" dirty="0"/>
          </a:p>
        </p:txBody>
      </p:sp>
    </p:spTree>
    <p:extLst>
      <p:ext uri="{BB962C8B-B14F-4D97-AF65-F5344CB8AC3E}">
        <p14:creationId xmlns:p14="http://schemas.microsoft.com/office/powerpoint/2010/main" val="3698249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txBox="1">
            <a:spLocks noGrp="1" noChangeArrowheads="1"/>
          </p:cNvSpPr>
          <p:nvPr/>
        </p:nvSpPr>
        <p:spPr bwMode="auto">
          <a:xfrm>
            <a:off x="3972560" y="8831580"/>
            <a:ext cx="3037840" cy="464820"/>
          </a:xfrm>
          <a:prstGeom prst="rect">
            <a:avLst/>
          </a:prstGeom>
          <a:noFill/>
          <a:ln w="9525">
            <a:noFill/>
            <a:miter lim="800000"/>
            <a:headEnd/>
            <a:tailEnd/>
          </a:ln>
        </p:spPr>
        <p:txBody>
          <a:bodyPr lIns="93177" tIns="46589" rIns="93177" bIns="46589" anchor="b"/>
          <a:lstStyle/>
          <a:p>
            <a:pPr algn="r" defTabSz="931774" eaLnBrk="0" fontAlgn="base" hangingPunct="0">
              <a:spcBef>
                <a:spcPct val="0"/>
              </a:spcBef>
              <a:spcAft>
                <a:spcPct val="0"/>
              </a:spcAft>
            </a:pPr>
            <a:fld id="{70925250-6E6D-43B1-9894-BB9B6AA6AC59}" type="slidenum">
              <a:rPr lang="en-US" sz="1200">
                <a:solidFill>
                  <a:prstClr val="black"/>
                </a:solidFill>
                <a:latin typeface="Times" pitchFamily="18" charset="0"/>
                <a:ea typeface="ＭＳ Ｐゴシック"/>
                <a:cs typeface="ＭＳ Ｐゴシック"/>
              </a:rPr>
              <a:pPr algn="r" defTabSz="931774" eaLnBrk="0" fontAlgn="base" hangingPunct="0">
                <a:spcBef>
                  <a:spcPct val="0"/>
                </a:spcBef>
                <a:spcAft>
                  <a:spcPct val="0"/>
                </a:spcAft>
              </a:pPr>
              <a:t>15</a:t>
            </a:fld>
            <a:endParaRPr lang="en-US" sz="1200" dirty="0">
              <a:solidFill>
                <a:prstClr val="black"/>
              </a:solidFill>
              <a:latin typeface="Times" pitchFamily="18" charset="0"/>
              <a:ea typeface="ＭＳ Ｐゴシック"/>
              <a:cs typeface="ＭＳ Ｐゴシック"/>
            </a:endParaRPr>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dirty="0" smtClean="0"/>
              <a:t>Completed Trials for IPF</a:t>
            </a:r>
          </a:p>
          <a:p>
            <a:r>
              <a:rPr lang="en-US" dirty="0" smtClean="0"/>
              <a:t>An increasing number of trials have been completed for IPF. Though valuable new data have been extracted about the disease, the trials have been largely negative and the yield of therapeutic options has been disappointing. </a:t>
            </a:r>
          </a:p>
          <a:p>
            <a:endParaRPr lang="en-US" dirty="0" smtClean="0"/>
          </a:p>
          <a:p>
            <a:r>
              <a:rPr lang="en-US" dirty="0" smtClean="0"/>
              <a:t>The trials have been diverse in the primary endpoint, highlighting uncertainty about whether to rely on a clinical outcome such as mortality or physical function or a surrogate marker of pulmonary health such as FVC.</a:t>
            </a:r>
          </a:p>
          <a:p>
            <a:endParaRPr lang="en-US" dirty="0" smtClean="0"/>
          </a:p>
          <a:p>
            <a:endParaRPr lang="en-US" dirty="0" smtClean="0"/>
          </a:p>
        </p:txBody>
      </p:sp>
    </p:spTree>
    <p:extLst>
      <p:ext uri="{BB962C8B-B14F-4D97-AF65-F5344CB8AC3E}">
        <p14:creationId xmlns:p14="http://schemas.microsoft.com/office/powerpoint/2010/main" val="2129960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itchFamily="34" charset="0"/>
                <a:ea typeface="ＭＳ Ｐゴシック" pitchFamily="34" charset="-128"/>
                <a:cs typeface="Arial" pitchFamily="34" charset="0"/>
              </a:rPr>
              <a:t>Weak For: </a:t>
            </a:r>
            <a:r>
              <a:rPr lang="en-US" sz="1200" b="0" i="0" u="sng" strike="noStrike" kern="1200" baseline="0" dirty="0" smtClean="0">
                <a:solidFill>
                  <a:schemeClr val="tx1"/>
                </a:solidFill>
                <a:latin typeface="+mn-lt"/>
                <a:ea typeface="+mn-ea"/>
                <a:cs typeface="+mn-cs"/>
              </a:rPr>
              <a:t>should</a:t>
            </a:r>
            <a:r>
              <a:rPr lang="en-US" sz="1200" b="0" i="0" u="none" strike="noStrike" kern="1200" baseline="0" dirty="0" smtClean="0">
                <a:solidFill>
                  <a:schemeClr val="tx1"/>
                </a:solidFill>
                <a:latin typeface="+mn-lt"/>
                <a:ea typeface="+mn-ea"/>
                <a:cs typeface="+mn-cs"/>
              </a:rPr>
              <a:t> be used in the majority of patients with IPF, but not using may be a reasonable choice in a minority</a:t>
            </a:r>
            <a:endParaRPr lang="en-US" sz="1200" dirty="0" smtClean="0">
              <a:latin typeface="Arial" pitchFamily="34" charset="0"/>
              <a:ea typeface="ＭＳ Ｐゴシック" pitchFamily="34" charset="-128"/>
              <a:cs typeface="Arial" pitchFamily="34" charset="0"/>
            </a:endParaRPr>
          </a:p>
          <a:p>
            <a:r>
              <a:rPr lang="en-US" sz="1200" dirty="0" smtClean="0">
                <a:latin typeface="Arial" pitchFamily="34" charset="0"/>
                <a:ea typeface="ＭＳ Ｐゴシック" pitchFamily="34" charset="-128"/>
                <a:cs typeface="Arial" pitchFamily="34" charset="0"/>
              </a:rPr>
              <a:t>Weak Against: </a:t>
            </a:r>
            <a:r>
              <a:rPr lang="en-US" sz="1200" b="0" i="0" u="sng" strike="noStrike" kern="1200" baseline="0" dirty="0" smtClean="0">
                <a:solidFill>
                  <a:schemeClr val="tx1"/>
                </a:solidFill>
                <a:latin typeface="+mn-lt"/>
                <a:ea typeface="+mn-ea"/>
                <a:cs typeface="+mn-cs"/>
              </a:rPr>
              <a:t>should not </a:t>
            </a:r>
            <a:r>
              <a:rPr lang="en-US" sz="1200" b="0" i="0" u="none" strike="noStrike" kern="1200" baseline="0" dirty="0" smtClean="0">
                <a:solidFill>
                  <a:schemeClr val="tx1"/>
                </a:solidFill>
                <a:latin typeface="+mn-lt"/>
                <a:ea typeface="+mn-ea"/>
                <a:cs typeface="+mn-cs"/>
              </a:rPr>
              <a:t>be used in the majority of patients with IPF, but may be a reasonable choice in a minority</a:t>
            </a:r>
            <a:endParaRPr lang="en-US" sz="1200" dirty="0" smtClean="0">
              <a:latin typeface="Arial" pitchFamily="34" charset="0"/>
              <a:ea typeface="ＭＳ Ｐゴシック" pitchFamily="34" charset="-128"/>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ea typeface="ＭＳ Ｐゴシック" pitchFamily="34" charset="-128"/>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ea typeface="ＭＳ Ｐゴシック" pitchFamily="34" charset="-128"/>
                <a:cs typeface="Arial" pitchFamily="34" charset="0"/>
              </a:rPr>
              <a:t>Raghu G, et al. </a:t>
            </a:r>
            <a:r>
              <a:rPr lang="en-US" sz="1200" i="1" dirty="0" smtClean="0">
                <a:latin typeface="Arial" pitchFamily="34" charset="0"/>
                <a:ea typeface="ＭＳ Ｐゴシック" pitchFamily="34" charset="-128"/>
                <a:cs typeface="Arial" pitchFamily="34" charset="0"/>
              </a:rPr>
              <a:t>Am J </a:t>
            </a:r>
            <a:r>
              <a:rPr lang="en-US" sz="1200" i="1" dirty="0" err="1" smtClean="0">
                <a:latin typeface="Arial" pitchFamily="34" charset="0"/>
                <a:ea typeface="ＭＳ Ｐゴシック" pitchFamily="34" charset="-128"/>
                <a:cs typeface="Arial" pitchFamily="34" charset="0"/>
              </a:rPr>
              <a:t>Respir</a:t>
            </a:r>
            <a:r>
              <a:rPr lang="en-US" sz="1200" i="1" dirty="0" smtClean="0">
                <a:latin typeface="Arial" pitchFamily="34" charset="0"/>
                <a:ea typeface="ＭＳ Ｐゴシック" pitchFamily="34" charset="-128"/>
                <a:cs typeface="Arial" pitchFamily="34" charset="0"/>
              </a:rPr>
              <a:t> </a:t>
            </a:r>
            <a:r>
              <a:rPr lang="en-US" sz="1200" i="1" dirty="0" err="1" smtClean="0">
                <a:latin typeface="Arial" pitchFamily="34" charset="0"/>
                <a:ea typeface="ＭＳ Ｐゴシック" pitchFamily="34" charset="-128"/>
                <a:cs typeface="Arial" pitchFamily="34" charset="0"/>
              </a:rPr>
              <a:t>Crit</a:t>
            </a:r>
            <a:r>
              <a:rPr lang="en-US" sz="1200" i="1" dirty="0" smtClean="0">
                <a:latin typeface="Arial" pitchFamily="34" charset="0"/>
                <a:ea typeface="ＭＳ Ｐゴシック" pitchFamily="34" charset="-128"/>
                <a:cs typeface="Arial" pitchFamily="34" charset="0"/>
              </a:rPr>
              <a:t> Care Med.</a:t>
            </a:r>
            <a:r>
              <a:rPr lang="en-US" sz="1200" dirty="0" smtClean="0">
                <a:latin typeface="Arial" pitchFamily="34" charset="0"/>
                <a:ea typeface="ＭＳ Ｐゴシック" pitchFamily="34" charset="-128"/>
                <a:cs typeface="Arial" pitchFamily="34" charset="0"/>
              </a:rPr>
              <a:t> 2011;183:788-824 </a:t>
            </a:r>
          </a:p>
          <a:p>
            <a:endParaRPr lang="en-US" dirty="0" smtClean="0"/>
          </a:p>
          <a:p>
            <a:r>
              <a:rPr lang="en-US" sz="1200" b="0" i="0" u="none" strike="noStrike" kern="1200" baseline="0" dirty="0" smtClean="0">
                <a:solidFill>
                  <a:schemeClr val="tx1"/>
                </a:solidFill>
                <a:latin typeface="+mn-lt"/>
                <a:ea typeface="+mn-ea"/>
                <a:cs typeface="+mn-cs"/>
              </a:rPr>
              <a:t>An Official ATS/ERS/JRS/ALAT Statement: Idiopathic Pulmonary Fibrosis: Evidence-based Guidelines for</a:t>
            </a:r>
          </a:p>
          <a:p>
            <a:r>
              <a:rPr lang="en-US" sz="1200" b="0" i="0" u="none" strike="noStrike" kern="1200" baseline="0" dirty="0" smtClean="0">
                <a:solidFill>
                  <a:schemeClr val="tx1"/>
                </a:solidFill>
                <a:latin typeface="+mn-lt"/>
                <a:ea typeface="+mn-ea"/>
                <a:cs typeface="+mn-cs"/>
              </a:rPr>
              <a:t>Diagnosis and Management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Ganesh Raghu, Harold R. Collard, Jim J. Egan, Fernando J. Martinez, </a:t>
            </a:r>
            <a:r>
              <a:rPr lang="en-US" sz="1200" b="0" i="0" u="none" strike="noStrike" kern="1200" baseline="0" dirty="0" err="1" smtClean="0">
                <a:solidFill>
                  <a:schemeClr val="tx1"/>
                </a:solidFill>
                <a:latin typeface="+mn-lt"/>
                <a:ea typeface="+mn-ea"/>
                <a:cs typeface="+mn-cs"/>
              </a:rPr>
              <a:t>Juergen</a:t>
            </a:r>
            <a:r>
              <a:rPr lang="en-US" sz="1200" b="0" i="0" u="none" strike="noStrike" kern="1200" baseline="0" dirty="0" smtClean="0">
                <a:solidFill>
                  <a:schemeClr val="tx1"/>
                </a:solidFill>
                <a:latin typeface="+mn-lt"/>
                <a:ea typeface="+mn-ea"/>
                <a:cs typeface="+mn-cs"/>
              </a:rPr>
              <a:t> Behr, Kevin K. Brown,</a:t>
            </a:r>
          </a:p>
          <a:p>
            <a:r>
              <a:rPr lang="en-US" sz="1200" b="0" i="0" u="none" strike="noStrike" kern="1200" baseline="0" dirty="0" smtClean="0">
                <a:solidFill>
                  <a:schemeClr val="tx1"/>
                </a:solidFill>
                <a:latin typeface="+mn-lt"/>
                <a:ea typeface="+mn-ea"/>
                <a:cs typeface="+mn-cs"/>
              </a:rPr>
              <a:t>Thomas V. Colby, Jean-</a:t>
            </a:r>
            <a:r>
              <a:rPr lang="en-US" sz="1200" b="0" i="0" u="none" strike="noStrike" kern="1200" baseline="0" dirty="0" err="1" smtClean="0">
                <a:solidFill>
                  <a:schemeClr val="tx1"/>
                </a:solidFill>
                <a:latin typeface="+mn-lt"/>
                <a:ea typeface="+mn-ea"/>
                <a:cs typeface="+mn-cs"/>
              </a:rPr>
              <a:t>Francxois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Cordier</a:t>
            </a:r>
            <a:r>
              <a:rPr lang="en-US" sz="1200" b="0" i="0" u="none" strike="noStrike" kern="1200" baseline="0" dirty="0" smtClean="0">
                <a:solidFill>
                  <a:schemeClr val="tx1"/>
                </a:solidFill>
                <a:latin typeface="+mn-lt"/>
                <a:ea typeface="+mn-ea"/>
                <a:cs typeface="+mn-cs"/>
              </a:rPr>
              <a:t>, Kevin R. Flaherty, Joseph A. </a:t>
            </a:r>
            <a:r>
              <a:rPr lang="en-US" sz="1200" b="0" i="0" u="none" strike="noStrike" kern="1200" baseline="0" dirty="0" err="1" smtClean="0">
                <a:solidFill>
                  <a:schemeClr val="tx1"/>
                </a:solidFill>
                <a:latin typeface="+mn-lt"/>
                <a:ea typeface="+mn-ea"/>
                <a:cs typeface="+mn-cs"/>
              </a:rPr>
              <a:t>Lasky</a:t>
            </a:r>
            <a:r>
              <a:rPr lang="en-US" sz="1200" b="0" i="0" u="none" strike="noStrike" kern="1200" baseline="0" dirty="0" smtClean="0">
                <a:solidFill>
                  <a:schemeClr val="tx1"/>
                </a:solidFill>
                <a:latin typeface="+mn-lt"/>
                <a:ea typeface="+mn-ea"/>
                <a:cs typeface="+mn-cs"/>
              </a:rPr>
              <a:t>, David A. Lynch, Jay H. </a:t>
            </a:r>
            <a:r>
              <a:rPr lang="en-US" sz="1200" b="0" i="0" u="none" strike="noStrike" kern="1200" baseline="0" dirty="0" err="1" smtClean="0">
                <a:solidFill>
                  <a:schemeClr val="tx1"/>
                </a:solidFill>
                <a:latin typeface="+mn-lt"/>
                <a:ea typeface="+mn-ea"/>
                <a:cs typeface="+mn-cs"/>
              </a:rPr>
              <a:t>Ryu</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Jeffrey J. Swigris, Athol U. Wells, Julio </a:t>
            </a:r>
            <a:r>
              <a:rPr lang="en-US" sz="1200" b="0" i="0" u="none" strike="noStrike" kern="1200" baseline="0" dirty="0" err="1" smtClean="0">
                <a:solidFill>
                  <a:schemeClr val="tx1"/>
                </a:solidFill>
                <a:latin typeface="+mn-lt"/>
                <a:ea typeface="+mn-ea"/>
                <a:cs typeface="+mn-cs"/>
              </a:rPr>
              <a:t>Ancochea</a:t>
            </a:r>
            <a:r>
              <a:rPr lang="en-US" sz="1200" b="0" i="0" u="none" strike="noStrike" kern="1200" baseline="0" dirty="0" smtClean="0">
                <a:solidFill>
                  <a:schemeClr val="tx1"/>
                </a:solidFill>
                <a:latin typeface="+mn-lt"/>
                <a:ea typeface="+mn-ea"/>
                <a:cs typeface="+mn-cs"/>
              </a:rPr>
              <a:t>, Demosthenes </a:t>
            </a:r>
            <a:r>
              <a:rPr lang="en-US" sz="1200" b="0" i="0" u="none" strike="noStrike" kern="1200" baseline="0" dirty="0" err="1" smtClean="0">
                <a:solidFill>
                  <a:schemeClr val="tx1"/>
                </a:solidFill>
                <a:latin typeface="+mn-lt"/>
                <a:ea typeface="+mn-ea"/>
                <a:cs typeface="+mn-cs"/>
              </a:rPr>
              <a:t>Bouros</a:t>
            </a:r>
            <a:r>
              <a:rPr lang="en-US" sz="1200" b="0" i="0" u="none" strike="noStrike" kern="1200" baseline="0" dirty="0" smtClean="0">
                <a:solidFill>
                  <a:schemeClr val="tx1"/>
                </a:solidFill>
                <a:latin typeface="+mn-lt"/>
                <a:ea typeface="+mn-ea"/>
                <a:cs typeface="+mn-cs"/>
              </a:rPr>
              <a:t>, Carlos </a:t>
            </a:r>
            <a:r>
              <a:rPr lang="en-US" sz="1200" b="0" i="0" u="none" strike="noStrike" kern="1200" baseline="0" dirty="0" err="1" smtClean="0">
                <a:solidFill>
                  <a:schemeClr val="tx1"/>
                </a:solidFill>
                <a:latin typeface="+mn-lt"/>
                <a:ea typeface="+mn-ea"/>
                <a:cs typeface="+mn-cs"/>
              </a:rPr>
              <a:t>Carvalho</a:t>
            </a:r>
            <a:r>
              <a:rPr lang="en-US" sz="1200" b="0" i="0" u="none" strike="noStrike" kern="1200" baseline="0" dirty="0" smtClean="0">
                <a:solidFill>
                  <a:schemeClr val="tx1"/>
                </a:solidFill>
                <a:latin typeface="+mn-lt"/>
                <a:ea typeface="+mn-ea"/>
                <a:cs typeface="+mn-cs"/>
              </a:rPr>
              <a:t>, Ulrich </a:t>
            </a:r>
            <a:r>
              <a:rPr lang="en-US" sz="1200" b="0" i="0" u="none" strike="noStrike" kern="1200" baseline="0" dirty="0" err="1" smtClean="0">
                <a:solidFill>
                  <a:schemeClr val="tx1"/>
                </a:solidFill>
                <a:latin typeface="+mn-lt"/>
                <a:ea typeface="+mn-ea"/>
                <a:cs typeface="+mn-cs"/>
              </a:rPr>
              <a:t>Costabel</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Masahito </a:t>
            </a:r>
            <a:r>
              <a:rPr lang="en-US" sz="1200" b="0" i="0" u="none" strike="noStrike" kern="1200" baseline="0" dirty="0" err="1" smtClean="0">
                <a:solidFill>
                  <a:schemeClr val="tx1"/>
                </a:solidFill>
                <a:latin typeface="+mn-lt"/>
                <a:ea typeface="+mn-ea"/>
                <a:cs typeface="+mn-cs"/>
              </a:rPr>
              <a:t>Ebina</a:t>
            </a:r>
            <a:r>
              <a:rPr lang="en-US" sz="1200" b="0" i="0" u="none" strike="noStrike" kern="1200" baseline="0" dirty="0" smtClean="0">
                <a:solidFill>
                  <a:schemeClr val="tx1"/>
                </a:solidFill>
                <a:latin typeface="+mn-lt"/>
                <a:ea typeface="+mn-ea"/>
                <a:cs typeface="+mn-cs"/>
              </a:rPr>
              <a:t>, David M. </a:t>
            </a:r>
            <a:r>
              <a:rPr lang="en-US" sz="1200" b="0" i="0" u="none" strike="noStrike" kern="1200" baseline="0" dirty="0" err="1" smtClean="0">
                <a:solidFill>
                  <a:schemeClr val="tx1"/>
                </a:solidFill>
                <a:latin typeface="+mn-lt"/>
                <a:ea typeface="+mn-ea"/>
                <a:cs typeface="+mn-cs"/>
              </a:rPr>
              <a:t>Hansell</a:t>
            </a:r>
            <a:r>
              <a:rPr lang="en-US" sz="1200" b="0" i="0" u="none" strike="noStrike" kern="1200" baseline="0" dirty="0" smtClean="0">
                <a:solidFill>
                  <a:schemeClr val="tx1"/>
                </a:solidFill>
                <a:latin typeface="+mn-lt"/>
                <a:ea typeface="+mn-ea"/>
                <a:cs typeface="+mn-cs"/>
              </a:rPr>
              <a:t>, Takeshi </a:t>
            </a:r>
            <a:r>
              <a:rPr lang="en-US" sz="1200" b="0" i="0" u="none" strike="noStrike" kern="1200" baseline="0" dirty="0" err="1" smtClean="0">
                <a:solidFill>
                  <a:schemeClr val="tx1"/>
                </a:solidFill>
                <a:latin typeface="+mn-lt"/>
                <a:ea typeface="+mn-ea"/>
                <a:cs typeface="+mn-cs"/>
              </a:rPr>
              <a:t>Johkoh</a:t>
            </a:r>
            <a:r>
              <a:rPr lang="en-US" sz="1200" b="0" i="0" u="none" strike="noStrike" kern="1200" baseline="0" dirty="0" smtClean="0">
                <a:solidFill>
                  <a:schemeClr val="tx1"/>
                </a:solidFill>
                <a:latin typeface="+mn-lt"/>
                <a:ea typeface="+mn-ea"/>
                <a:cs typeface="+mn-cs"/>
              </a:rPr>
              <a:t>, Dong Soon Kim, </a:t>
            </a:r>
            <a:r>
              <a:rPr lang="en-US" sz="1200" b="0" i="0" u="none" strike="noStrike" kern="1200" baseline="0" dirty="0" err="1" smtClean="0">
                <a:solidFill>
                  <a:schemeClr val="tx1"/>
                </a:solidFill>
                <a:latin typeface="+mn-lt"/>
                <a:ea typeface="+mn-ea"/>
                <a:cs typeface="+mn-cs"/>
              </a:rPr>
              <a:t>Talmadge</a:t>
            </a:r>
            <a:r>
              <a:rPr lang="en-US" sz="1200" b="0" i="0" u="none" strike="noStrike" kern="1200" baseline="0" dirty="0" smtClean="0">
                <a:solidFill>
                  <a:schemeClr val="tx1"/>
                </a:solidFill>
                <a:latin typeface="+mn-lt"/>
                <a:ea typeface="+mn-ea"/>
                <a:cs typeface="+mn-cs"/>
              </a:rPr>
              <a:t> E. King, Jr., Yasuhiro </a:t>
            </a:r>
            <a:r>
              <a:rPr lang="en-US" sz="1200" b="0" i="0" u="none" strike="noStrike" kern="1200" baseline="0" dirty="0" err="1" smtClean="0">
                <a:solidFill>
                  <a:schemeClr val="tx1"/>
                </a:solidFill>
                <a:latin typeface="+mn-lt"/>
                <a:ea typeface="+mn-ea"/>
                <a:cs typeface="+mn-cs"/>
              </a:rPr>
              <a:t>Kondoh</a:t>
            </a:r>
            <a:r>
              <a:rPr lang="en-US" sz="1200" b="0" i="0" u="none" strike="noStrike" kern="1200" baseline="0" dirty="0" smtClean="0">
                <a:solidFill>
                  <a:schemeClr val="tx1"/>
                </a:solidFill>
                <a:latin typeface="+mn-lt"/>
                <a:ea typeface="+mn-ea"/>
                <a:cs typeface="+mn-cs"/>
              </a:rPr>
              <a:t>, Jeffrey Myers, Nestor L. </a:t>
            </a:r>
            <a:r>
              <a:rPr lang="en-US" sz="1200" b="0" i="0" u="none" strike="noStrike" kern="1200" baseline="0" dirty="0" err="1" smtClean="0">
                <a:solidFill>
                  <a:schemeClr val="tx1"/>
                </a:solidFill>
                <a:latin typeface="+mn-lt"/>
                <a:ea typeface="+mn-ea"/>
                <a:cs typeface="+mn-cs"/>
              </a:rPr>
              <a:t>Mu¨ller</a:t>
            </a:r>
            <a:r>
              <a:rPr lang="en-US" sz="1200" b="0" i="0" u="none" strike="noStrike" kern="1200" baseline="0" dirty="0" smtClean="0">
                <a:solidFill>
                  <a:schemeClr val="tx1"/>
                </a:solidFill>
                <a:latin typeface="+mn-lt"/>
                <a:ea typeface="+mn-ea"/>
                <a:cs typeface="+mn-cs"/>
              </a:rPr>
              <a:t>, Andrew G. Nicholson, Luca </a:t>
            </a:r>
            <a:r>
              <a:rPr lang="en-US" sz="1200" b="0" i="0" u="none" strike="noStrike" kern="1200" baseline="0" dirty="0" err="1" smtClean="0">
                <a:solidFill>
                  <a:schemeClr val="tx1"/>
                </a:solidFill>
                <a:latin typeface="+mn-lt"/>
                <a:ea typeface="+mn-ea"/>
                <a:cs typeface="+mn-cs"/>
              </a:rPr>
              <a:t>Richeldi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Moise´s</a:t>
            </a:r>
            <a:r>
              <a:rPr lang="en-US" sz="1200" b="0" i="0" u="none" strike="noStrike" kern="1200" baseline="0" dirty="0" smtClean="0">
                <a:solidFill>
                  <a:schemeClr val="tx1"/>
                </a:solidFill>
                <a:latin typeface="+mn-lt"/>
                <a:ea typeface="+mn-ea"/>
                <a:cs typeface="+mn-cs"/>
              </a:rPr>
              <a:t> Selman, Rosalind F. </a:t>
            </a:r>
            <a:r>
              <a:rPr lang="en-US" sz="1200" b="0" i="0" u="none" strike="noStrike" kern="1200" baseline="0" dirty="0" err="1" smtClean="0">
                <a:solidFill>
                  <a:schemeClr val="tx1"/>
                </a:solidFill>
                <a:latin typeface="+mn-lt"/>
                <a:ea typeface="+mn-ea"/>
                <a:cs typeface="+mn-cs"/>
              </a:rPr>
              <a:t>Dudden</a:t>
            </a:r>
            <a:r>
              <a:rPr lang="en-US" sz="1200" b="0" i="0" u="none" strike="noStrike" kern="1200" baseline="0" dirty="0" smtClean="0">
                <a:solidFill>
                  <a:schemeClr val="tx1"/>
                </a:solidFill>
                <a:latin typeface="+mn-lt"/>
                <a:ea typeface="+mn-ea"/>
                <a:cs typeface="+mn-cs"/>
              </a:rPr>
              <a:t>, Barbara S. </a:t>
            </a:r>
            <a:r>
              <a:rPr lang="en-US" sz="1200" b="0" i="0" u="none" strike="noStrike" kern="1200" baseline="0" dirty="0" err="1" smtClean="0">
                <a:solidFill>
                  <a:schemeClr val="tx1"/>
                </a:solidFill>
                <a:latin typeface="+mn-lt"/>
                <a:ea typeface="+mn-ea"/>
                <a:cs typeface="+mn-cs"/>
              </a:rPr>
              <a:t>Griss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Shandra</a:t>
            </a:r>
            <a:r>
              <a:rPr lang="en-US" sz="1200" b="0" i="0" u="none" strike="noStrike" kern="1200" baseline="0" dirty="0" smtClean="0">
                <a:solidFill>
                  <a:schemeClr val="tx1"/>
                </a:solidFill>
                <a:latin typeface="+mn-lt"/>
                <a:ea typeface="+mn-ea"/>
                <a:cs typeface="+mn-cs"/>
              </a:rPr>
              <a:t> L. </a:t>
            </a:r>
            <a:r>
              <a:rPr lang="en-US" sz="1200" b="0" i="0" u="none" strike="noStrike" kern="1200" baseline="0" dirty="0" err="1" smtClean="0">
                <a:solidFill>
                  <a:schemeClr val="tx1"/>
                </a:solidFill>
                <a:latin typeface="+mn-lt"/>
                <a:ea typeface="+mn-ea"/>
                <a:cs typeface="+mn-cs"/>
              </a:rPr>
              <a:t>Protzko</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Holger</a:t>
            </a:r>
            <a:r>
              <a:rPr lang="en-US" sz="1200" b="0" i="0" u="none" strike="noStrike" kern="1200" baseline="0" dirty="0" smtClean="0">
                <a:solidFill>
                  <a:schemeClr val="tx1"/>
                </a:solidFill>
                <a:latin typeface="+mn-lt"/>
                <a:ea typeface="+mn-ea"/>
                <a:cs typeface="+mn-cs"/>
              </a:rPr>
              <a:t> J. </a:t>
            </a:r>
            <a:r>
              <a:rPr lang="en-US" sz="1200" b="0" i="0" u="none" strike="noStrike" kern="1200" baseline="0" dirty="0" err="1" smtClean="0">
                <a:solidFill>
                  <a:schemeClr val="tx1"/>
                </a:solidFill>
                <a:latin typeface="+mn-lt"/>
                <a:ea typeface="+mn-ea"/>
                <a:cs typeface="+mn-cs"/>
              </a:rPr>
              <a:t>Schu¨nemann</a:t>
            </a:r>
            <a:r>
              <a:rPr lang="en-US" sz="1200" b="0" i="0" u="none" strike="noStrike" kern="1200" baseline="0" dirty="0" smtClean="0">
                <a:solidFill>
                  <a:schemeClr val="tx1"/>
                </a:solidFill>
                <a:latin typeface="+mn-lt"/>
                <a:ea typeface="+mn-ea"/>
                <a:cs typeface="+mn-cs"/>
              </a:rPr>
              <a:t>, on behalf of the ATS/ERS/JRS/ALAT Committee on Idiopathic Pulmonary Fibrosis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OFFICIAL STATEMENT OF THE AMERICAN THORACIC SOCIETY (ATS), THE EUROPEAN RESPIRATORY SOCIETY (ERS), THE JAPANESE</a:t>
            </a:r>
          </a:p>
          <a:p>
            <a:r>
              <a:rPr lang="en-US" sz="1200" b="0" i="0" u="none" strike="noStrike" kern="1200" baseline="0" dirty="0" smtClean="0">
                <a:solidFill>
                  <a:schemeClr val="tx1"/>
                </a:solidFill>
                <a:latin typeface="+mn-lt"/>
                <a:ea typeface="+mn-ea"/>
                <a:cs typeface="+mn-cs"/>
              </a:rPr>
              <a:t>RESPIRATORY SOCIETY (JRS), AND THE LATIN AMERICAN THORACIC ASSOCIATION (ALAT) WAS APPROVED BY THE ATS BOARD OF</a:t>
            </a:r>
          </a:p>
          <a:p>
            <a:r>
              <a:rPr lang="en-US" sz="1200" b="0" i="0" u="none" strike="noStrike" kern="1200" baseline="0" dirty="0" smtClean="0">
                <a:solidFill>
                  <a:schemeClr val="tx1"/>
                </a:solidFill>
                <a:latin typeface="+mn-lt"/>
                <a:ea typeface="+mn-ea"/>
                <a:cs typeface="+mn-cs"/>
              </a:rPr>
              <a:t>DIRECTORS, NOVEMBER 2010, THE ERS EXECUTIVE COMMITTEE, SEPTEMBER 2010, THE JRS BOARD OF DIRECTORS, DECEMBER 2010, AND</a:t>
            </a:r>
          </a:p>
          <a:p>
            <a:r>
              <a:rPr lang="en-US" sz="1200" b="0" i="0" u="none" strike="noStrike" kern="1200" baseline="0" dirty="0" smtClean="0">
                <a:solidFill>
                  <a:schemeClr val="tx1"/>
                </a:solidFill>
                <a:latin typeface="+mn-lt"/>
                <a:ea typeface="+mn-ea"/>
                <a:cs typeface="+mn-cs"/>
              </a:rPr>
              <a:t>THE ALAT EXECUTIVE COMMITTEE, NOVEMBER 2010</a:t>
            </a:r>
          </a:p>
          <a:p>
            <a:r>
              <a:rPr lang="en-US" sz="1200" b="0" i="0" u="none" strike="noStrike" kern="1200" baseline="0" dirty="0" smtClean="0">
                <a:solidFill>
                  <a:schemeClr val="tx1"/>
                </a:solidFill>
                <a:latin typeface="+mn-lt"/>
                <a:ea typeface="+mn-ea"/>
                <a:cs typeface="+mn-cs"/>
              </a:rPr>
              <a:t>THIS STATEMENT HAS BEEN FORMALLY ENDORSED BY THE SOCIETY OF THORACIC RADIOLOGY AND BY THE PULMONARY PATHOLOGY SOCIETY</a:t>
            </a:r>
            <a:endParaRPr lang="en-US" dirty="0"/>
          </a:p>
        </p:txBody>
      </p:sp>
      <p:sp>
        <p:nvSpPr>
          <p:cNvPr id="4" name="Slide Number Placeholder 3"/>
          <p:cNvSpPr>
            <a:spLocks noGrp="1"/>
          </p:cNvSpPr>
          <p:nvPr>
            <p:ph type="sldNum" sz="quarter" idx="10"/>
          </p:nvPr>
        </p:nvSpPr>
        <p:spPr/>
        <p:txBody>
          <a:bodyPr/>
          <a:lstStyle/>
          <a:p>
            <a:fld id="{047CFE6E-57BE-8C4C-B4F1-0358A454B37C}" type="slidenum">
              <a:rPr lang="en-US" smtClean="0"/>
              <a:t>16</a:t>
            </a:fld>
            <a:endParaRPr lang="en-US" dirty="0"/>
          </a:p>
        </p:txBody>
      </p:sp>
    </p:spTree>
    <p:extLst>
      <p:ext uri="{BB962C8B-B14F-4D97-AF65-F5344CB8AC3E}">
        <p14:creationId xmlns:p14="http://schemas.microsoft.com/office/powerpoint/2010/main" val="3600008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CFE6E-57BE-8C4C-B4F1-0358A454B37C}" type="slidenum">
              <a:rPr lang="en-US" smtClean="0"/>
              <a:t>19</a:t>
            </a:fld>
            <a:endParaRPr lang="en-US" dirty="0"/>
          </a:p>
        </p:txBody>
      </p:sp>
    </p:spTree>
    <p:extLst>
      <p:ext uri="{BB962C8B-B14F-4D97-AF65-F5344CB8AC3E}">
        <p14:creationId xmlns:p14="http://schemas.microsoft.com/office/powerpoint/2010/main" val="2962932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Respiration. 2012;84(6):509-17. </a:t>
            </a:r>
            <a:r>
              <a:rPr lang="en-US" b="1" dirty="0" err="1" smtClean="0"/>
              <a:t>doi</a:t>
            </a:r>
            <a:r>
              <a:rPr lang="en-US" b="1" dirty="0" smtClean="0"/>
              <a:t>: 10.1159/000340041. </a:t>
            </a:r>
            <a:r>
              <a:rPr lang="en-US" b="1" dirty="0" err="1" smtClean="0"/>
              <a:t>Epub</a:t>
            </a:r>
            <a:r>
              <a:rPr lang="en-US" b="1" dirty="0" smtClean="0"/>
              <a:t> 2012 Sep 20.</a:t>
            </a:r>
          </a:p>
          <a:p>
            <a:r>
              <a:rPr lang="en-US" b="1" dirty="0" smtClean="0"/>
              <a:t>N-</a:t>
            </a:r>
            <a:r>
              <a:rPr lang="en-US" b="1" dirty="0" err="1" smtClean="0"/>
              <a:t>acetylcysteine</a:t>
            </a:r>
            <a:r>
              <a:rPr lang="en-US" b="1" dirty="0" smtClean="0"/>
              <a:t> </a:t>
            </a:r>
            <a:r>
              <a:rPr lang="en-US" b="1" dirty="0" err="1" smtClean="0"/>
              <a:t>downregulation</a:t>
            </a:r>
            <a:r>
              <a:rPr lang="en-US" b="1" dirty="0" smtClean="0"/>
              <a:t> of </a:t>
            </a:r>
            <a:r>
              <a:rPr lang="en-US" b="1" dirty="0" err="1" smtClean="0"/>
              <a:t>lysyl</a:t>
            </a:r>
            <a:r>
              <a:rPr lang="en-US" b="1" dirty="0" smtClean="0"/>
              <a:t> oxidase activity alleviating </a:t>
            </a:r>
            <a:r>
              <a:rPr lang="en-US" b="1" dirty="0" err="1" smtClean="0"/>
              <a:t>bleomycin</a:t>
            </a:r>
            <a:r>
              <a:rPr lang="en-US" b="1" dirty="0" smtClean="0"/>
              <a:t>-induced pulmonary fibrosis in rats.</a:t>
            </a:r>
          </a:p>
          <a:p>
            <a:r>
              <a:rPr lang="en-US" b="1" dirty="0" smtClean="0"/>
              <a:t>Li S1, Yang X, Li W, Li J, Su X, Chen L, Yan G.</a:t>
            </a:r>
          </a:p>
          <a:p>
            <a:endParaRPr lang="en-US" dirty="0" smtClean="0"/>
          </a:p>
          <a:p>
            <a:r>
              <a:rPr lang="en-US" dirty="0" smtClean="0"/>
              <a:t>Idiopathic pulmonary fibrosis (IPF) is a progressive and fatal lung disease without beneficial therapy, except for lung transplantation. A high oral dose of N-</a:t>
            </a:r>
            <a:r>
              <a:rPr lang="en-US" dirty="0" err="1" smtClean="0"/>
              <a:t>acetylcysteine</a:t>
            </a:r>
            <a:r>
              <a:rPr lang="en-US" dirty="0" smtClean="0"/>
              <a:t> (NAC) added to prednisone and azathioprine has been found to improve lung function in IPF patients, though the mechanism of action remains poorly understood.</a:t>
            </a:r>
          </a:p>
          <a:p>
            <a:r>
              <a:rPr lang="en-US" dirty="0" smtClean="0"/>
              <a:t>OBJECTIVE:</a:t>
            </a:r>
          </a:p>
          <a:p>
            <a:endParaRPr lang="en-US" dirty="0" smtClean="0"/>
          </a:p>
          <a:p>
            <a:r>
              <a:rPr lang="en-US" dirty="0" smtClean="0"/>
              <a:t>Based on our previous findings showing elevation of glutathione (GSH) content associated with </a:t>
            </a:r>
            <a:r>
              <a:rPr lang="en-US" dirty="0" err="1" smtClean="0"/>
              <a:t>downregulation</a:t>
            </a:r>
            <a:r>
              <a:rPr lang="en-US" dirty="0" smtClean="0"/>
              <a:t> of </a:t>
            </a:r>
            <a:r>
              <a:rPr lang="en-US" dirty="0" err="1" smtClean="0"/>
              <a:t>lysyl</a:t>
            </a:r>
            <a:r>
              <a:rPr lang="en-US" dirty="0" smtClean="0"/>
              <a:t> oxidase (LOX) activity, which is essential for collagen deposition, the aim of the present study was to test the hypothesis that NAC alleviates IPF by regulating LOX function.</a:t>
            </a:r>
          </a:p>
          <a:p>
            <a:r>
              <a:rPr lang="en-US" dirty="0" smtClean="0"/>
              <a:t>METHODS:</a:t>
            </a:r>
          </a:p>
          <a:p>
            <a:endParaRPr lang="en-US" dirty="0" smtClean="0"/>
          </a:p>
          <a:p>
            <a:r>
              <a:rPr lang="en-US" dirty="0" smtClean="0"/>
              <a:t>We firstly analyzed the time course of collagen deposition in lung tissue, </a:t>
            </a:r>
            <a:r>
              <a:rPr lang="en-US" dirty="0" err="1" smtClean="0"/>
              <a:t>hydroxyproline</a:t>
            </a:r>
            <a:r>
              <a:rPr lang="en-US" dirty="0" smtClean="0"/>
              <a:t> content, LOX activity, GSH levels, and transforming growth factor-β(1) (TGF-β(1)) and α-smooth muscle actin (α-SMA) expression in </a:t>
            </a:r>
            <a:r>
              <a:rPr lang="en-US" dirty="0" err="1" smtClean="0"/>
              <a:t>bleomycin</a:t>
            </a:r>
            <a:r>
              <a:rPr lang="en-US" dirty="0" smtClean="0"/>
              <a:t> (BLM)-induced pulmonary fibrosis in a rat model. Then, we focused our studies on NAC modulation of LOX activity.</a:t>
            </a:r>
          </a:p>
          <a:p>
            <a:r>
              <a:rPr lang="en-US" dirty="0" smtClean="0"/>
              <a:t>RESULTS:</a:t>
            </a:r>
          </a:p>
          <a:p>
            <a:endParaRPr lang="en-US" dirty="0" smtClean="0"/>
          </a:p>
          <a:p>
            <a:r>
              <a:rPr lang="en-US" dirty="0" smtClean="0"/>
              <a:t>LOX activity was increased on day 9 and peaked 14 days after BLM administration, while TGF-β(1) protein peaked on day 9. Interestingly, NAC treatment for 14 days from day 0 reversed LOX activity to normal levels and increased GSH levels in the lung of BLM-dosed rats. Consistently, NAC partially attenuated pulmonary fibrosis and inhibited TGF-β(1) and α-SMA expression in this model.</a:t>
            </a:r>
          </a:p>
          <a:p>
            <a:r>
              <a:rPr lang="en-US" dirty="0" smtClean="0"/>
              <a:t>CONCLUSIONS:</a:t>
            </a:r>
          </a:p>
          <a:p>
            <a:endParaRPr lang="en-US" dirty="0" smtClean="0"/>
          </a:p>
          <a:p>
            <a:r>
              <a:rPr lang="en-US" dirty="0" smtClean="0"/>
              <a:t>Our study supports a novel mechanism of NAC alleviating IPF by inhibition of LOX activity via elevation of lung GSH in BLM-induced pulmonary fibrosis. The TGF-β(1)/α-SMA pathway may also play an important role in modulation of LOX activity</a:t>
            </a:r>
            <a:endParaRPr lang="en-US" dirty="0"/>
          </a:p>
        </p:txBody>
      </p:sp>
      <p:sp>
        <p:nvSpPr>
          <p:cNvPr id="4" name="Slide Number Placeholder 3"/>
          <p:cNvSpPr>
            <a:spLocks noGrp="1"/>
          </p:cNvSpPr>
          <p:nvPr>
            <p:ph type="sldNum" sz="quarter" idx="10"/>
          </p:nvPr>
        </p:nvSpPr>
        <p:spPr/>
        <p:txBody>
          <a:bodyPr/>
          <a:lstStyle/>
          <a:p>
            <a:fld id="{047CFE6E-57BE-8C4C-B4F1-0358A454B37C}" type="slidenum">
              <a:rPr lang="en-US" smtClean="0"/>
              <a:t>21</a:t>
            </a:fld>
            <a:endParaRPr lang="en-US" dirty="0"/>
          </a:p>
        </p:txBody>
      </p:sp>
    </p:spTree>
    <p:extLst>
      <p:ext uri="{BB962C8B-B14F-4D97-AF65-F5344CB8AC3E}">
        <p14:creationId xmlns:p14="http://schemas.microsoft.com/office/powerpoint/2010/main" val="1131223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Background</a:t>
            </a:r>
          </a:p>
          <a:p>
            <a:r>
              <a:rPr lang="en-US" dirty="0" err="1"/>
              <a:t>Acetylcysteine</a:t>
            </a:r>
            <a:r>
              <a:rPr lang="en-US" dirty="0"/>
              <a:t> has been suggested as a beneficial treatment for idiopathic pulmonary</a:t>
            </a:r>
          </a:p>
          <a:p>
            <a:r>
              <a:rPr lang="en-US" dirty="0"/>
              <a:t>fibrosis, although data from placebo-controlled studies are lacking.</a:t>
            </a:r>
          </a:p>
          <a:p>
            <a:r>
              <a:rPr lang="en-US" b="1" dirty="0"/>
              <a:t>Methods</a:t>
            </a:r>
          </a:p>
          <a:p>
            <a:r>
              <a:rPr lang="en-US" dirty="0"/>
              <a:t>In our initial double-blind, placebo-controlled trial, we randomly assigned patients</a:t>
            </a:r>
          </a:p>
          <a:p>
            <a:r>
              <a:rPr lang="en-US" dirty="0"/>
              <a:t>who had idiopathic pulmonary fibrosis with mild-to-moderate impairment in pulmonary</a:t>
            </a:r>
          </a:p>
          <a:p>
            <a:r>
              <a:rPr lang="en-US" dirty="0"/>
              <a:t>function to receive a three-drug regimen of prednisone, azathioprine, and</a:t>
            </a:r>
          </a:p>
          <a:p>
            <a:r>
              <a:rPr lang="en-US" dirty="0" err="1"/>
              <a:t>acetylcysteine</a:t>
            </a:r>
            <a:r>
              <a:rPr lang="en-US" dirty="0"/>
              <a:t>; </a:t>
            </a:r>
            <a:r>
              <a:rPr lang="en-US" dirty="0" err="1"/>
              <a:t>acetylcysteine</a:t>
            </a:r>
            <a:r>
              <a:rPr lang="en-US" dirty="0"/>
              <a:t> alone; or placebo. The study was interrupted owing to</a:t>
            </a:r>
          </a:p>
          <a:p>
            <a:r>
              <a:rPr lang="en-US" dirty="0"/>
              <a:t>safety concerns associated with the three-drug regimen. The trial continued as</a:t>
            </a:r>
          </a:p>
          <a:p>
            <a:r>
              <a:rPr lang="en-US" dirty="0"/>
              <a:t>a two-group study (</a:t>
            </a:r>
            <a:r>
              <a:rPr lang="en-US" dirty="0" err="1"/>
              <a:t>acetylcysteine</a:t>
            </a:r>
            <a:r>
              <a:rPr lang="en-US" dirty="0"/>
              <a:t> vs. placebo) without other changes; 133 and</a:t>
            </a:r>
          </a:p>
          <a:p>
            <a:r>
              <a:rPr lang="en-US" dirty="0"/>
              <a:t>131 patients were enrolled in the </a:t>
            </a:r>
            <a:r>
              <a:rPr lang="en-US" dirty="0" err="1"/>
              <a:t>acetylcysteine</a:t>
            </a:r>
            <a:r>
              <a:rPr lang="en-US" dirty="0"/>
              <a:t> and placebo groups, respectively.</a:t>
            </a:r>
          </a:p>
          <a:p>
            <a:r>
              <a:rPr lang="en-US" dirty="0"/>
              <a:t>The primary outcome was the change in forced vital capacity (FVC) over a 60-week</a:t>
            </a:r>
          </a:p>
          <a:p>
            <a:r>
              <a:rPr lang="en-US" dirty="0"/>
              <a:t>period.</a:t>
            </a:r>
          </a:p>
          <a:p>
            <a:r>
              <a:rPr lang="en-US" b="1" dirty="0"/>
              <a:t>Results</a:t>
            </a:r>
          </a:p>
          <a:p>
            <a:r>
              <a:rPr lang="en-US" dirty="0"/>
              <a:t>At 60 weeks, there was no significant difference in the change in FVC between the</a:t>
            </a:r>
          </a:p>
          <a:p>
            <a:r>
              <a:rPr lang="en-US" dirty="0" err="1"/>
              <a:t>acetylcysteine</a:t>
            </a:r>
            <a:r>
              <a:rPr lang="en-US" dirty="0"/>
              <a:t> group and the placebo group (−0.18 liters and −0.19 liters, respectively;</a:t>
            </a:r>
          </a:p>
          <a:p>
            <a:r>
              <a:rPr lang="en-US" dirty="0"/>
              <a:t>P = 0.77). In addition, there were no significant differences between the </a:t>
            </a:r>
            <a:r>
              <a:rPr lang="en-US" dirty="0" err="1"/>
              <a:t>acetylcysteine</a:t>
            </a:r>
            <a:endParaRPr lang="en-US" dirty="0"/>
          </a:p>
          <a:p>
            <a:r>
              <a:rPr lang="en-US" dirty="0"/>
              <a:t>group and the placebo group in the rates of death (4.9% vs. 2.5%, P = 0.30 by the</a:t>
            </a:r>
          </a:p>
          <a:p>
            <a:r>
              <a:rPr lang="en-US" dirty="0"/>
              <a:t>log-rank test) or acute exacerbation (2.3% in each group, P&gt;0.99).</a:t>
            </a:r>
          </a:p>
          <a:p>
            <a:r>
              <a:rPr lang="en-US" b="1" dirty="0"/>
              <a:t>Conclusions</a:t>
            </a:r>
          </a:p>
          <a:p>
            <a:r>
              <a:rPr lang="en-US" dirty="0"/>
              <a:t>As compared with placebo, </a:t>
            </a:r>
            <a:r>
              <a:rPr lang="en-US" dirty="0" err="1"/>
              <a:t>acetylcysteine</a:t>
            </a:r>
            <a:r>
              <a:rPr lang="en-US" dirty="0"/>
              <a:t> offered no significant benefit with respect</a:t>
            </a:r>
          </a:p>
          <a:p>
            <a:r>
              <a:rPr lang="en-US" dirty="0"/>
              <a:t>to the preservation of FVC in patients with idiopathic pulmonary fibrosis with </a:t>
            </a:r>
            <a:r>
              <a:rPr lang="en-US" dirty="0" err="1"/>
              <a:t>mildto</a:t>
            </a:r>
            <a:r>
              <a:rPr lang="en-US" dirty="0"/>
              <a:t>-</a:t>
            </a:r>
          </a:p>
          <a:p>
            <a:r>
              <a:rPr lang="en-US" dirty="0"/>
              <a:t>moderate impairment in lung function. (Funded by the National Heart, Lung,</a:t>
            </a:r>
          </a:p>
          <a:p>
            <a:r>
              <a:rPr lang="en-US" dirty="0"/>
              <a:t>and Blood Institute and others; ClinicalTrials.gov number, NCT00650091.)</a:t>
            </a:r>
          </a:p>
        </p:txBody>
      </p:sp>
      <p:sp>
        <p:nvSpPr>
          <p:cNvPr id="4" name="Slide Number Placeholder 3"/>
          <p:cNvSpPr>
            <a:spLocks noGrp="1"/>
          </p:cNvSpPr>
          <p:nvPr>
            <p:ph type="sldNum" sz="quarter" idx="10"/>
          </p:nvPr>
        </p:nvSpPr>
        <p:spPr/>
        <p:txBody>
          <a:bodyPr/>
          <a:lstStyle/>
          <a:p>
            <a:fld id="{03AC13C2-11E1-4B0C-A182-38B97276CE48}" type="slidenum">
              <a:rPr lang="en-US" smtClean="0"/>
              <a:t>23</a:t>
            </a:fld>
            <a:endParaRPr lang="en-US"/>
          </a:p>
        </p:txBody>
      </p:sp>
    </p:spTree>
    <p:extLst>
      <p:ext uri="{BB962C8B-B14F-4D97-AF65-F5344CB8AC3E}">
        <p14:creationId xmlns:p14="http://schemas.microsoft.com/office/powerpoint/2010/main" val="1088111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Background</a:t>
            </a:r>
          </a:p>
          <a:p>
            <a:r>
              <a:rPr lang="en-US" dirty="0" err="1"/>
              <a:t>Acetylcysteine</a:t>
            </a:r>
            <a:r>
              <a:rPr lang="en-US" dirty="0"/>
              <a:t> has been suggested as a beneficial treatment for idiopathic pulmonary</a:t>
            </a:r>
          </a:p>
          <a:p>
            <a:r>
              <a:rPr lang="en-US" dirty="0"/>
              <a:t>fibrosis, although data from placebo-controlled studies are lacking.</a:t>
            </a:r>
          </a:p>
          <a:p>
            <a:r>
              <a:rPr lang="en-US" b="1" dirty="0"/>
              <a:t>Methods</a:t>
            </a:r>
          </a:p>
          <a:p>
            <a:r>
              <a:rPr lang="en-US" dirty="0"/>
              <a:t>In our initial double-blind, placebo-controlled trial, we randomly assigned patients</a:t>
            </a:r>
          </a:p>
          <a:p>
            <a:r>
              <a:rPr lang="en-US" dirty="0"/>
              <a:t>who had idiopathic pulmonary fibrosis with mild-to-moderate impairment in pulmonary</a:t>
            </a:r>
          </a:p>
          <a:p>
            <a:r>
              <a:rPr lang="en-US" dirty="0"/>
              <a:t>function to receive a three-drug regimen of prednisone, azathioprine, and</a:t>
            </a:r>
          </a:p>
          <a:p>
            <a:r>
              <a:rPr lang="en-US" dirty="0" err="1"/>
              <a:t>acetylcysteine</a:t>
            </a:r>
            <a:r>
              <a:rPr lang="en-US" dirty="0"/>
              <a:t>; </a:t>
            </a:r>
            <a:r>
              <a:rPr lang="en-US" dirty="0" err="1"/>
              <a:t>acetylcysteine</a:t>
            </a:r>
            <a:r>
              <a:rPr lang="en-US" dirty="0"/>
              <a:t> alone; or placebo. The study was interrupted owing to</a:t>
            </a:r>
          </a:p>
          <a:p>
            <a:r>
              <a:rPr lang="en-US" dirty="0"/>
              <a:t>safety concerns associated with the three-drug regimen. The trial continued as</a:t>
            </a:r>
          </a:p>
          <a:p>
            <a:r>
              <a:rPr lang="en-US" dirty="0"/>
              <a:t>a two-group study (</a:t>
            </a:r>
            <a:r>
              <a:rPr lang="en-US" dirty="0" err="1"/>
              <a:t>acetylcysteine</a:t>
            </a:r>
            <a:r>
              <a:rPr lang="en-US" dirty="0"/>
              <a:t> vs. placebo) without other changes; 133 and</a:t>
            </a:r>
          </a:p>
          <a:p>
            <a:r>
              <a:rPr lang="en-US" dirty="0"/>
              <a:t>131 patients were enrolled in the </a:t>
            </a:r>
            <a:r>
              <a:rPr lang="en-US" dirty="0" err="1"/>
              <a:t>acetylcysteine</a:t>
            </a:r>
            <a:r>
              <a:rPr lang="en-US" dirty="0"/>
              <a:t> and placebo groups, respectively.</a:t>
            </a:r>
          </a:p>
          <a:p>
            <a:r>
              <a:rPr lang="en-US" dirty="0"/>
              <a:t>The primary outcome was the change in forced vital capacity (FVC) over a 60-week</a:t>
            </a:r>
          </a:p>
          <a:p>
            <a:r>
              <a:rPr lang="en-US" dirty="0"/>
              <a:t>period.</a:t>
            </a:r>
          </a:p>
          <a:p>
            <a:r>
              <a:rPr lang="en-US" b="1" dirty="0"/>
              <a:t>Results</a:t>
            </a:r>
          </a:p>
          <a:p>
            <a:r>
              <a:rPr lang="en-US" dirty="0"/>
              <a:t>At 60 weeks, there was no significant difference in the change in FVC between the</a:t>
            </a:r>
          </a:p>
          <a:p>
            <a:r>
              <a:rPr lang="en-US" dirty="0" err="1"/>
              <a:t>acetylcysteine</a:t>
            </a:r>
            <a:r>
              <a:rPr lang="en-US" dirty="0"/>
              <a:t> group and the placebo group (−0.18 liters and −0.19 liters, respectively;</a:t>
            </a:r>
          </a:p>
          <a:p>
            <a:r>
              <a:rPr lang="en-US" dirty="0"/>
              <a:t>P = 0.77). In addition, there were no significant differences between the </a:t>
            </a:r>
            <a:r>
              <a:rPr lang="en-US" dirty="0" err="1"/>
              <a:t>acetylcysteine</a:t>
            </a:r>
            <a:endParaRPr lang="en-US" dirty="0"/>
          </a:p>
          <a:p>
            <a:r>
              <a:rPr lang="en-US" dirty="0"/>
              <a:t>group and the placebo group in the rates of death (4.9% vs. 2.5%, P = 0.30 by the</a:t>
            </a:r>
          </a:p>
          <a:p>
            <a:r>
              <a:rPr lang="en-US" dirty="0"/>
              <a:t>log-rank test) or acute exacerbation (2.3% in each group, P&gt;0.99).</a:t>
            </a:r>
          </a:p>
          <a:p>
            <a:r>
              <a:rPr lang="en-US" b="1" dirty="0"/>
              <a:t>Conclusions</a:t>
            </a:r>
          </a:p>
          <a:p>
            <a:r>
              <a:rPr lang="en-US" dirty="0"/>
              <a:t>As compared with placebo, </a:t>
            </a:r>
            <a:r>
              <a:rPr lang="en-US" dirty="0" err="1"/>
              <a:t>acetylcysteine</a:t>
            </a:r>
            <a:r>
              <a:rPr lang="en-US" dirty="0"/>
              <a:t> offered no significant benefit with respect</a:t>
            </a:r>
          </a:p>
          <a:p>
            <a:r>
              <a:rPr lang="en-US" dirty="0"/>
              <a:t>to the preservation of FVC in patients with idiopathic pulmonary fibrosis with </a:t>
            </a:r>
            <a:r>
              <a:rPr lang="en-US" dirty="0" err="1"/>
              <a:t>mildto</a:t>
            </a:r>
            <a:r>
              <a:rPr lang="en-US" dirty="0"/>
              <a:t>-</a:t>
            </a:r>
          </a:p>
          <a:p>
            <a:r>
              <a:rPr lang="en-US" dirty="0"/>
              <a:t>moderate impairment in lung function. (Funded by the National Heart, Lung,</a:t>
            </a:r>
          </a:p>
          <a:p>
            <a:r>
              <a:rPr lang="en-US" dirty="0"/>
              <a:t>and Blood Institute and others; ClinicalTrials.gov number, NCT00650091.)</a:t>
            </a:r>
          </a:p>
        </p:txBody>
      </p:sp>
      <p:sp>
        <p:nvSpPr>
          <p:cNvPr id="4" name="Slide Number Placeholder 3"/>
          <p:cNvSpPr>
            <a:spLocks noGrp="1"/>
          </p:cNvSpPr>
          <p:nvPr>
            <p:ph type="sldNum" sz="quarter" idx="10"/>
          </p:nvPr>
        </p:nvSpPr>
        <p:spPr/>
        <p:txBody>
          <a:bodyPr/>
          <a:lstStyle/>
          <a:p>
            <a:fld id="{03AC13C2-11E1-4B0C-A182-38B97276CE48}" type="slidenum">
              <a:rPr lang="en-US" smtClean="0"/>
              <a:t>27</a:t>
            </a:fld>
            <a:endParaRPr lang="en-US"/>
          </a:p>
        </p:txBody>
      </p:sp>
    </p:spTree>
    <p:extLst>
      <p:ext uri="{BB962C8B-B14F-4D97-AF65-F5344CB8AC3E}">
        <p14:creationId xmlns:p14="http://schemas.microsoft.com/office/powerpoint/2010/main" val="1088111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40FDB6C-DD4D-4E22-83FC-4E5A696C7A72}" type="slidenum">
              <a:rPr lang="en-US" altLang="en-US"/>
              <a:pPr/>
              <a:t>33</a:t>
            </a:fld>
            <a:endParaRPr lang="en-US" alt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xfrm>
            <a:off x="934720" y="4338320"/>
            <a:ext cx="5140960" cy="4183380"/>
          </a:xfrm>
        </p:spPr>
        <p:txBody>
          <a:bodyPr/>
          <a:lstStyle/>
          <a:p>
            <a:r>
              <a:rPr lang="en-US" altLang="en-US" sz="1000" b="1" dirty="0" smtClean="0"/>
              <a:t>Pirfenidone in idiopathic pulmonary fibrosis</a:t>
            </a:r>
          </a:p>
          <a:p>
            <a:r>
              <a:rPr lang="en-US" altLang="en-US" sz="1000" b="1" dirty="0" smtClean="0"/>
              <a:t>H. Taniguchi*, M. </a:t>
            </a:r>
            <a:r>
              <a:rPr lang="en-US" altLang="en-US" sz="1000" b="1" dirty="0" err="1" smtClean="0"/>
              <a:t>Ebina</a:t>
            </a:r>
            <a:r>
              <a:rPr lang="en-US" altLang="en-US" sz="1000" b="1" dirty="0" smtClean="0"/>
              <a:t>#, Y. </a:t>
            </a:r>
            <a:r>
              <a:rPr lang="en-US" altLang="en-US" sz="1000" b="1" dirty="0" err="1" smtClean="0"/>
              <a:t>Kondoh</a:t>
            </a:r>
            <a:r>
              <a:rPr lang="en-US" altLang="en-US" sz="1000" b="1" dirty="0" smtClean="0"/>
              <a:t>*, T. Ogura", A. Azuma+, M. Suga1, Y. </a:t>
            </a:r>
            <a:r>
              <a:rPr lang="en-US" altLang="en-US" sz="1000" b="1" dirty="0" err="1" smtClean="0"/>
              <a:t>Taguchie</a:t>
            </a:r>
            <a:r>
              <a:rPr lang="en-US" altLang="en-US" sz="1000" b="1" dirty="0" smtClean="0"/>
              <a:t>,</a:t>
            </a:r>
          </a:p>
          <a:p>
            <a:r>
              <a:rPr lang="en-US" altLang="en-US" sz="1000" b="1" dirty="0" smtClean="0"/>
              <a:t>H. Takahashi**, K. Nakata##, A. Sato"", M. Takeuchi++, G. Raghu11, S. </a:t>
            </a:r>
            <a:r>
              <a:rPr lang="en-US" altLang="en-US" sz="1000" b="1" dirty="0" err="1" smtClean="0"/>
              <a:t>Kudoh</a:t>
            </a:r>
            <a:r>
              <a:rPr lang="en-US" altLang="en-US" sz="1000" b="1" dirty="0" smtClean="0"/>
              <a:t>+ and</a:t>
            </a:r>
          </a:p>
          <a:p>
            <a:r>
              <a:rPr lang="en-US" altLang="en-US" sz="1000" b="1" dirty="0" smtClean="0"/>
              <a:t>T. </a:t>
            </a:r>
            <a:r>
              <a:rPr lang="en-US" altLang="en-US" sz="1000" b="1" dirty="0" err="1" smtClean="0"/>
              <a:t>Nukiwa</a:t>
            </a:r>
            <a:r>
              <a:rPr lang="en-US" altLang="en-US" sz="1000" b="1" dirty="0" smtClean="0"/>
              <a:t>#, and the Pirfenidone Clinical Study Group in Japan</a:t>
            </a:r>
          </a:p>
          <a:p>
            <a:endParaRPr lang="en-US" altLang="en-US" sz="1000" b="0" dirty="0" smtClean="0"/>
          </a:p>
          <a:p>
            <a:r>
              <a:rPr lang="en-US" altLang="en-US" sz="1000" b="0" dirty="0" smtClean="0"/>
              <a:t>ABSTRACT: Idiopathic pulmonary fibrosis (IPF) is a progressive lung disease without proven</a:t>
            </a:r>
          </a:p>
          <a:p>
            <a:r>
              <a:rPr lang="en-US" altLang="en-US" sz="1000" b="0" dirty="0" smtClean="0"/>
              <a:t>effective therapy.</a:t>
            </a:r>
          </a:p>
          <a:p>
            <a:r>
              <a:rPr lang="en-US" altLang="en-US" sz="1000" b="0" dirty="0" smtClean="0"/>
              <a:t>A </a:t>
            </a:r>
            <a:r>
              <a:rPr lang="en-US" altLang="en-US" sz="1000" b="0" dirty="0" err="1" smtClean="0"/>
              <a:t>multicentre</a:t>
            </a:r>
            <a:r>
              <a:rPr lang="en-US" altLang="en-US" sz="1000" b="0" dirty="0" smtClean="0"/>
              <a:t>, double-blind, placebo-controlled, </a:t>
            </a:r>
            <a:r>
              <a:rPr lang="en-US" altLang="en-US" sz="1000" b="0" dirty="0" err="1" smtClean="0"/>
              <a:t>randomised</a:t>
            </a:r>
            <a:r>
              <a:rPr lang="en-US" altLang="en-US" sz="1000" b="0" dirty="0" smtClean="0"/>
              <a:t> phase III clinical trial was</a:t>
            </a:r>
          </a:p>
          <a:p>
            <a:r>
              <a:rPr lang="en-US" altLang="en-US" sz="1000" b="0" dirty="0" smtClean="0"/>
              <a:t>conducted in Japanese patients with well-defined IPF to determine the efficacy and safety of</a:t>
            </a:r>
          </a:p>
          <a:p>
            <a:r>
              <a:rPr lang="en-US" altLang="en-US" sz="1000" b="0" dirty="0" smtClean="0"/>
              <a:t>pirfenidone, a novel antifibrotic oral agent, over 52 weeks. Of 275 patients </a:t>
            </a:r>
            <a:r>
              <a:rPr lang="en-US" altLang="en-US" sz="1000" b="0" dirty="0" err="1" smtClean="0"/>
              <a:t>randomised</a:t>
            </a:r>
            <a:r>
              <a:rPr lang="en-US" altLang="en-US" sz="1000" b="0" dirty="0" smtClean="0"/>
              <a:t> (high-dose,</a:t>
            </a:r>
          </a:p>
          <a:p>
            <a:r>
              <a:rPr lang="en-US" altLang="en-US" sz="1000" b="0" dirty="0" smtClean="0"/>
              <a:t>1,800 mg?day-1; low-dose, 1,200 mg?day-1; or placebo groups in the ratio 2:1:2), 267 patients were</a:t>
            </a:r>
          </a:p>
          <a:p>
            <a:r>
              <a:rPr lang="en-US" altLang="en-US" sz="1000" b="0" dirty="0" smtClean="0"/>
              <a:t>evaluated for the efficacy of pirfenidone. Prior to unblinding, the primary end-point was revised;</a:t>
            </a:r>
          </a:p>
          <a:p>
            <a:r>
              <a:rPr lang="en-US" altLang="en-US" sz="1000" b="0" dirty="0" smtClean="0"/>
              <a:t>the change in vital capacity (VC) was assessed at week 52. Secondary end-points included the</a:t>
            </a:r>
          </a:p>
          <a:p>
            <a:r>
              <a:rPr lang="en-US" altLang="en-US" sz="1000" b="0" dirty="0" smtClean="0"/>
              <a:t>progression-free survival (PFS) time.</a:t>
            </a:r>
          </a:p>
          <a:p>
            <a:r>
              <a:rPr lang="en-US" altLang="en-US" sz="1000" b="0" dirty="0" smtClean="0"/>
              <a:t>Significant differences were observed in VC decline (primary end-point) between the placebo</a:t>
            </a:r>
          </a:p>
          <a:p>
            <a:r>
              <a:rPr lang="en-US" altLang="en-US" sz="1000" b="0" dirty="0" smtClean="0"/>
              <a:t>group (-0.16 L) and the high-dose group (-0.09 L) (p50.0416); differences between the two groups</a:t>
            </a:r>
          </a:p>
          <a:p>
            <a:r>
              <a:rPr lang="en-US" altLang="en-US" sz="1000" b="0" dirty="0" smtClean="0"/>
              <a:t>(p50.0280) were also observed in the PFS (the secondary end-point). Although photosensitivity, a</a:t>
            </a:r>
          </a:p>
          <a:p>
            <a:r>
              <a:rPr lang="en-US" altLang="en-US" sz="1000" b="0" dirty="0" smtClean="0"/>
              <a:t>well-established side-effect of pirfenidone, was the major adverse event in this study, it was mild</a:t>
            </a:r>
          </a:p>
          <a:p>
            <a:r>
              <a:rPr lang="en-US" altLang="en-US" sz="1000" b="0" dirty="0" smtClean="0"/>
              <a:t>in severity in most of the patients.</a:t>
            </a:r>
          </a:p>
          <a:p>
            <a:r>
              <a:rPr lang="en-US" altLang="en-US" sz="1000" b="0" dirty="0" smtClean="0"/>
              <a:t>Pirfenidone was relatively well tolerated in patients with IPF. Treatment with pirfenidone may</a:t>
            </a:r>
          </a:p>
          <a:p>
            <a:r>
              <a:rPr lang="en-US" altLang="en-US" sz="1000" b="0" dirty="0" smtClean="0"/>
              <a:t>decrease the rate of decline in VC and may increase the PFS time over 52 weeks. Additional</a:t>
            </a:r>
          </a:p>
          <a:p>
            <a:r>
              <a:rPr lang="en-US" altLang="en-US" sz="1000" b="0" dirty="0" smtClean="0"/>
              <a:t>studies are needed to confirm these findings.</a:t>
            </a:r>
            <a:endParaRPr lang="en-US" altLang="en-US" sz="1000" b="0" dirty="0"/>
          </a:p>
        </p:txBody>
      </p:sp>
      <p:sp>
        <p:nvSpPr>
          <p:cNvPr id="79876" name="Rectangle 4"/>
          <p:cNvSpPr>
            <a:spLocks noChangeArrowheads="1"/>
          </p:cNvSpPr>
          <p:nvPr/>
        </p:nvSpPr>
        <p:spPr bwMode="auto">
          <a:xfrm>
            <a:off x="934720" y="8570119"/>
            <a:ext cx="5218853" cy="403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spAutoFit/>
          </a:bodyPr>
          <a:lstStyle/>
          <a:p>
            <a:r>
              <a:rPr lang="en-US" altLang="en-US" sz="1000"/>
              <a:t>Shionogi corporate R&amp;D report released 3/22/07. Available at: http://www.shionogi.co.jp/ir_en/explanatory/pdf/e_p070322.pdf. Accessed May 2007.</a:t>
            </a:r>
          </a:p>
        </p:txBody>
      </p:sp>
    </p:spTree>
    <p:extLst>
      <p:ext uri="{BB962C8B-B14F-4D97-AF65-F5344CB8AC3E}">
        <p14:creationId xmlns:p14="http://schemas.microsoft.com/office/powerpoint/2010/main" val="1576133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Background</a:t>
            </a:r>
          </a:p>
          <a:p>
            <a:r>
              <a:rPr lang="en-US" dirty="0"/>
              <a:t>In two of three phase 3 trials, pirfenidone, an oral antifibrotic therapy, reduced</a:t>
            </a:r>
          </a:p>
          <a:p>
            <a:r>
              <a:rPr lang="en-US" dirty="0"/>
              <a:t>disease progression, as measured by the decline in forced vital capacity (FVC) or</a:t>
            </a:r>
          </a:p>
          <a:p>
            <a:r>
              <a:rPr lang="en-US" dirty="0"/>
              <a:t>vital capacity, in patients with idiopathic pulmonary fibrosis; in the third trial, this</a:t>
            </a:r>
          </a:p>
          <a:p>
            <a:r>
              <a:rPr lang="en-US" dirty="0"/>
              <a:t>end point was not achieved. We sought to confirm the beneficial effect of pirfenidone</a:t>
            </a:r>
          </a:p>
          <a:p>
            <a:r>
              <a:rPr lang="en-US" dirty="0"/>
              <a:t>on disease progression in such patients.</a:t>
            </a:r>
          </a:p>
          <a:p>
            <a:r>
              <a:rPr lang="en-US" b="1" dirty="0"/>
              <a:t>Methods</a:t>
            </a:r>
          </a:p>
          <a:p>
            <a:r>
              <a:rPr lang="en-US" dirty="0"/>
              <a:t>In this phase 3 study, we randomly assigned 555 patients with idiopathic pulmonary</a:t>
            </a:r>
          </a:p>
          <a:p>
            <a:r>
              <a:rPr lang="en-US" dirty="0"/>
              <a:t>fibrosis to receive either oral pirfenidone (2403 mg per day) or placebo for 52 weeks.</a:t>
            </a:r>
          </a:p>
          <a:p>
            <a:r>
              <a:rPr lang="en-US" dirty="0"/>
              <a:t>The primary end point was the change in FVC or death at week 52. Secondary end</a:t>
            </a:r>
          </a:p>
          <a:p>
            <a:r>
              <a:rPr lang="en-US" dirty="0"/>
              <a:t>points were the 6-minute walk distance, progression-free survival, dyspnea, and death</a:t>
            </a:r>
          </a:p>
          <a:p>
            <a:r>
              <a:rPr lang="en-US" dirty="0"/>
              <a:t>from any cause or from idiopathic pulmonary fibrosis.</a:t>
            </a:r>
          </a:p>
          <a:p>
            <a:r>
              <a:rPr lang="en-US" b="1" dirty="0"/>
              <a:t>Results</a:t>
            </a:r>
          </a:p>
          <a:p>
            <a:r>
              <a:rPr lang="en-US" dirty="0"/>
              <a:t>In the pirfenidone group, as compared with the placebo group, there was a relative</a:t>
            </a:r>
          </a:p>
          <a:p>
            <a:r>
              <a:rPr lang="en-US" dirty="0"/>
              <a:t>reduction of 47.9% in the proportion of patients who had an absolute decline of</a:t>
            </a:r>
          </a:p>
          <a:p>
            <a:r>
              <a:rPr lang="en-US" dirty="0"/>
              <a:t>10 percentage points or more in the percentage of the predicted FVC or who died;</a:t>
            </a:r>
          </a:p>
          <a:p>
            <a:r>
              <a:rPr lang="en-US" dirty="0"/>
              <a:t>there was also a relative increase of 132.5% in the proportion of patients with no</a:t>
            </a:r>
          </a:p>
          <a:p>
            <a:r>
              <a:rPr lang="en-US" dirty="0"/>
              <a:t>decline in FVC (P&lt;0.001). Pirfenidone reduced the decline in the 6-minute walk</a:t>
            </a:r>
          </a:p>
          <a:p>
            <a:r>
              <a:rPr lang="en-US" dirty="0"/>
              <a:t>distance (P = 0.04) and improved progression-free survival (P&lt;0.001). There was no</a:t>
            </a:r>
          </a:p>
          <a:p>
            <a:r>
              <a:rPr lang="en-US" dirty="0"/>
              <a:t>significant between-group difference in dyspnea scores (P = 0.16) or in rates of death</a:t>
            </a:r>
          </a:p>
          <a:p>
            <a:r>
              <a:rPr lang="en-US" dirty="0"/>
              <a:t>from any cause (P = 0.10) or from idiopathic pulmonary fibrosis (P = 0.23). However,</a:t>
            </a:r>
          </a:p>
          <a:p>
            <a:r>
              <a:rPr lang="en-US" dirty="0"/>
              <a:t>in a </a:t>
            </a:r>
            <a:r>
              <a:rPr lang="en-US" dirty="0" err="1"/>
              <a:t>prespecified</a:t>
            </a:r>
            <a:r>
              <a:rPr lang="en-US" dirty="0"/>
              <a:t> pooled analysis incorporating results from two previous phase 3</a:t>
            </a:r>
          </a:p>
          <a:p>
            <a:r>
              <a:rPr lang="en-US" dirty="0"/>
              <a:t>trials, the between-group difference favoring pirfenidone was significant for death</a:t>
            </a:r>
          </a:p>
          <a:p>
            <a:r>
              <a:rPr lang="en-US" dirty="0"/>
              <a:t>from any cause (P = 0.01) and from idiopathic pulmonary fibrosis (P = 0.006). Gastrointestinal</a:t>
            </a:r>
          </a:p>
          <a:p>
            <a:r>
              <a:rPr lang="en-US" dirty="0"/>
              <a:t>and skin-related adverse events were more common in the pirfenidone</a:t>
            </a:r>
          </a:p>
          <a:p>
            <a:r>
              <a:rPr lang="en-US" dirty="0"/>
              <a:t>group than in the placebo group but rarely led to treatment discontinuation.</a:t>
            </a:r>
          </a:p>
          <a:p>
            <a:r>
              <a:rPr lang="en-US" b="1" dirty="0"/>
              <a:t>Conclusions</a:t>
            </a:r>
          </a:p>
          <a:p>
            <a:r>
              <a:rPr lang="en-US" dirty="0"/>
              <a:t>Pirfenidone, as compared with placebo, reduced disease progression, as reflected</a:t>
            </a:r>
          </a:p>
          <a:p>
            <a:r>
              <a:rPr lang="en-US" dirty="0"/>
              <a:t>by lung function, exercise tolerance, and progression-free survival, in patients with</a:t>
            </a:r>
          </a:p>
          <a:p>
            <a:r>
              <a:rPr lang="en-US" dirty="0"/>
              <a:t>idiopathic pulmonary fibrosis. Treatment was associated with an acceptable </a:t>
            </a:r>
            <a:r>
              <a:rPr lang="en-US" dirty="0" err="1"/>
              <a:t>sideeffect</a:t>
            </a:r>
            <a:endParaRPr lang="en-US" dirty="0"/>
          </a:p>
          <a:p>
            <a:r>
              <a:rPr lang="en-US" dirty="0"/>
              <a:t>profile and fewer deaths. (Funded by </a:t>
            </a:r>
            <a:r>
              <a:rPr lang="en-US" dirty="0" err="1"/>
              <a:t>InterMune</a:t>
            </a:r>
            <a:r>
              <a:rPr lang="en-US" dirty="0"/>
              <a:t>; ASCEND ClinicalTrials.gov</a:t>
            </a:r>
          </a:p>
          <a:p>
            <a:r>
              <a:rPr lang="en-US" dirty="0"/>
              <a:t>number, NCT01366209.)</a:t>
            </a:r>
          </a:p>
        </p:txBody>
      </p:sp>
      <p:sp>
        <p:nvSpPr>
          <p:cNvPr id="4" name="Slide Number Placeholder 3"/>
          <p:cNvSpPr>
            <a:spLocks noGrp="1"/>
          </p:cNvSpPr>
          <p:nvPr>
            <p:ph type="sldNum" sz="quarter" idx="10"/>
          </p:nvPr>
        </p:nvSpPr>
        <p:spPr/>
        <p:txBody>
          <a:bodyPr/>
          <a:lstStyle/>
          <a:p>
            <a:fld id="{03AC13C2-11E1-4B0C-A182-38B97276CE48}" type="slidenum">
              <a:rPr lang="en-US" smtClean="0"/>
              <a:t>36</a:t>
            </a:fld>
            <a:endParaRPr lang="en-US"/>
          </a:p>
        </p:txBody>
      </p:sp>
    </p:spTree>
    <p:extLst>
      <p:ext uri="{BB962C8B-B14F-4D97-AF65-F5344CB8AC3E}">
        <p14:creationId xmlns:p14="http://schemas.microsoft.com/office/powerpoint/2010/main" val="4229255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BIBF 1120: triple </a:t>
            </a:r>
            <a:r>
              <a:rPr lang="en-US" b="1" dirty="0" err="1" smtClean="0"/>
              <a:t>angiokinase</a:t>
            </a:r>
            <a:r>
              <a:rPr lang="en-US" b="1" dirty="0" smtClean="0"/>
              <a:t> inhibitor with sustained receptor blockade and good antitumor efficacy.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err="1" smtClean="0"/>
              <a:t>Hilberg</a:t>
            </a:r>
            <a:r>
              <a:rPr lang="en-US" b="1" dirty="0" smtClean="0"/>
              <a:t> F1, Roth GJ, </a:t>
            </a:r>
            <a:r>
              <a:rPr lang="en-US" b="1" dirty="0" err="1" smtClean="0"/>
              <a:t>Krssak</a:t>
            </a:r>
            <a:r>
              <a:rPr lang="en-US" b="1" dirty="0" smtClean="0"/>
              <a:t> M, </a:t>
            </a:r>
            <a:r>
              <a:rPr lang="en-US" b="1" dirty="0" err="1" smtClean="0"/>
              <a:t>Kautschitsch</a:t>
            </a:r>
            <a:r>
              <a:rPr lang="en-US" b="1" dirty="0" smtClean="0"/>
              <a:t> S, </a:t>
            </a:r>
            <a:r>
              <a:rPr lang="en-US" b="1" dirty="0" err="1" smtClean="0"/>
              <a:t>Sommergruber</a:t>
            </a:r>
            <a:r>
              <a:rPr lang="en-US" b="1" dirty="0" smtClean="0"/>
              <a:t> W, </a:t>
            </a:r>
            <a:r>
              <a:rPr lang="en-US" b="1" dirty="0" err="1" smtClean="0"/>
              <a:t>Tontsch</a:t>
            </a:r>
            <a:r>
              <a:rPr lang="en-US" b="1" dirty="0" smtClean="0"/>
              <a:t>-Grunt U, </a:t>
            </a:r>
            <a:r>
              <a:rPr lang="en-US" b="1" dirty="0" err="1" smtClean="0"/>
              <a:t>Garin-Chesa</a:t>
            </a:r>
            <a:r>
              <a:rPr lang="en-US" b="1" dirty="0" smtClean="0"/>
              <a:t> P, Bader G, </a:t>
            </a:r>
            <a:r>
              <a:rPr lang="en-US" b="1" dirty="0" err="1" smtClean="0"/>
              <a:t>Zoephel</a:t>
            </a:r>
            <a:r>
              <a:rPr lang="en-US" b="1" dirty="0" smtClean="0"/>
              <a:t> A, Quant J, </a:t>
            </a:r>
            <a:r>
              <a:rPr lang="en-US" b="1" dirty="0" err="1" smtClean="0"/>
              <a:t>Heckel</a:t>
            </a:r>
            <a:r>
              <a:rPr lang="en-US" b="1" dirty="0" smtClean="0"/>
              <a:t> A, </a:t>
            </a:r>
            <a:r>
              <a:rPr lang="en-US" b="1" dirty="0" err="1" smtClean="0"/>
              <a:t>Rettig</a:t>
            </a:r>
            <a:r>
              <a:rPr lang="en-US" b="1" dirty="0" smtClean="0"/>
              <a:t> WJ. Cancer Res. 2008 Jun 15;68(12):4774-82. </a:t>
            </a:r>
          </a:p>
          <a:p>
            <a:endParaRPr lang="en-US" dirty="0" smtClean="0"/>
          </a:p>
          <a:p>
            <a:r>
              <a:rPr lang="en-US" dirty="0" smtClean="0"/>
              <a:t>Inhibition of tumor angiogenesis through blockade of the vascular endothelial growth factor (VEGF) signaling pathway is a novel treatment modality in oncology. Preclinical findings suggest that long-term clinical outcomes may improve with blockade of additional </a:t>
            </a:r>
            <a:r>
              <a:rPr lang="en-US" dirty="0" err="1" smtClean="0"/>
              <a:t>proangiogenic</a:t>
            </a:r>
            <a:r>
              <a:rPr lang="en-US" dirty="0" smtClean="0"/>
              <a:t> receptor tyrosine kinases: platelet-derived growth factor receptors (PDGFR) and fibroblast growth factor receptors (FGFR). BIBF 1120 is an </a:t>
            </a:r>
            <a:r>
              <a:rPr lang="en-US" dirty="0" err="1" smtClean="0"/>
              <a:t>indolinone</a:t>
            </a:r>
            <a:r>
              <a:rPr lang="en-US" dirty="0" smtClean="0"/>
              <a:t> derivative potently blocking VEGF receptor (VEGFR), PDGFR and FGFR kinase activity in enzymatic assays (IC(50), 20-100 </a:t>
            </a:r>
            <a:r>
              <a:rPr lang="en-US" dirty="0" err="1" smtClean="0"/>
              <a:t>nmol</a:t>
            </a:r>
            <a:r>
              <a:rPr lang="en-US" dirty="0" smtClean="0"/>
              <a:t>/L). BIBF 1120 inhibits mitogen-activated protein kinase and </a:t>
            </a:r>
            <a:r>
              <a:rPr lang="en-US" dirty="0" err="1" smtClean="0"/>
              <a:t>Akt</a:t>
            </a:r>
            <a:r>
              <a:rPr lang="en-US" dirty="0" smtClean="0"/>
              <a:t> signaling pathways in three cell types contributing to angiogenesis, endothelial cells, </a:t>
            </a:r>
            <a:r>
              <a:rPr lang="en-US" dirty="0" err="1" smtClean="0"/>
              <a:t>pericytes</a:t>
            </a:r>
            <a:r>
              <a:rPr lang="en-US" dirty="0" smtClean="0"/>
              <a:t>, and smooth muscle cells, resulting in inhibition of cell proliferation (EC(50), 10-80 </a:t>
            </a:r>
            <a:r>
              <a:rPr lang="en-US" dirty="0" err="1" smtClean="0"/>
              <a:t>nmol</a:t>
            </a:r>
            <a:r>
              <a:rPr lang="en-US" dirty="0" smtClean="0"/>
              <a:t>/L) and apoptosis. In all tumor models tested thus far, including human tumor </a:t>
            </a:r>
            <a:r>
              <a:rPr lang="en-US" dirty="0" err="1" smtClean="0"/>
              <a:t>xenografts</a:t>
            </a:r>
            <a:r>
              <a:rPr lang="en-US" dirty="0" smtClean="0"/>
              <a:t> growing in nude mice and a syngeneic rat tumor model, BIBF 1120 is highly active at well-tolerated doses (25-100 mg/kg daily </a:t>
            </a:r>
            <a:r>
              <a:rPr lang="en-US" dirty="0" err="1" smtClean="0"/>
              <a:t>p.o.</a:t>
            </a:r>
            <a:r>
              <a:rPr lang="en-US" dirty="0" smtClean="0"/>
              <a:t>), as measured by magnetic resonance imaging of tumor perfusion after 3 days, reducing vessel density and vessel integrity after 5 days, and inducing profound growth inhibition. A distinct </a:t>
            </a:r>
            <a:r>
              <a:rPr lang="en-US" dirty="0" err="1" smtClean="0"/>
              <a:t>pharmacodynamic</a:t>
            </a:r>
            <a:r>
              <a:rPr lang="en-US" dirty="0" smtClean="0"/>
              <a:t> feature of BIBF 1120 in cell culture is sustained pathway inhibition (up to 32 hours after 1-hour treatment), suggesting slow receptor off-kinetics. Although BIBF 1120 is rapidly metabolized in vivo by </a:t>
            </a:r>
            <a:r>
              <a:rPr lang="en-US" dirty="0" err="1" smtClean="0"/>
              <a:t>methylester</a:t>
            </a:r>
            <a:r>
              <a:rPr lang="en-US" dirty="0" smtClean="0"/>
              <a:t> cleavage, resulting in a short mean residence time, once daily oral dosing is fully efficacious in </a:t>
            </a:r>
            <a:r>
              <a:rPr lang="en-US" dirty="0" err="1" smtClean="0"/>
              <a:t>xenograft</a:t>
            </a:r>
            <a:r>
              <a:rPr lang="en-US" dirty="0" smtClean="0"/>
              <a:t> models. These distinctive pharmacokinetic and </a:t>
            </a:r>
            <a:r>
              <a:rPr lang="en-US" dirty="0" err="1" smtClean="0"/>
              <a:t>pharmacodynamic</a:t>
            </a:r>
            <a:r>
              <a:rPr lang="en-US" dirty="0" smtClean="0"/>
              <a:t> properties may help explain clinical observations with BIBF 1120, currently entering phase III clinical development.</a:t>
            </a:r>
          </a:p>
          <a:p>
            <a:endParaRPr lang="en-US" dirty="0" smtClean="0"/>
          </a:p>
          <a:p>
            <a:endParaRPr lang="en-US" dirty="0" smtClean="0"/>
          </a:p>
          <a:p>
            <a:r>
              <a:rPr lang="en-US" b="1" dirty="0" smtClean="0"/>
              <a:t>Nintedanib (BIBF-1120) inhibits hepatocellular carcinoma growth independent of </a:t>
            </a:r>
            <a:r>
              <a:rPr lang="en-US" b="1" dirty="0" err="1" smtClean="0"/>
              <a:t>angiokinase</a:t>
            </a:r>
            <a:r>
              <a:rPr lang="en-US" b="1" dirty="0" smtClean="0"/>
              <a:t> activity.</a:t>
            </a:r>
          </a:p>
          <a:p>
            <a:r>
              <a:rPr lang="en-US" b="1" dirty="0" smtClean="0"/>
              <a:t>Tai WT1, </a:t>
            </a:r>
            <a:r>
              <a:rPr lang="en-US" b="1" dirty="0" err="1" smtClean="0"/>
              <a:t>Shiau</a:t>
            </a:r>
            <a:r>
              <a:rPr lang="en-US" b="1" dirty="0" smtClean="0"/>
              <a:t> CW2, Li YS1, Chang CW1, Huang JW3, Hsueh TT2, Yu HC1, Chen KF4.</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J </a:t>
            </a:r>
            <a:r>
              <a:rPr lang="en-US" b="1" dirty="0" err="1" smtClean="0"/>
              <a:t>Hepatol</a:t>
            </a:r>
            <a:r>
              <a:rPr lang="en-US" b="1" dirty="0" smtClean="0"/>
              <a:t>. 2014 Jul;61(1):89-97. </a:t>
            </a:r>
            <a:r>
              <a:rPr lang="en-US" b="1" dirty="0" err="1" smtClean="0"/>
              <a:t>doi</a:t>
            </a:r>
            <a:r>
              <a:rPr lang="en-US" b="1" dirty="0" smtClean="0"/>
              <a:t>: 10.1016/j.jhep.2014.03.017. </a:t>
            </a:r>
            <a:r>
              <a:rPr lang="en-US" b="1" dirty="0" err="1" smtClean="0"/>
              <a:t>Epub</a:t>
            </a:r>
            <a:r>
              <a:rPr lang="en-US" b="1" dirty="0" smtClean="0"/>
              <a:t> 2014 Mar 18.</a:t>
            </a:r>
          </a:p>
          <a:p>
            <a:endParaRPr lang="en-US" dirty="0" smtClean="0"/>
          </a:p>
          <a:p>
            <a:r>
              <a:rPr lang="en-US" dirty="0" smtClean="0"/>
              <a:t>Nintedanib, a triple </a:t>
            </a:r>
            <a:r>
              <a:rPr lang="en-US" dirty="0" err="1" smtClean="0"/>
              <a:t>angiokinase</a:t>
            </a:r>
            <a:r>
              <a:rPr lang="en-US" dirty="0" smtClean="0"/>
              <a:t> inhibitor, is currently being evaluated against advanced HCC in phase I/II clinical trials. Here, we report the underlying molecular mechanism by which nintedanib (BIBF-1120) induces an anti-HCC effect.</a:t>
            </a:r>
          </a:p>
          <a:p>
            <a:r>
              <a:rPr lang="en-US" dirty="0" smtClean="0"/>
              <a:t>METHODS:</a:t>
            </a:r>
          </a:p>
          <a:p>
            <a:endParaRPr lang="en-US" dirty="0" smtClean="0"/>
          </a:p>
          <a:p>
            <a:r>
              <a:rPr lang="en-US" dirty="0" smtClean="0"/>
              <a:t>To further elucidate whether the effect of nintedanib on SHP-1 is dependent on its </a:t>
            </a:r>
            <a:r>
              <a:rPr lang="en-US" dirty="0" err="1" smtClean="0"/>
              <a:t>angiokinase</a:t>
            </a:r>
            <a:r>
              <a:rPr lang="en-US" dirty="0" smtClean="0"/>
              <a:t> inhibition activity, we developed a novel kinase-independent derivative of nintedanib, </a:t>
            </a:r>
            <a:r>
              <a:rPr lang="el-GR" dirty="0" smtClean="0"/>
              <a:t>Δ</a:t>
            </a:r>
            <a:r>
              <a:rPr lang="en-US" dirty="0" smtClean="0"/>
              <a:t>N. HCC cell lines were treated with nintedanib or its derivative (</a:t>
            </a:r>
            <a:r>
              <a:rPr lang="el-GR" dirty="0" smtClean="0"/>
              <a:t>Δ</a:t>
            </a:r>
            <a:r>
              <a:rPr lang="en-US" dirty="0" smtClean="0"/>
              <a:t>N) and apoptosis, signal transduction, and phosphatase activity were analyzed. Purified SHP-1 proteins or HCC cells expressing deletion N-SH2 domain or D61A point mutants were used to investigate the potential effect of nintedanib on SHP-1. In vivo efficacy was determined in nude mice with HCC subcutaneous </a:t>
            </a:r>
            <a:r>
              <a:rPr lang="en-US" dirty="0" err="1" smtClean="0"/>
              <a:t>xenografts</a:t>
            </a:r>
            <a:r>
              <a:rPr lang="en-US" dirty="0" smtClean="0"/>
              <a:t> (n⩾8 mice).</a:t>
            </a:r>
          </a:p>
          <a:p>
            <a:r>
              <a:rPr lang="en-US" dirty="0" smtClean="0"/>
              <a:t>RESULTS:</a:t>
            </a:r>
          </a:p>
          <a:p>
            <a:endParaRPr lang="en-US" dirty="0" smtClean="0"/>
          </a:p>
          <a:p>
            <a:r>
              <a:rPr lang="en-US" dirty="0" smtClean="0"/>
              <a:t>Nintedanib induced anti-proliferation in HCC cell lines by targeting STAT3. Ectopic STAT3 abolished nintedanib-mediated apoptosis in HCC cells. Nintedanib further activated SHP-1 in purified SHP-1 proteins suggesting that nintedanib directly affects SHP-1 for STAT3 inhibition. HCC cells or recombinant SHP-1 proteins expressing deletion of N-SH2 domain or D61A mutants restored the activity of nintedanib suggesting that the auto-inhibition structure of SHP-1 was relieved by nintedanib. Although </a:t>
            </a:r>
            <a:r>
              <a:rPr lang="el-GR" dirty="0" smtClean="0"/>
              <a:t>Δ</a:t>
            </a:r>
            <a:r>
              <a:rPr lang="en-US" dirty="0" smtClean="0"/>
              <a:t>N only retained the backbone of nintedanib without kinase activity, </a:t>
            </a:r>
            <a:r>
              <a:rPr lang="el-GR" dirty="0" smtClean="0"/>
              <a:t>Δ</a:t>
            </a:r>
            <a:r>
              <a:rPr lang="en-US" dirty="0" smtClean="0"/>
              <a:t>N still induced substantial anti-HCC activity in vitro and in vivo by targeting STAT3.</a:t>
            </a:r>
          </a:p>
          <a:p>
            <a:r>
              <a:rPr lang="en-US" dirty="0" smtClean="0"/>
              <a:t>CONCLUSIONS:</a:t>
            </a:r>
          </a:p>
          <a:p>
            <a:endParaRPr lang="en-US" dirty="0" smtClean="0"/>
          </a:p>
          <a:p>
            <a:r>
              <a:rPr lang="en-US" dirty="0" smtClean="0"/>
              <a:t>Nintedanib induced significant anti-HCC activity independent of </a:t>
            </a:r>
            <a:r>
              <a:rPr lang="en-US" dirty="0" err="1" smtClean="0"/>
              <a:t>angiokinase</a:t>
            </a:r>
            <a:r>
              <a:rPr lang="en-US" dirty="0" smtClean="0"/>
              <a:t> inhibition activity in a preclinical HCC model by relieving </a:t>
            </a:r>
            <a:r>
              <a:rPr lang="en-US" dirty="0" err="1" smtClean="0"/>
              <a:t>autoinhibition</a:t>
            </a:r>
            <a:r>
              <a:rPr lang="en-US" dirty="0" smtClean="0"/>
              <a:t> of SHP-1. Our findings provide new mechanistic insight into the inhibition of HCC growth by nintedanib.</a:t>
            </a:r>
            <a:endParaRPr lang="en-US" dirty="0"/>
          </a:p>
        </p:txBody>
      </p:sp>
      <p:sp>
        <p:nvSpPr>
          <p:cNvPr id="4" name="Slide Number Placeholder 3"/>
          <p:cNvSpPr>
            <a:spLocks noGrp="1"/>
          </p:cNvSpPr>
          <p:nvPr>
            <p:ph type="sldNum" sz="quarter" idx="10"/>
          </p:nvPr>
        </p:nvSpPr>
        <p:spPr/>
        <p:txBody>
          <a:bodyPr/>
          <a:lstStyle/>
          <a:p>
            <a:fld id="{047CFE6E-57BE-8C4C-B4F1-0358A454B37C}" type="slidenum">
              <a:rPr lang="en-US" smtClean="0"/>
              <a:t>50</a:t>
            </a:fld>
            <a:endParaRPr lang="en-US" dirty="0"/>
          </a:p>
        </p:txBody>
      </p:sp>
    </p:spTree>
    <p:extLst>
      <p:ext uri="{BB962C8B-B14F-4D97-AF65-F5344CB8AC3E}">
        <p14:creationId xmlns:p14="http://schemas.microsoft.com/office/powerpoint/2010/main" val="1440390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Background</a:t>
            </a:r>
          </a:p>
          <a:p>
            <a:r>
              <a:rPr lang="en-US" dirty="0"/>
              <a:t>Nintedanib (formerly known as BIBF 1120) is an intracellular inhibitor that targets</a:t>
            </a:r>
          </a:p>
          <a:p>
            <a:r>
              <a:rPr lang="en-US" dirty="0"/>
              <a:t>multiple tyrosine kinases. A phase 2 trial suggested that treatment with 150 mg of</a:t>
            </a:r>
          </a:p>
          <a:p>
            <a:r>
              <a:rPr lang="en-US" dirty="0"/>
              <a:t>nintedanib twice daily reduced lung-function decline and acute exacerbations in</a:t>
            </a:r>
          </a:p>
          <a:p>
            <a:r>
              <a:rPr lang="en-US" dirty="0"/>
              <a:t>patients with idiopathic pulmonary fibrosis.</a:t>
            </a:r>
          </a:p>
          <a:p>
            <a:r>
              <a:rPr lang="en-US" b="1" dirty="0"/>
              <a:t>Methods</a:t>
            </a:r>
          </a:p>
          <a:p>
            <a:r>
              <a:rPr lang="en-US" dirty="0"/>
              <a:t>We conducted two replicate 52-week, randomized, double-blind, phase 3 trials</a:t>
            </a:r>
          </a:p>
          <a:p>
            <a:r>
              <a:rPr lang="en-US" dirty="0"/>
              <a:t>(INPULSIS-1 and INPULSIS-2) to evaluate the efficacy and safety of 150 mg of</a:t>
            </a:r>
          </a:p>
          <a:p>
            <a:r>
              <a:rPr lang="en-US" dirty="0"/>
              <a:t>nintedanib twice daily as compared with placebo in patients with idiopathic pulmonary</a:t>
            </a:r>
          </a:p>
          <a:p>
            <a:r>
              <a:rPr lang="en-US" dirty="0"/>
              <a:t>fibrosis. The primary end point was the annual rate of decline in forced</a:t>
            </a:r>
          </a:p>
          <a:p>
            <a:r>
              <a:rPr lang="en-US" dirty="0"/>
              <a:t>vital capacity (FVC). Key secondary end points were the time to the first acute</a:t>
            </a:r>
          </a:p>
          <a:p>
            <a:r>
              <a:rPr lang="en-US" dirty="0"/>
              <a:t>exacerbation and the change from baseline in the total score on the St. George’s</a:t>
            </a:r>
          </a:p>
          <a:p>
            <a:r>
              <a:rPr lang="en-US" dirty="0"/>
              <a:t>Respiratory Questionnaire, both assessed over a 52-week period.</a:t>
            </a:r>
          </a:p>
          <a:p>
            <a:r>
              <a:rPr lang="en-US" b="1" dirty="0"/>
              <a:t>Results</a:t>
            </a:r>
          </a:p>
          <a:p>
            <a:r>
              <a:rPr lang="en-US" dirty="0"/>
              <a:t>A total of 1066 patients were randomly assigned in a 3:2 ratio to receive nintedanib</a:t>
            </a:r>
          </a:p>
          <a:p>
            <a:r>
              <a:rPr lang="en-US" dirty="0"/>
              <a:t>or placebo. The adjusted annual rate of change in FVC was −114.7 ml with nintedanib</a:t>
            </a:r>
          </a:p>
          <a:p>
            <a:r>
              <a:rPr lang="en-US" dirty="0"/>
              <a:t>versus −239.9 ml with placebo (difference, 125.3 ml; 95% confidence interval [CI],</a:t>
            </a:r>
          </a:p>
          <a:p>
            <a:r>
              <a:rPr lang="en-US" dirty="0"/>
              <a:t>77.7 to 172.8; P&lt;0.001) in INPULSIS-1 and −113.6 ml with nintedanib versus −207.3 ml</a:t>
            </a:r>
          </a:p>
          <a:p>
            <a:r>
              <a:rPr lang="en-US" dirty="0"/>
              <a:t>with placebo (difference, 93.7 ml per year; 95% CI, 44.8 to 142.7; P&lt;0.001) in</a:t>
            </a:r>
          </a:p>
          <a:p>
            <a:r>
              <a:rPr lang="en-US" dirty="0"/>
              <a:t>INPULSIS-2. In INPULSIS-1, there was no significant difference between the nintedanib</a:t>
            </a:r>
          </a:p>
          <a:p>
            <a:r>
              <a:rPr lang="en-US" dirty="0"/>
              <a:t>and placebo groups in the time to the first acute exacerbation (hazard ratio with</a:t>
            </a:r>
          </a:p>
          <a:p>
            <a:r>
              <a:rPr lang="en-US" dirty="0"/>
              <a:t>nintedanib, 1.15; 95% CI, 0.54 to 2.42; P = 0.67); in INPULSIS-2, there was a significant</a:t>
            </a:r>
          </a:p>
          <a:p>
            <a:r>
              <a:rPr lang="en-US" dirty="0"/>
              <a:t>benefit with nintedanib versus placebo (hazard ratio, 0.38; 95% CI, 0.19 to 0.77;</a:t>
            </a:r>
          </a:p>
          <a:p>
            <a:r>
              <a:rPr lang="en-US" dirty="0"/>
              <a:t>P = 0.005). The most frequent adverse event in the nintedanib groups was diarrhea,</a:t>
            </a:r>
          </a:p>
          <a:p>
            <a:r>
              <a:rPr lang="en-US" dirty="0"/>
              <a:t>with rates of 61.5% and 18.6% in the nintedanib and placebo groups, respectively,</a:t>
            </a:r>
          </a:p>
          <a:p>
            <a:r>
              <a:rPr lang="en-US" dirty="0"/>
              <a:t>in INPULSIS-1 and 63.2% and 18.3% in the two groups, respectively, in INPULSIS-2.</a:t>
            </a:r>
          </a:p>
          <a:p>
            <a:r>
              <a:rPr lang="en-US" b="1" dirty="0"/>
              <a:t>Conclusions</a:t>
            </a:r>
          </a:p>
          <a:p>
            <a:r>
              <a:rPr lang="en-US" dirty="0"/>
              <a:t>In patients with idiopathic pulmonary fibrosis, nintedanib reduced the decline in</a:t>
            </a:r>
          </a:p>
          <a:p>
            <a:r>
              <a:rPr lang="en-US" dirty="0"/>
              <a:t>FVC, which is consistent with a slowing of disease progression; nintedanib was frequently</a:t>
            </a:r>
          </a:p>
          <a:p>
            <a:r>
              <a:rPr lang="en-US" dirty="0"/>
              <a:t>associated with diarrhea, which led to discontinuation of the study medication</a:t>
            </a:r>
          </a:p>
          <a:p>
            <a:r>
              <a:rPr lang="en-US" dirty="0"/>
              <a:t>in less than 5% of patients. (Funded by </a:t>
            </a:r>
            <a:r>
              <a:rPr lang="en-US" dirty="0" err="1"/>
              <a:t>Boehringer</a:t>
            </a:r>
            <a:r>
              <a:rPr lang="en-US" dirty="0"/>
              <a:t> </a:t>
            </a:r>
            <a:r>
              <a:rPr lang="en-US" dirty="0" err="1"/>
              <a:t>Ingelheim</a:t>
            </a:r>
            <a:r>
              <a:rPr lang="en-US" dirty="0"/>
              <a:t>; INPULSIS-1 and</a:t>
            </a:r>
          </a:p>
          <a:p>
            <a:r>
              <a:rPr lang="en-US" dirty="0"/>
              <a:t>INPULSIS-2 ClinicalTrials.gov numbers, NCT01335464 and NCT01335477.)</a:t>
            </a:r>
          </a:p>
        </p:txBody>
      </p:sp>
      <p:sp>
        <p:nvSpPr>
          <p:cNvPr id="4" name="Slide Number Placeholder 3"/>
          <p:cNvSpPr>
            <a:spLocks noGrp="1"/>
          </p:cNvSpPr>
          <p:nvPr>
            <p:ph type="sldNum" sz="quarter" idx="10"/>
          </p:nvPr>
        </p:nvSpPr>
        <p:spPr/>
        <p:txBody>
          <a:bodyPr/>
          <a:lstStyle/>
          <a:p>
            <a:fld id="{03AC13C2-11E1-4B0C-A182-38B97276CE48}" type="slidenum">
              <a:rPr lang="en-US" smtClean="0"/>
              <a:t>52</a:t>
            </a:fld>
            <a:endParaRPr lang="en-US"/>
          </a:p>
        </p:txBody>
      </p:sp>
    </p:spTree>
    <p:extLst>
      <p:ext uri="{BB962C8B-B14F-4D97-AF65-F5344CB8AC3E}">
        <p14:creationId xmlns:p14="http://schemas.microsoft.com/office/powerpoint/2010/main" val="1245805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Annu</a:t>
            </a:r>
            <a:r>
              <a:rPr lang="en-US" dirty="0" smtClean="0"/>
              <a:t> Rev Med. 2013;64:265-76. </a:t>
            </a:r>
            <a:r>
              <a:rPr lang="en-US" dirty="0" err="1" smtClean="0"/>
              <a:t>doi</a:t>
            </a:r>
            <a:r>
              <a:rPr lang="en-US" dirty="0" smtClean="0"/>
              <a:t>: 10.1146/annurev-med-042711-142004. </a:t>
            </a:r>
            <a:r>
              <a:rPr lang="en-US" dirty="0" err="1" smtClean="0"/>
              <a:t>Epub</a:t>
            </a:r>
            <a:r>
              <a:rPr lang="en-US" dirty="0" smtClean="0"/>
              <a:t> 2012 Sep 27.</a:t>
            </a:r>
          </a:p>
          <a:p>
            <a:r>
              <a:rPr lang="en-US" dirty="0" smtClean="0"/>
              <a:t>Molecular mechanisms in progressive idiopathic pulmonary fibrosis.</a:t>
            </a:r>
          </a:p>
          <a:p>
            <a:r>
              <a:rPr lang="en-US" dirty="0" smtClean="0"/>
              <a:t>Steele MP1, Schwartz DA.</a:t>
            </a:r>
          </a:p>
          <a:p>
            <a:r>
              <a:rPr lang="en-US" dirty="0" smtClean="0"/>
              <a:t>Author information</a:t>
            </a:r>
          </a:p>
          <a:p>
            <a:r>
              <a:rPr lang="en-US" dirty="0" smtClean="0"/>
              <a:t>Abstract</a:t>
            </a:r>
          </a:p>
          <a:p>
            <a:endParaRPr lang="en-US" dirty="0" smtClean="0"/>
          </a:p>
          <a:p>
            <a:r>
              <a:rPr lang="en-US" dirty="0" smtClean="0"/>
              <a:t>There is clear evidence that environmental exposures and genetic predisposition contribute to the pathogenesis of idiopathic pulmonary fibrosis (IPF). Cigarette smoking increases the risk of developing IPF several-fold, as do other exposures such as metal-fume and wood-dust exposure. Occupations that increase the risk of IPF are agricultural work, hairdressing, and stone polishing, supporting the role of environmental exposure in disease pathogenesis. Genetic predisposition to IPF is evident from its familial aggregation and the fact that pulmonary fibrosis develops in several rare genetic disorders. Mutations in surfactant proteins lead to pulmonary fibrosis and are associated with endoplasmic reticulum stress in alveolar type II epithelial cells. Mutations in telomerase have been found in several families with IPF, and shortened telomeres are found in sporadic cases of IPF. A common variant in </a:t>
            </a:r>
            <a:r>
              <a:rPr lang="en-US" dirty="0" err="1" smtClean="0"/>
              <a:t>mucin</a:t>
            </a:r>
            <a:r>
              <a:rPr lang="en-US" dirty="0" smtClean="0"/>
              <a:t> 5B predisposes to both familial and sporadic IPF and is present in the majority of cases, indicating sporadic IPF occurs in those with genetic predisposition.</a:t>
            </a:r>
            <a:endParaRPr lang="en-US" dirty="0"/>
          </a:p>
        </p:txBody>
      </p:sp>
      <p:sp>
        <p:nvSpPr>
          <p:cNvPr id="4" name="Slide Number Placeholder 3"/>
          <p:cNvSpPr>
            <a:spLocks noGrp="1"/>
          </p:cNvSpPr>
          <p:nvPr>
            <p:ph type="sldNum" sz="quarter" idx="10"/>
          </p:nvPr>
        </p:nvSpPr>
        <p:spPr/>
        <p:txBody>
          <a:bodyPr/>
          <a:lstStyle/>
          <a:p>
            <a:fld id="{047CFE6E-57BE-8C4C-B4F1-0358A454B37C}" type="slidenum">
              <a:rPr lang="en-US" smtClean="0"/>
              <a:t>4</a:t>
            </a:fld>
            <a:endParaRPr lang="en-US" dirty="0"/>
          </a:p>
        </p:txBody>
      </p:sp>
    </p:spTree>
    <p:extLst>
      <p:ext uri="{BB962C8B-B14F-4D97-AF65-F5344CB8AC3E}">
        <p14:creationId xmlns:p14="http://schemas.microsoft.com/office/powerpoint/2010/main" val="98652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t>
            </a:r>
            <a:endParaRPr lang="en-US" dirty="0"/>
          </a:p>
        </p:txBody>
      </p:sp>
      <p:sp>
        <p:nvSpPr>
          <p:cNvPr id="4" name="Slide Number Placeholder 3"/>
          <p:cNvSpPr>
            <a:spLocks noGrp="1"/>
          </p:cNvSpPr>
          <p:nvPr>
            <p:ph type="sldNum" sz="quarter" idx="10"/>
          </p:nvPr>
        </p:nvSpPr>
        <p:spPr/>
        <p:txBody>
          <a:bodyPr/>
          <a:lstStyle/>
          <a:p>
            <a:fld id="{03AC13C2-11E1-4B0C-A182-38B97276CE48}" type="slidenum">
              <a:rPr lang="en-US" smtClean="0"/>
              <a:t>54</a:t>
            </a:fld>
            <a:endParaRPr lang="en-US"/>
          </a:p>
        </p:txBody>
      </p:sp>
    </p:spTree>
    <p:extLst>
      <p:ext uri="{BB962C8B-B14F-4D97-AF65-F5344CB8AC3E}">
        <p14:creationId xmlns:p14="http://schemas.microsoft.com/office/powerpoint/2010/main" val="539769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t>
            </a:r>
            <a:endParaRPr lang="en-US" dirty="0"/>
          </a:p>
        </p:txBody>
      </p:sp>
      <p:sp>
        <p:nvSpPr>
          <p:cNvPr id="4" name="Slide Number Placeholder 3"/>
          <p:cNvSpPr>
            <a:spLocks noGrp="1"/>
          </p:cNvSpPr>
          <p:nvPr>
            <p:ph type="sldNum" sz="quarter" idx="10"/>
          </p:nvPr>
        </p:nvSpPr>
        <p:spPr/>
        <p:txBody>
          <a:bodyPr/>
          <a:lstStyle/>
          <a:p>
            <a:fld id="{03AC13C2-11E1-4B0C-A182-38B97276CE48}" type="slidenum">
              <a:rPr lang="en-US" smtClean="0"/>
              <a:t>55</a:t>
            </a:fld>
            <a:endParaRPr lang="en-US"/>
          </a:p>
        </p:txBody>
      </p:sp>
    </p:spTree>
    <p:extLst>
      <p:ext uri="{BB962C8B-B14F-4D97-AF65-F5344CB8AC3E}">
        <p14:creationId xmlns:p14="http://schemas.microsoft.com/office/powerpoint/2010/main" val="539769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Time to First Investigator Reported Acute Exacerbation</a:t>
            </a:r>
            <a:endParaRPr lang="en-US" dirty="0"/>
          </a:p>
        </p:txBody>
      </p:sp>
      <p:sp>
        <p:nvSpPr>
          <p:cNvPr id="4" name="Slide Number Placeholder 3"/>
          <p:cNvSpPr>
            <a:spLocks noGrp="1"/>
          </p:cNvSpPr>
          <p:nvPr>
            <p:ph type="sldNum" sz="quarter" idx="10"/>
          </p:nvPr>
        </p:nvSpPr>
        <p:spPr/>
        <p:txBody>
          <a:bodyPr/>
          <a:lstStyle/>
          <a:p>
            <a:fld id="{03AC13C2-11E1-4B0C-A182-38B97276CE48}" type="slidenum">
              <a:rPr lang="en-US" smtClean="0"/>
              <a:t>56</a:t>
            </a:fld>
            <a:endParaRPr lang="en-US"/>
          </a:p>
        </p:txBody>
      </p:sp>
    </p:spTree>
    <p:extLst>
      <p:ext uri="{BB962C8B-B14F-4D97-AF65-F5344CB8AC3E}">
        <p14:creationId xmlns:p14="http://schemas.microsoft.com/office/powerpoint/2010/main" val="539769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t>
            </a:r>
            <a:endParaRPr lang="en-US" dirty="0"/>
          </a:p>
        </p:txBody>
      </p:sp>
      <p:sp>
        <p:nvSpPr>
          <p:cNvPr id="4" name="Slide Number Placeholder 3"/>
          <p:cNvSpPr>
            <a:spLocks noGrp="1"/>
          </p:cNvSpPr>
          <p:nvPr>
            <p:ph type="sldNum" sz="quarter" idx="10"/>
          </p:nvPr>
        </p:nvSpPr>
        <p:spPr/>
        <p:txBody>
          <a:bodyPr/>
          <a:lstStyle/>
          <a:p>
            <a:fld id="{03AC13C2-11E1-4B0C-A182-38B97276CE48}" type="slidenum">
              <a:rPr lang="en-US" smtClean="0"/>
              <a:t>57</a:t>
            </a:fld>
            <a:endParaRPr lang="en-US"/>
          </a:p>
        </p:txBody>
      </p:sp>
    </p:spTree>
    <p:extLst>
      <p:ext uri="{BB962C8B-B14F-4D97-AF65-F5344CB8AC3E}">
        <p14:creationId xmlns:p14="http://schemas.microsoft.com/office/powerpoint/2010/main" val="539769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CFE6E-57BE-8C4C-B4F1-0358A454B37C}" type="slidenum">
              <a:rPr lang="en-US" smtClean="0"/>
              <a:t>58</a:t>
            </a:fld>
            <a:endParaRPr lang="en-US" dirty="0"/>
          </a:p>
        </p:txBody>
      </p:sp>
    </p:spTree>
    <p:extLst>
      <p:ext uri="{BB962C8B-B14F-4D97-AF65-F5344CB8AC3E}">
        <p14:creationId xmlns:p14="http://schemas.microsoft.com/office/powerpoint/2010/main" val="2896865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t>
            </a:r>
            <a:endParaRPr lang="en-US" dirty="0"/>
          </a:p>
        </p:txBody>
      </p:sp>
      <p:sp>
        <p:nvSpPr>
          <p:cNvPr id="4" name="Slide Number Placeholder 3"/>
          <p:cNvSpPr>
            <a:spLocks noGrp="1"/>
          </p:cNvSpPr>
          <p:nvPr>
            <p:ph type="sldNum" sz="quarter" idx="10"/>
          </p:nvPr>
        </p:nvSpPr>
        <p:spPr/>
        <p:txBody>
          <a:bodyPr/>
          <a:lstStyle/>
          <a:p>
            <a:fld id="{03AC13C2-11E1-4B0C-A182-38B97276CE48}" type="slidenum">
              <a:rPr lang="en-US" smtClean="0"/>
              <a:t>59</a:t>
            </a:fld>
            <a:endParaRPr lang="en-US"/>
          </a:p>
        </p:txBody>
      </p:sp>
    </p:spTree>
    <p:extLst>
      <p:ext uri="{BB962C8B-B14F-4D97-AF65-F5344CB8AC3E}">
        <p14:creationId xmlns:p14="http://schemas.microsoft.com/office/powerpoint/2010/main" val="539769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t>
            </a:r>
            <a:endParaRPr lang="en-US" dirty="0"/>
          </a:p>
        </p:txBody>
      </p:sp>
      <p:sp>
        <p:nvSpPr>
          <p:cNvPr id="4" name="Slide Number Placeholder 3"/>
          <p:cNvSpPr>
            <a:spLocks noGrp="1"/>
          </p:cNvSpPr>
          <p:nvPr>
            <p:ph type="sldNum" sz="quarter" idx="10"/>
          </p:nvPr>
        </p:nvSpPr>
        <p:spPr/>
        <p:txBody>
          <a:bodyPr/>
          <a:lstStyle/>
          <a:p>
            <a:fld id="{03AC13C2-11E1-4B0C-A182-38B97276CE48}" type="slidenum">
              <a:rPr lang="en-US" smtClean="0"/>
              <a:t>60</a:t>
            </a:fld>
            <a:endParaRPr lang="en-US"/>
          </a:p>
        </p:txBody>
      </p:sp>
    </p:spTree>
    <p:extLst>
      <p:ext uri="{BB962C8B-B14F-4D97-AF65-F5344CB8AC3E}">
        <p14:creationId xmlns:p14="http://schemas.microsoft.com/office/powerpoint/2010/main" val="5397692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414">
              <a:defRPr sz="2400">
                <a:solidFill>
                  <a:schemeClr val="tx1"/>
                </a:solidFill>
                <a:latin typeface="Arial" charset="0"/>
                <a:ea typeface="ＭＳ Ｐゴシック" charset="0"/>
                <a:cs typeface="ＭＳ Ｐゴシック" charset="0"/>
              </a:defRPr>
            </a:lvl1pPr>
            <a:lvl2pPr marL="734629" indent="-282550" defTabSz="932414">
              <a:defRPr sz="2400">
                <a:solidFill>
                  <a:schemeClr val="tx1"/>
                </a:solidFill>
                <a:latin typeface="Arial" charset="0"/>
                <a:ea typeface="ＭＳ Ｐゴシック" charset="0"/>
              </a:defRPr>
            </a:lvl2pPr>
            <a:lvl3pPr marL="1130198" indent="-226040" defTabSz="932414">
              <a:defRPr sz="2400">
                <a:solidFill>
                  <a:schemeClr val="tx1"/>
                </a:solidFill>
                <a:latin typeface="Arial" charset="0"/>
                <a:ea typeface="ＭＳ Ｐゴシック" charset="0"/>
              </a:defRPr>
            </a:lvl3pPr>
            <a:lvl4pPr marL="1582278" indent="-226040" defTabSz="932414">
              <a:defRPr sz="2400">
                <a:solidFill>
                  <a:schemeClr val="tx1"/>
                </a:solidFill>
                <a:latin typeface="Arial" charset="0"/>
                <a:ea typeface="ＭＳ Ｐゴシック" charset="0"/>
              </a:defRPr>
            </a:lvl4pPr>
            <a:lvl5pPr marL="2034357" indent="-226040" defTabSz="932414">
              <a:defRPr sz="2400">
                <a:solidFill>
                  <a:schemeClr val="tx1"/>
                </a:solidFill>
                <a:latin typeface="Arial" charset="0"/>
                <a:ea typeface="ＭＳ Ｐゴシック" charset="0"/>
              </a:defRPr>
            </a:lvl5pPr>
            <a:lvl6pPr marL="2486436" indent="-226040" defTabSz="932414" eaLnBrk="0" fontAlgn="base" hangingPunct="0">
              <a:spcBef>
                <a:spcPct val="0"/>
              </a:spcBef>
              <a:spcAft>
                <a:spcPct val="0"/>
              </a:spcAft>
              <a:defRPr sz="2400">
                <a:solidFill>
                  <a:schemeClr val="tx1"/>
                </a:solidFill>
                <a:latin typeface="Arial" charset="0"/>
                <a:ea typeface="ＭＳ Ｐゴシック" charset="0"/>
              </a:defRPr>
            </a:lvl6pPr>
            <a:lvl7pPr marL="2938516" indent="-226040" defTabSz="932414" eaLnBrk="0" fontAlgn="base" hangingPunct="0">
              <a:spcBef>
                <a:spcPct val="0"/>
              </a:spcBef>
              <a:spcAft>
                <a:spcPct val="0"/>
              </a:spcAft>
              <a:defRPr sz="2400">
                <a:solidFill>
                  <a:schemeClr val="tx1"/>
                </a:solidFill>
                <a:latin typeface="Arial" charset="0"/>
                <a:ea typeface="ＭＳ Ｐゴシック" charset="0"/>
              </a:defRPr>
            </a:lvl7pPr>
            <a:lvl8pPr marL="3390595" indent="-226040" defTabSz="932414" eaLnBrk="0" fontAlgn="base" hangingPunct="0">
              <a:spcBef>
                <a:spcPct val="0"/>
              </a:spcBef>
              <a:spcAft>
                <a:spcPct val="0"/>
              </a:spcAft>
              <a:defRPr sz="2400">
                <a:solidFill>
                  <a:schemeClr val="tx1"/>
                </a:solidFill>
                <a:latin typeface="Arial" charset="0"/>
                <a:ea typeface="ＭＳ Ｐゴシック" charset="0"/>
              </a:defRPr>
            </a:lvl8pPr>
            <a:lvl9pPr marL="3842675" indent="-226040" defTabSz="932414" eaLnBrk="0" fontAlgn="base" hangingPunct="0">
              <a:spcBef>
                <a:spcPct val="0"/>
              </a:spcBef>
              <a:spcAft>
                <a:spcPct val="0"/>
              </a:spcAft>
              <a:defRPr sz="2400">
                <a:solidFill>
                  <a:schemeClr val="tx1"/>
                </a:solidFill>
                <a:latin typeface="Arial" charset="0"/>
                <a:ea typeface="ＭＳ Ｐゴシック" charset="0"/>
              </a:defRPr>
            </a:lvl9pPr>
          </a:lstStyle>
          <a:p>
            <a:fld id="{1155855A-EF45-0545-9F9A-64EAB44D2D68}" type="slidenum">
              <a:rPr lang="en-US" sz="1200"/>
              <a:pPr/>
              <a:t>64</a:t>
            </a:fld>
            <a:endParaRPr lang="en-US" sz="120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Tree>
    <p:extLst>
      <p:ext uri="{BB962C8B-B14F-4D97-AF65-F5344CB8AC3E}">
        <p14:creationId xmlns:p14="http://schemas.microsoft.com/office/powerpoint/2010/main" val="1938152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 J </a:t>
            </a:r>
            <a:r>
              <a:rPr lang="en-US" dirty="0" err="1" smtClean="0"/>
              <a:t>Respir</a:t>
            </a:r>
            <a:r>
              <a:rPr lang="en-US" dirty="0" smtClean="0"/>
              <a:t> Cell </a:t>
            </a:r>
            <a:r>
              <a:rPr lang="en-US" dirty="0" err="1" smtClean="0"/>
              <a:t>Mol</a:t>
            </a:r>
            <a:r>
              <a:rPr lang="en-US" dirty="0" smtClean="0"/>
              <a:t> Biol. 2014 Jul 16. [</a:t>
            </a:r>
            <a:r>
              <a:rPr lang="en-US" dirty="0" err="1" smtClean="0"/>
              <a:t>Epub</a:t>
            </a:r>
            <a:r>
              <a:rPr lang="en-US" dirty="0" smtClean="0"/>
              <a:t> ahead of print]</a:t>
            </a:r>
          </a:p>
          <a:p>
            <a:r>
              <a:rPr lang="en-US" dirty="0" smtClean="0"/>
              <a:t>A Novel Genomic Signature with Translational Significance for Human Idiopathic Pulmonary Fibrosis.</a:t>
            </a:r>
          </a:p>
          <a:p>
            <a:r>
              <a:rPr lang="en-US" dirty="0" smtClean="0"/>
              <a:t>Bauer Y1, </a:t>
            </a:r>
            <a:r>
              <a:rPr lang="en-US" dirty="0" err="1" smtClean="0"/>
              <a:t>Tedrow</a:t>
            </a:r>
            <a:r>
              <a:rPr lang="en-US" dirty="0" smtClean="0"/>
              <a:t> J, de Bernard S, </a:t>
            </a:r>
            <a:r>
              <a:rPr lang="en-US" dirty="0" err="1" smtClean="0"/>
              <a:t>Birker-Robaczewska</a:t>
            </a:r>
            <a:r>
              <a:rPr lang="en-US" dirty="0" smtClean="0"/>
              <a:t> M, Gibson KF, Juan </a:t>
            </a:r>
            <a:r>
              <a:rPr lang="en-US" dirty="0" err="1" smtClean="0"/>
              <a:t>Guardela</a:t>
            </a:r>
            <a:r>
              <a:rPr lang="en-US" dirty="0" smtClean="0"/>
              <a:t> B, Hess P, </a:t>
            </a:r>
            <a:r>
              <a:rPr lang="en-US" dirty="0" err="1" smtClean="0"/>
              <a:t>Klenk</a:t>
            </a:r>
            <a:r>
              <a:rPr lang="en-US" dirty="0" smtClean="0"/>
              <a:t> A, Lindell KO, </a:t>
            </a:r>
            <a:r>
              <a:rPr lang="en-US" dirty="0" err="1" smtClean="0"/>
              <a:t>Poirey</a:t>
            </a:r>
            <a:r>
              <a:rPr lang="en-US" dirty="0" smtClean="0"/>
              <a:t> S, Renault B, Rey M, Weber E, </a:t>
            </a:r>
            <a:r>
              <a:rPr lang="en-US" dirty="0" err="1" smtClean="0"/>
              <a:t>Nayler</a:t>
            </a:r>
            <a:r>
              <a:rPr lang="en-US" dirty="0" smtClean="0"/>
              <a:t> O, Kaminski N.</a:t>
            </a:r>
          </a:p>
          <a:p>
            <a:r>
              <a:rPr lang="en-US" dirty="0" smtClean="0"/>
              <a:t>Author information</a:t>
            </a:r>
          </a:p>
          <a:p>
            <a:endParaRPr lang="en-US" dirty="0" smtClean="0"/>
          </a:p>
          <a:p>
            <a:r>
              <a:rPr lang="en-US" dirty="0" smtClean="0"/>
              <a:t>    1Actelion Pharmaceuticals, Drug Discovery Biology, </a:t>
            </a:r>
            <a:r>
              <a:rPr lang="en-US" dirty="0" err="1" smtClean="0"/>
              <a:t>Allschwil</a:t>
            </a:r>
            <a:r>
              <a:rPr lang="en-US" dirty="0" smtClean="0"/>
              <a:t>, Switzerland ; yasmina.bauer@actelion.com.</a:t>
            </a:r>
          </a:p>
          <a:p>
            <a:endParaRPr lang="en-US" dirty="0" smtClean="0"/>
          </a:p>
          <a:p>
            <a:r>
              <a:rPr lang="en-US" dirty="0" smtClean="0"/>
              <a:t>Abstract</a:t>
            </a:r>
          </a:p>
          <a:p>
            <a:endParaRPr lang="en-US" dirty="0" smtClean="0"/>
          </a:p>
          <a:p>
            <a:r>
              <a:rPr lang="en-US" dirty="0" smtClean="0"/>
              <a:t>The </a:t>
            </a:r>
            <a:r>
              <a:rPr lang="en-US" dirty="0" err="1" smtClean="0"/>
              <a:t>bleomycin</a:t>
            </a:r>
            <a:r>
              <a:rPr lang="en-US" dirty="0" smtClean="0"/>
              <a:t>-induced rodent lung fibrosis model is commonly used to study mechanisms of lung fibrosis and to test potential therapeutic interventions despite the well-recognized dissimilarities to human idiopathic pulmonary fibrosis (IPF). Therefore, in this study we sought to identify genomic commonalities between the gene expression profiles obtained from 100 IPF lungs and 108 control lungs that were obtained from the Lung Tissue Research Consortium and rat lungs harvested at days 3, 7, 14, 21, 28, 42 and 56 after </a:t>
            </a:r>
            <a:r>
              <a:rPr lang="en-US" dirty="0" err="1" smtClean="0"/>
              <a:t>bleomycin</a:t>
            </a:r>
            <a:r>
              <a:rPr lang="en-US" dirty="0" smtClean="0"/>
              <a:t> instillation. Surprisingly, the highest gene expression similarity between </a:t>
            </a:r>
            <a:r>
              <a:rPr lang="en-US" dirty="0" err="1" smtClean="0"/>
              <a:t>bleomycin</a:t>
            </a:r>
            <a:r>
              <a:rPr lang="en-US" dirty="0" smtClean="0"/>
              <a:t>-treated rat and IPF lungs was observed at day 7. At this point of maximal rat-human commonality we identified a novel set of twelve disease-relevant translational gene markers (C6; CTHRC1; CTSE; FHL2; GAL; GREM1; LCN2; MMP7; NELL1; PCSK1; PLA2G2A; SLC2A5) that was able to separate almost all IPF patients from controls in our cohort and in two additional IPF/control cohorts (GSE10667 and GSE24206). Furthermore, in combination with carbon monoxide (DLCO) measurements, four members of the translational gene marker set contributed to stratify IPF patients according to disease severity. Significantly, pirfenidone attenuated the expression change of one (CTHRC1) translational gene marker in the </a:t>
            </a:r>
            <a:r>
              <a:rPr lang="en-US" dirty="0" err="1" smtClean="0"/>
              <a:t>bleomycin</a:t>
            </a:r>
            <a:r>
              <a:rPr lang="en-US" dirty="0" smtClean="0"/>
              <a:t>-induced lung fibrosis model, TGF1-treated primary human lung fibroblasts and TGF1-treated human epithelial A549 cells. Our results suggest that a strategy focused on rodent model - human disease commonalities may identify genes that could be used to predict the pharmacological impact of therapeutic interventions and thus facilitates the development of novel treatments in this devastating lung disease.</a:t>
            </a:r>
          </a:p>
          <a:p>
            <a:endParaRPr lang="en-US" dirty="0" smtClean="0"/>
          </a:p>
          <a:p>
            <a:r>
              <a:rPr lang="en-US" dirty="0" smtClean="0"/>
              <a:t>Lancet </a:t>
            </a:r>
            <a:r>
              <a:rPr lang="en-US" dirty="0" err="1" smtClean="0"/>
              <a:t>Respir</a:t>
            </a:r>
            <a:r>
              <a:rPr lang="en-US" dirty="0" smtClean="0"/>
              <a:t> Med. 2013 Jun;1(4):309-17. </a:t>
            </a:r>
            <a:r>
              <a:rPr lang="en-US" dirty="0" err="1" smtClean="0"/>
              <a:t>doi</a:t>
            </a:r>
            <a:r>
              <a:rPr lang="en-US" dirty="0" smtClean="0"/>
              <a:t>: 10.1016/S2213-2600(13)70045-6. </a:t>
            </a:r>
            <a:r>
              <a:rPr lang="en-US" dirty="0" err="1" smtClean="0"/>
              <a:t>Epub</a:t>
            </a:r>
            <a:r>
              <a:rPr lang="en-US" dirty="0" smtClean="0"/>
              <a:t> 2013 Apr 17.</a:t>
            </a:r>
          </a:p>
          <a:p>
            <a:r>
              <a:rPr lang="en-US" dirty="0" smtClean="0"/>
              <a:t>Genetic variants associated with idiopathic pulmonary fibrosis susceptibility and mortality: a genome-wide association study.</a:t>
            </a:r>
          </a:p>
          <a:p>
            <a:r>
              <a:rPr lang="en-US" dirty="0" err="1" smtClean="0"/>
              <a:t>Noth</a:t>
            </a:r>
            <a:r>
              <a:rPr lang="en-US" dirty="0" smtClean="0"/>
              <a:t> I1, Zhang Y2, Ma SF3, Flores C4, Barber M3, Huang Y3, Broderick SM3, Wade MS5, </a:t>
            </a:r>
            <a:r>
              <a:rPr lang="en-US" dirty="0" err="1" smtClean="0"/>
              <a:t>Hysi</a:t>
            </a:r>
            <a:r>
              <a:rPr lang="en-US" dirty="0" smtClean="0"/>
              <a:t> P6, </a:t>
            </a:r>
            <a:r>
              <a:rPr lang="en-US" dirty="0" err="1" smtClean="0"/>
              <a:t>Scuirba</a:t>
            </a:r>
            <a:r>
              <a:rPr lang="en-US" dirty="0" smtClean="0"/>
              <a:t> J2, Richards TJ2, Juan-</a:t>
            </a:r>
            <a:r>
              <a:rPr lang="en-US" dirty="0" err="1" smtClean="0"/>
              <a:t>Guardela</a:t>
            </a:r>
            <a:r>
              <a:rPr lang="en-US" dirty="0" smtClean="0"/>
              <a:t> BM2, </a:t>
            </a:r>
            <a:r>
              <a:rPr lang="en-US" dirty="0" err="1" smtClean="0"/>
              <a:t>Vij</a:t>
            </a:r>
            <a:r>
              <a:rPr lang="en-US" dirty="0" smtClean="0"/>
              <a:t> R3, Han MK7, Martinez FJ7, </a:t>
            </a:r>
            <a:r>
              <a:rPr lang="en-US" dirty="0" err="1" smtClean="0"/>
              <a:t>Kossen</a:t>
            </a:r>
            <a:r>
              <a:rPr lang="en-US" dirty="0" smtClean="0"/>
              <a:t> K8, </a:t>
            </a:r>
            <a:r>
              <a:rPr lang="en-US" dirty="0" err="1" smtClean="0"/>
              <a:t>Seiwert</a:t>
            </a:r>
            <a:r>
              <a:rPr lang="en-US" dirty="0" smtClean="0"/>
              <a:t> SD8, Christie JD9, </a:t>
            </a:r>
            <a:r>
              <a:rPr lang="en-US" dirty="0" err="1" smtClean="0"/>
              <a:t>Nicolae</a:t>
            </a:r>
            <a:r>
              <a:rPr lang="en-US" dirty="0" smtClean="0"/>
              <a:t> D10, Kaminski N2, Garcia JG5.</a:t>
            </a:r>
          </a:p>
          <a:p>
            <a:r>
              <a:rPr lang="en-US" dirty="0" smtClean="0"/>
              <a:t>Author information</a:t>
            </a:r>
          </a:p>
          <a:p>
            <a:r>
              <a:rPr lang="en-US" dirty="0" smtClean="0"/>
              <a:t>Abstract</a:t>
            </a:r>
          </a:p>
          <a:p>
            <a:r>
              <a:rPr lang="en-US" dirty="0" smtClean="0"/>
              <a:t>BACKGROUND:</a:t>
            </a:r>
          </a:p>
          <a:p>
            <a:endParaRPr lang="en-US" dirty="0" smtClean="0"/>
          </a:p>
          <a:p>
            <a:r>
              <a:rPr lang="en-US" dirty="0" smtClean="0"/>
              <a:t>Idiopathic pulmonary fibrosis (IPF) is a devastating disease that probably involves several genetic loci. Several rare genetic variants and one common single nucleotide polymorphism (SNP) of MUC5B have been associated with the disease. Our aim was to identify additional common variants associated with susceptibility and ultimately mortality in IPF.</a:t>
            </a:r>
          </a:p>
          <a:p>
            <a:r>
              <a:rPr lang="en-US" dirty="0" smtClean="0"/>
              <a:t>METHODS:</a:t>
            </a:r>
          </a:p>
          <a:p>
            <a:endParaRPr lang="en-US" dirty="0" smtClean="0"/>
          </a:p>
          <a:p>
            <a:r>
              <a:rPr lang="en-US" dirty="0" smtClean="0"/>
              <a:t>First, we did a three-stage genome-wide association study (GWAS): stage one was a discovery GWAS; and stages two and three were independent case-control studies. DNA samples from European-American patients with IPF meeting standard criteria were obtained from several US </a:t>
            </a:r>
            <a:r>
              <a:rPr lang="en-US" dirty="0" err="1" smtClean="0"/>
              <a:t>centres</a:t>
            </a:r>
            <a:r>
              <a:rPr lang="en-US" dirty="0" smtClean="0"/>
              <a:t> for each stage. Data for European-American control individuals for stage one were gathered from the database of genotypes and phenotypes; additional control individuals were recruited at the University of Pittsburgh to increase the number. For controls in stages two and three, we gathered data for additional sex-matched European-American control individuals who had been recruited in another study. DNA samples from patients and from control individuals were genotyped to identify SNPs associated with IPF. SNPs identified in stage one were carried forward to stage two, and those that achieved genome-wide significance (p&lt;5 × 10(-8)) in a meta-analysis were carried forward to stage three. Three case series with follow-up data were selected from stages one and two of the GWAS using samples with follow-up data. Mortality analyses were done in these case series to assess the SNPs associated with IPF that had achieved genome-wide significance in the meta-analysis of stages one and two. Finally, we obtained gene-expression profiling data for lungs of patients with IPF from the Lung Genomics Research Consortium and </a:t>
            </a:r>
            <a:r>
              <a:rPr lang="en-US" dirty="0" err="1" smtClean="0"/>
              <a:t>analysed</a:t>
            </a:r>
            <a:r>
              <a:rPr lang="en-US" dirty="0" smtClean="0"/>
              <a:t> correlation with SNP genotypes.</a:t>
            </a:r>
          </a:p>
          <a:p>
            <a:r>
              <a:rPr lang="en-US" dirty="0" smtClean="0"/>
              <a:t>FINDINGS:</a:t>
            </a:r>
          </a:p>
          <a:p>
            <a:endParaRPr lang="en-US" dirty="0" smtClean="0"/>
          </a:p>
          <a:p>
            <a:r>
              <a:rPr lang="en-US" dirty="0" smtClean="0"/>
              <a:t>In stage one of the GWAS (542 patients with IPF, 542 control individuals matched one-by-one to cases by genetic ancestry estimates), we identified 20 loci. Six SNPs reached genome-wide significance in stage two (544 patients, 687 control individuals): three TOLLIP SNPs (rs111521887, rs5743894, rs5743890) and one MUC5B SNP (rs35705950) at 11p15.5; one MDGA2 SNP (rs7144383) at 14q21.3; and one SPPL2C SNP (rs17690703) at 17q21.31. Stage three (324 patients, 702 control individuals) confirmed the associations for all these SNPs, except for rs7144383. Linkage disequilibrium between the MUC5B SNP (rs35705950) and TOLLIP SNPs (rs111521887 [r(2)=0·07], rs5743894 [r(2)=0·16], and rs5743890 [r(2)=0·01]) was low. 683 patients from the GWAS were included in the mortality analysis. Individuals who developed IPF despite having the protective TOLLIP minor allele of rs5743890 carried an increased mortality risk (meta-analysis with fixed-effect model: hazard ratio 1·72 [95% CI 1·24-2·38]; p=0·0012). TOLLIP expression was decreased by 20% in individuals carrying the minor allele of rs5743890 (p=0·097), 40% in those with the minor allele of rs111521887 (p=3·0 × 10(-4)), and 50% in those with the minor allele of rs5743894 (p=2·93 × 10(-5)) compared with homozygous carriers of common alleles for these SNPs.</a:t>
            </a:r>
          </a:p>
          <a:p>
            <a:r>
              <a:rPr lang="en-US" dirty="0" smtClean="0"/>
              <a:t>INTERPRETATION:</a:t>
            </a:r>
          </a:p>
          <a:p>
            <a:endParaRPr lang="en-US" dirty="0" smtClean="0"/>
          </a:p>
          <a:p>
            <a:r>
              <a:rPr lang="en-US" dirty="0" smtClean="0"/>
              <a:t>Novel variants in TOLLIP and SPPL2C are associated with IPF susceptibility. One novel variant of TOLLIP, rs5743890, is also associated with mortality. These associations and the reduced expression of TOLLIP in patients with IPF who carry TOLLIP SNPs </a:t>
            </a:r>
            <a:r>
              <a:rPr lang="en-US" dirty="0" err="1" smtClean="0"/>
              <a:t>emphasise</a:t>
            </a:r>
            <a:r>
              <a:rPr lang="en-US" dirty="0" smtClean="0"/>
              <a:t> the importance of this gene in the disease.</a:t>
            </a:r>
            <a:endParaRPr lang="en-US" dirty="0"/>
          </a:p>
        </p:txBody>
      </p:sp>
      <p:sp>
        <p:nvSpPr>
          <p:cNvPr id="4" name="Slide Number Placeholder 3"/>
          <p:cNvSpPr>
            <a:spLocks noGrp="1"/>
          </p:cNvSpPr>
          <p:nvPr>
            <p:ph type="sldNum" sz="quarter" idx="10"/>
          </p:nvPr>
        </p:nvSpPr>
        <p:spPr/>
        <p:txBody>
          <a:bodyPr/>
          <a:lstStyle/>
          <a:p>
            <a:fld id="{047CFE6E-57BE-8C4C-B4F1-0358A454B37C}" type="slidenum">
              <a:rPr lang="en-US" smtClean="0"/>
              <a:t>69</a:t>
            </a:fld>
            <a:endParaRPr lang="en-US" dirty="0"/>
          </a:p>
        </p:txBody>
      </p:sp>
    </p:spTree>
    <p:extLst>
      <p:ext uri="{BB962C8B-B14F-4D97-AF65-F5344CB8AC3E}">
        <p14:creationId xmlns:p14="http://schemas.microsoft.com/office/powerpoint/2010/main" val="9538752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xfrm>
            <a:off x="701040" y="4415790"/>
            <a:ext cx="560832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Tree>
    <p:extLst>
      <p:ext uri="{BB962C8B-B14F-4D97-AF65-F5344CB8AC3E}">
        <p14:creationId xmlns:p14="http://schemas.microsoft.com/office/powerpoint/2010/main" val="900299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tooltip="American journal of respiratory and critical care medicine."/>
              </a:rPr>
              <a:t>Am J </a:t>
            </a:r>
            <a:r>
              <a:rPr lang="en-US" dirty="0" err="1" smtClean="0">
                <a:hlinkClick r:id="rId3" tooltip="American journal of respiratory and critical care medicine."/>
              </a:rPr>
              <a:t>Respir</a:t>
            </a:r>
            <a:r>
              <a:rPr lang="en-US" dirty="0" smtClean="0">
                <a:hlinkClick r:id="rId3" tooltip="American journal of respiratory and critical care medicine."/>
              </a:rPr>
              <a:t> </a:t>
            </a:r>
            <a:r>
              <a:rPr lang="en-US" dirty="0" err="1" smtClean="0">
                <a:hlinkClick r:id="rId3" tooltip="American journal of respiratory and critical care medicine."/>
              </a:rPr>
              <a:t>Crit</a:t>
            </a:r>
            <a:r>
              <a:rPr lang="en-US" dirty="0" smtClean="0">
                <a:hlinkClick r:id="rId3" tooltip="American journal of respiratory and critical care medicine."/>
              </a:rPr>
              <a:t> Care Med.</a:t>
            </a:r>
            <a:r>
              <a:rPr lang="en-US" dirty="0" smtClean="0"/>
              <a:t> 2014 Aug 4. [</a:t>
            </a:r>
            <a:r>
              <a:rPr lang="en-US" dirty="0" err="1" smtClean="0"/>
              <a:t>Epub</a:t>
            </a:r>
            <a:r>
              <a:rPr lang="en-US" dirty="0" smtClean="0"/>
              <a:t> ahead of print]</a:t>
            </a:r>
          </a:p>
          <a:p>
            <a:r>
              <a:rPr lang="en-US" b="1" dirty="0" smtClean="0"/>
              <a:t>New Therapeutic Targets in Idiopathic Pulmonary Fibrosis: Aiming to Rein in Runaway Wound Healing Responses.</a:t>
            </a:r>
          </a:p>
          <a:p>
            <a:r>
              <a:rPr lang="en-US" dirty="0" smtClean="0">
                <a:hlinkClick r:id="rId4"/>
              </a:rPr>
              <a:t>Ahluwalia N</a:t>
            </a:r>
            <a:r>
              <a:rPr lang="en-US" baseline="30000" dirty="0" smtClean="0"/>
              <a:t>1</a:t>
            </a:r>
            <a:r>
              <a:rPr lang="en-US" dirty="0" smtClean="0"/>
              <a:t>, </a:t>
            </a:r>
            <a:r>
              <a:rPr lang="en-US" dirty="0" err="1" smtClean="0">
                <a:hlinkClick r:id="rId5"/>
              </a:rPr>
              <a:t>Shea</a:t>
            </a:r>
            <a:r>
              <a:rPr lang="en-US" dirty="0" smtClean="0">
                <a:hlinkClick r:id="rId5"/>
              </a:rPr>
              <a:t> BS</a:t>
            </a:r>
            <a:r>
              <a:rPr lang="en-US" dirty="0" smtClean="0"/>
              <a:t>, </a:t>
            </a:r>
            <a:r>
              <a:rPr lang="en-US" dirty="0" err="1" smtClean="0">
                <a:hlinkClick r:id="rId6"/>
              </a:rPr>
              <a:t>Tager</a:t>
            </a:r>
            <a:r>
              <a:rPr lang="en-US" dirty="0" smtClean="0">
                <a:hlinkClick r:id="rId6"/>
              </a:rPr>
              <a:t> AM</a:t>
            </a:r>
            <a:r>
              <a:rPr lang="en-US" dirty="0" smtClean="0"/>
              <a:t>.</a:t>
            </a:r>
          </a:p>
          <a:p>
            <a:r>
              <a:rPr lang="en-US" b="1" dirty="0" smtClean="0">
                <a:hlinkClick r:id="rId3" tooltip="Open/close author information list"/>
              </a:rPr>
              <a:t>Author information </a:t>
            </a:r>
            <a:endParaRPr lang="en-US" b="1" dirty="0" smtClean="0"/>
          </a:p>
          <a:p>
            <a:r>
              <a:rPr lang="en-US" b="1" dirty="0" smtClean="0"/>
              <a:t>Abstract</a:t>
            </a:r>
          </a:p>
          <a:p>
            <a:r>
              <a:rPr lang="en-US" dirty="0" smtClean="0"/>
              <a:t>Idiopathic pulmonary fibrosis (IPF) is a devastating disease, with a median survival as short as 3 years from the time of diagnosis, and no pharmacological therapies yet approved by the US Food and Drug Administration (FDA). To address the great unmet need for effective IPF therapy, a number of new drugs have recently been, or are now being, evaluated in clinical trials. The rationales for most of these therapeutic candidates are based on the current paradigm of IPF pathogenesis, in which recurrent injury to the alveolar epithelium is thought to drive aberrant wound healing responses, resulting in fibrosis rather than repair. Here we discuss drugs in recently completed or currently ongoing Phase II and III IPF clinical trials in the context of their putative mechanisms of action, and the aberrant repair processes they are thought to target: innate immune activation and polarization, fibroblast accumulation and myofibroblast differentiation, or extracellular matrix deposition and stiffening. Placed in this context, the positive results of recently completed trials of pirfenidone and nintedanib, and results that will come from ongoing trials of other agents, should provide valuable insights into the still enigmatic pathogenesis of this disease, in addition to providing benefits to patients with IPF.</a:t>
            </a:r>
          </a:p>
          <a:p>
            <a:endParaRPr lang="en-US" dirty="0" smtClean="0"/>
          </a:p>
          <a:p>
            <a:r>
              <a:rPr lang="en-US" dirty="0" smtClean="0"/>
              <a:t>Figure Legend:</a:t>
            </a:r>
          </a:p>
          <a:p>
            <a:endParaRPr lang="en-US" dirty="0" smtClean="0"/>
          </a:p>
          <a:p>
            <a:r>
              <a:rPr lang="en-US" sz="1200" b="0" i="0" u="none" strike="noStrike" kern="1200" baseline="0" dirty="0" smtClean="0">
                <a:solidFill>
                  <a:schemeClr val="tx1"/>
                </a:solidFill>
                <a:latin typeface="+mn-lt"/>
                <a:ea typeface="+mn-ea"/>
                <a:cs typeface="+mn-cs"/>
              </a:rPr>
              <a:t>This schematic indicates the sequential pro-fibrotic processes implicated in the currently</a:t>
            </a:r>
          </a:p>
          <a:p>
            <a:r>
              <a:rPr lang="en-US" sz="1200" b="0" i="0" u="none" strike="noStrike" kern="1200" baseline="0" dirty="0" smtClean="0">
                <a:solidFill>
                  <a:schemeClr val="tx1"/>
                </a:solidFill>
                <a:latin typeface="+mn-lt"/>
                <a:ea typeface="+mn-ea"/>
                <a:cs typeface="+mn-cs"/>
              </a:rPr>
              <a:t>prevailing paradigm of IPF pathogenesis, in which recurrent or persistent injury to the alveolar</a:t>
            </a:r>
          </a:p>
          <a:p>
            <a:r>
              <a:rPr lang="en-US" sz="1200" b="0" i="0" u="none" strike="noStrike" kern="1200" baseline="0" dirty="0" smtClean="0">
                <a:solidFill>
                  <a:schemeClr val="tx1"/>
                </a:solidFill>
                <a:latin typeface="+mn-lt"/>
                <a:ea typeface="+mn-ea"/>
                <a:cs typeface="+mn-cs"/>
              </a:rPr>
              <a:t>epithelium is thought to drive aberrant wound healing responses, resulting in fibrosis rather than</a:t>
            </a:r>
          </a:p>
          <a:p>
            <a:r>
              <a:rPr lang="en-US" sz="1200" b="0" i="0" u="none" strike="noStrike" kern="1200" baseline="0" dirty="0" smtClean="0">
                <a:solidFill>
                  <a:schemeClr val="tx1"/>
                </a:solidFill>
                <a:latin typeface="+mn-lt"/>
                <a:ea typeface="+mn-ea"/>
                <a:cs typeface="+mn-cs"/>
              </a:rPr>
              <a:t>repair (figure inspired by Selman M, King TE, Pardo A. Idiopathic pulmonary fibrosis: Prevailing and evolving</a:t>
            </a:r>
          </a:p>
          <a:p>
            <a:r>
              <a:rPr lang="en-US" sz="1200" b="0" i="0" u="none" strike="noStrike" kern="1200" baseline="0" dirty="0" smtClean="0">
                <a:solidFill>
                  <a:schemeClr val="tx1"/>
                </a:solidFill>
                <a:latin typeface="+mn-lt"/>
                <a:ea typeface="+mn-ea"/>
                <a:cs typeface="+mn-cs"/>
              </a:rPr>
              <a:t>hypotheses about its pathogenesis and implications for therapy. Ann Intern Med 2001;134:136-</a:t>
            </a:r>
          </a:p>
          <a:p>
            <a:r>
              <a:rPr lang="en-US" sz="1200" b="0" i="0" u="none" strike="noStrike" kern="1200" baseline="0" dirty="0" smtClean="0">
                <a:solidFill>
                  <a:schemeClr val="tx1"/>
                </a:solidFill>
                <a:latin typeface="+mn-lt"/>
                <a:ea typeface="+mn-ea"/>
                <a:cs typeface="+mn-cs"/>
              </a:rPr>
              <a:t>151.6). Drug candidates evaluated in recently completed or</a:t>
            </a:r>
          </a:p>
          <a:p>
            <a:r>
              <a:rPr lang="en-US" sz="1200" b="0" i="0" u="none" strike="noStrike" kern="1200" baseline="0" dirty="0" smtClean="0">
                <a:solidFill>
                  <a:schemeClr val="tx1"/>
                </a:solidFill>
                <a:latin typeface="+mn-lt"/>
                <a:ea typeface="+mn-ea"/>
                <a:cs typeface="+mn-cs"/>
              </a:rPr>
              <a:t>ongoing Phase II and III clinical trials in IPF are placed in the context of the pro-fibrotic</a:t>
            </a:r>
          </a:p>
          <a:p>
            <a:r>
              <a:rPr lang="en-US" sz="1200" b="0" i="0" u="none" strike="noStrike" kern="1200" baseline="0" dirty="0" smtClean="0">
                <a:solidFill>
                  <a:schemeClr val="tx1"/>
                </a:solidFill>
                <a:latin typeface="+mn-lt"/>
                <a:ea typeface="+mn-ea"/>
                <a:cs typeface="+mn-cs"/>
              </a:rPr>
              <a:t>process(</a:t>
            </a:r>
            <a:r>
              <a:rPr lang="en-US" sz="1200" b="0" i="0" u="none" strike="noStrike" kern="1200" baseline="0" dirty="0" err="1" smtClean="0">
                <a:solidFill>
                  <a:schemeClr val="tx1"/>
                </a:solidFill>
                <a:latin typeface="+mn-lt"/>
                <a:ea typeface="+mn-ea"/>
                <a:cs typeface="+mn-cs"/>
              </a:rPr>
              <a:t>es</a:t>
            </a:r>
            <a:r>
              <a:rPr lang="en-US" sz="1200" b="0" i="0" u="none" strike="noStrike" kern="1200" baseline="0" dirty="0" smtClean="0">
                <a:solidFill>
                  <a:schemeClr val="tx1"/>
                </a:solidFill>
                <a:latin typeface="+mn-lt"/>
                <a:ea typeface="+mn-ea"/>
                <a:cs typeface="+mn-cs"/>
              </a:rPr>
              <a:t>) they are thought to target. Although fibrosis in IPF appears to predominantly expand</a:t>
            </a:r>
          </a:p>
          <a:p>
            <a:r>
              <a:rPr lang="en-US" sz="1200" b="0" i="0" u="none" strike="noStrike" kern="1200" baseline="0" dirty="0" smtClean="0">
                <a:solidFill>
                  <a:schemeClr val="tx1"/>
                </a:solidFill>
                <a:latin typeface="+mn-lt"/>
                <a:ea typeface="+mn-ea"/>
                <a:cs typeface="+mn-cs"/>
              </a:rPr>
              <a:t>the interstitial compartment, the aberrant repair processes driving IPF progression, and the</a:t>
            </a:r>
          </a:p>
          <a:p>
            <a:r>
              <a:rPr lang="en-US" sz="1200" b="0" i="0" u="none" strike="noStrike" kern="1200" baseline="0" dirty="0" smtClean="0">
                <a:solidFill>
                  <a:schemeClr val="tx1"/>
                </a:solidFill>
                <a:latin typeface="+mn-lt"/>
                <a:ea typeface="+mn-ea"/>
                <a:cs typeface="+mn-cs"/>
              </a:rPr>
              <a:t>fibrosis they produce, may occur in both the </a:t>
            </a:r>
            <a:r>
              <a:rPr lang="en-US" sz="1200" b="0" i="0" u="none" strike="noStrike" kern="1200" baseline="0" dirty="0" err="1" smtClean="0">
                <a:solidFill>
                  <a:schemeClr val="tx1"/>
                </a:solidFill>
                <a:latin typeface="+mn-lt"/>
                <a:ea typeface="+mn-ea"/>
                <a:cs typeface="+mn-cs"/>
              </a:rPr>
              <a:t>interstitium</a:t>
            </a:r>
            <a:r>
              <a:rPr lang="en-US" sz="1200" b="0" i="0" u="none" strike="noStrike" kern="1200" baseline="0" dirty="0" smtClean="0">
                <a:solidFill>
                  <a:schemeClr val="tx1"/>
                </a:solidFill>
                <a:latin typeface="+mn-lt"/>
                <a:ea typeface="+mn-ea"/>
                <a:cs typeface="+mn-cs"/>
              </a:rPr>
              <a:t> and the airspaces. For purposes of</a:t>
            </a:r>
          </a:p>
          <a:p>
            <a:r>
              <a:rPr lang="en-US" sz="1200" b="0" i="0" u="none" strike="noStrike" kern="1200" baseline="0" dirty="0" smtClean="0">
                <a:solidFill>
                  <a:schemeClr val="tx1"/>
                </a:solidFill>
                <a:latin typeface="+mn-lt"/>
                <a:ea typeface="+mn-ea"/>
                <a:cs typeface="+mn-cs"/>
              </a:rPr>
              <a:t>figure clarity, we have depicted the development of fibrosis in the airspaces in this figure.</a:t>
            </a:r>
            <a:endParaRPr lang="en-US" dirty="0" smtClean="0"/>
          </a:p>
          <a:p>
            <a:endParaRPr lang="en-US" dirty="0"/>
          </a:p>
        </p:txBody>
      </p:sp>
      <p:sp>
        <p:nvSpPr>
          <p:cNvPr id="4" name="Slide Number Placeholder 3"/>
          <p:cNvSpPr>
            <a:spLocks noGrp="1"/>
          </p:cNvSpPr>
          <p:nvPr>
            <p:ph type="sldNum" sz="quarter" idx="10"/>
          </p:nvPr>
        </p:nvSpPr>
        <p:spPr/>
        <p:txBody>
          <a:bodyPr/>
          <a:lstStyle/>
          <a:p>
            <a:fld id="{047CFE6E-57BE-8C4C-B4F1-0358A454B37C}" type="slidenum">
              <a:rPr lang="en-US" smtClean="0"/>
              <a:t>5</a:t>
            </a:fld>
            <a:endParaRPr lang="en-US" dirty="0"/>
          </a:p>
        </p:txBody>
      </p:sp>
    </p:spTree>
    <p:extLst>
      <p:ext uri="{BB962C8B-B14F-4D97-AF65-F5344CB8AC3E}">
        <p14:creationId xmlns:p14="http://schemas.microsoft.com/office/powerpoint/2010/main" val="28300710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xfrm>
            <a:off x="701040" y="4415790"/>
            <a:ext cx="560832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Tree>
    <p:extLst>
      <p:ext uri="{BB962C8B-B14F-4D97-AF65-F5344CB8AC3E}">
        <p14:creationId xmlns:p14="http://schemas.microsoft.com/office/powerpoint/2010/main" val="232376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0530656-20D7-46BB-BEB8-B74C1C141C1B}" type="slidenum">
              <a:rPr lang="en-US"/>
              <a:pPr/>
              <a:t>6</a:t>
            </a:fld>
            <a:endParaRPr lang="en-US" dirty="0"/>
          </a:p>
        </p:txBody>
      </p:sp>
      <p:sp>
        <p:nvSpPr>
          <p:cNvPr id="1175554" name="Rectangle 2"/>
          <p:cNvSpPr>
            <a:spLocks noGrp="1" noRot="1" noChangeAspect="1" noChangeArrowheads="1" noTextEdit="1"/>
          </p:cNvSpPr>
          <p:nvPr>
            <p:ph type="sldImg"/>
          </p:nvPr>
        </p:nvSpPr>
        <p:spPr>
          <a:ln/>
        </p:spPr>
      </p:sp>
      <p:sp>
        <p:nvSpPr>
          <p:cNvPr id="1175555" name="Rectangle 3"/>
          <p:cNvSpPr>
            <a:spLocks noGrp="1" noChangeArrowheads="1"/>
          </p:cNvSpPr>
          <p:nvPr>
            <p:ph type="body" idx="1"/>
          </p:nvPr>
        </p:nvSpPr>
        <p:spPr>
          <a:xfrm>
            <a:off x="701675" y="4194174"/>
            <a:ext cx="5607050" cy="4044951"/>
          </a:xfrm>
        </p:spPr>
        <p:txBody>
          <a:bodyPr/>
          <a:lstStyle/>
          <a:p>
            <a:pPr>
              <a:lnSpc>
                <a:spcPct val="80000"/>
              </a:lnSpc>
            </a:pPr>
            <a:r>
              <a:rPr lang="en-US" sz="800" b="1" dirty="0"/>
              <a:t>Biomarkers for </a:t>
            </a:r>
            <a:r>
              <a:rPr lang="en-US" sz="800" b="1" dirty="0" smtClean="0"/>
              <a:t>IPF</a:t>
            </a:r>
            <a:endParaRPr lang="en-US" sz="800" dirty="0" smtClean="0"/>
          </a:p>
          <a:p>
            <a:pPr>
              <a:spcBef>
                <a:spcPts val="600"/>
              </a:spcBef>
            </a:pPr>
            <a:r>
              <a:rPr lang="en-US" sz="800" dirty="0" smtClean="0"/>
              <a:t>Surfactant proteins-A (SP-A) and -D (SP-D) are produced and secreted by type II cells. Serum SP-A and SP-D levels were significantly elevated in patients with IPF and systemic sclerosis compared to sarcoidosis, beryllium disease and normal controls, and the level of SP-D correlated with radiographic abnormalities in patients with IPF.</a:t>
            </a:r>
            <a:r>
              <a:rPr lang="en-US" sz="800" baseline="30000" dirty="0" smtClean="0"/>
              <a:t>1</a:t>
            </a:r>
            <a:r>
              <a:rPr lang="en-US" sz="800" dirty="0" smtClean="0"/>
              <a:t> Serum SP-A and SP-D levels were highly predictive of survival in patients with IPF. </a:t>
            </a:r>
          </a:p>
          <a:p>
            <a:pPr>
              <a:spcBef>
                <a:spcPts val="600"/>
              </a:spcBef>
            </a:pPr>
            <a:r>
              <a:rPr lang="en-US" sz="800" dirty="0" smtClean="0"/>
              <a:t>Circulating levels of glycoprotein KL-6 are elevated in a majority of patients with a number of ILDs, including IPF. Yokoyama et al</a:t>
            </a:r>
            <a:r>
              <a:rPr lang="en-US" sz="800" baseline="30000" dirty="0" smtClean="0"/>
              <a:t>2</a:t>
            </a:r>
            <a:r>
              <a:rPr lang="en-US" sz="800" dirty="0" smtClean="0"/>
              <a:t> retrospectively compared the serum KL-6 level at IPF diagnosis with prognosis. Variables such as age, FVC%, PaO</a:t>
            </a:r>
            <a:r>
              <a:rPr lang="en-US" sz="800" baseline="-25000" dirty="0" smtClean="0"/>
              <a:t>2</a:t>
            </a:r>
            <a:r>
              <a:rPr lang="en-US" sz="800" dirty="0" smtClean="0"/>
              <a:t> at rest, initial LDH level, CRP and KL-6 were assessed. Multivariate analysis revealed that KL-6 was a predictor of prognosis. The median survival of patients with KL-6 &lt; 1000 U/mL was more than 36 months, whereas that of patients with high KL-6 was only 18 months. The baseline level of the myeloid cell product CCL18 predicted changes in TLC and FVC at the 6-month follow-up.</a:t>
            </a:r>
            <a:r>
              <a:rPr lang="en-US" sz="800" baseline="30000" dirty="0" smtClean="0"/>
              <a:t>3</a:t>
            </a:r>
            <a:endParaRPr lang="en-US" sz="800" dirty="0" smtClean="0"/>
          </a:p>
          <a:p>
            <a:pPr>
              <a:spcBef>
                <a:spcPts val="600"/>
              </a:spcBef>
            </a:pPr>
            <a:r>
              <a:rPr lang="en-US" sz="800" dirty="0" smtClean="0"/>
              <a:t>A search for plasma markers for IPF</a:t>
            </a:r>
            <a:r>
              <a:rPr lang="en-US" sz="800" baseline="30000" dirty="0" smtClean="0"/>
              <a:t>4</a:t>
            </a:r>
            <a:r>
              <a:rPr lang="en-US" sz="800" dirty="0" smtClean="0"/>
              <a:t> revealed a group of proteins that distinguish IPF. MMP7 and MMP1 concentrations were not increased in patients with COPD or sarcoidosis and were significantly (</a:t>
            </a:r>
            <a:r>
              <a:rPr lang="en-US" sz="800" i="1" dirty="0" smtClean="0"/>
              <a:t>P</a:t>
            </a:r>
            <a:r>
              <a:rPr lang="en-US" sz="800" dirty="0" smtClean="0"/>
              <a:t> &lt; 0.01, </a:t>
            </a:r>
            <a:r>
              <a:rPr lang="en-US" sz="800" i="1" dirty="0" smtClean="0"/>
              <a:t>P</a:t>
            </a:r>
            <a:r>
              <a:rPr lang="en-US" sz="800" dirty="0" smtClean="0"/>
              <a:t> &lt; 0.001, resp) higher in IPF compared to HP. MMP7 concentrations were significantly (</a:t>
            </a:r>
            <a:r>
              <a:rPr lang="en-US" sz="800" i="1" dirty="0" smtClean="0"/>
              <a:t>P</a:t>
            </a:r>
            <a:r>
              <a:rPr lang="en-US" sz="800" dirty="0" smtClean="0"/>
              <a:t> &lt; 0.0001) higher in IPF patients compared to controls in an independent validation cohort. Furthermore, MMP7 concentrations were significantly (</a:t>
            </a:r>
            <a:r>
              <a:rPr lang="en-US" sz="800" i="1" dirty="0" smtClean="0"/>
              <a:t>P</a:t>
            </a:r>
            <a:r>
              <a:rPr lang="en-US" sz="800" dirty="0" smtClean="0"/>
              <a:t> &lt; 0.02) elevated in patients with subclinical ILD and IPF (</a:t>
            </a:r>
            <a:r>
              <a:rPr lang="en-US" sz="800" i="1" dirty="0" smtClean="0"/>
              <a:t>P</a:t>
            </a:r>
            <a:r>
              <a:rPr lang="en-US" sz="800" dirty="0" smtClean="0"/>
              <a:t> &lt; 0.02, </a:t>
            </a:r>
            <a:r>
              <a:rPr lang="en-US" sz="800" i="1" dirty="0" smtClean="0"/>
              <a:t>P</a:t>
            </a:r>
            <a:r>
              <a:rPr lang="en-US" sz="800" dirty="0" smtClean="0"/>
              <a:t> &lt; 0.0001, resp); both predicted FVC% and DL</a:t>
            </a:r>
            <a:r>
              <a:rPr lang="en-US" sz="800" baseline="-25000" dirty="0" smtClean="0"/>
              <a:t>CO</a:t>
            </a:r>
            <a:r>
              <a:rPr lang="en-US" sz="800" dirty="0" smtClean="0"/>
              <a:t>% were negatively correlated with MMP7 (</a:t>
            </a:r>
            <a:r>
              <a:rPr lang="en-US" sz="800" i="1" dirty="0" smtClean="0"/>
              <a:t>P</a:t>
            </a:r>
            <a:r>
              <a:rPr lang="en-US" sz="800" dirty="0" smtClean="0"/>
              <a:t> = 0.002). </a:t>
            </a:r>
          </a:p>
          <a:p>
            <a:pPr>
              <a:spcBef>
                <a:spcPts val="600"/>
              </a:spcBef>
            </a:pPr>
            <a:r>
              <a:rPr lang="en-US" sz="800" dirty="0" smtClean="0"/>
              <a:t>Peripheral blood fibrocyte levels were higher in patients with IPF than in control subjects, and were highest in patients experiencing an exacerbation.</a:t>
            </a:r>
            <a:r>
              <a:rPr lang="en-US" sz="800" baseline="30000" dirty="0" smtClean="0"/>
              <a:t>5</a:t>
            </a:r>
            <a:endParaRPr lang="en-US" sz="800" dirty="0" smtClean="0"/>
          </a:p>
          <a:p>
            <a:pPr>
              <a:spcBef>
                <a:spcPts val="600"/>
              </a:spcBef>
            </a:pPr>
            <a:r>
              <a:rPr lang="en-US" sz="800" dirty="0" smtClean="0"/>
              <a:t>These biomarkers are at the discovery phase and may become extremely useful after development and clinical validation.</a:t>
            </a:r>
          </a:p>
          <a:p>
            <a:pPr>
              <a:spcBef>
                <a:spcPts val="600"/>
              </a:spcBef>
            </a:pPr>
            <a:endParaRPr lang="en-US" sz="800" dirty="0" smtClean="0"/>
          </a:p>
          <a:p>
            <a:pPr>
              <a:spcBef>
                <a:spcPts val="600"/>
              </a:spcBef>
            </a:pPr>
            <a:endParaRPr lang="en-US" sz="800" dirty="0"/>
          </a:p>
        </p:txBody>
      </p:sp>
      <p:sp>
        <p:nvSpPr>
          <p:cNvPr id="1175556" name="Text Box 4"/>
          <p:cNvSpPr txBox="1">
            <a:spLocks noChangeArrowheads="1"/>
          </p:cNvSpPr>
          <p:nvPr/>
        </p:nvSpPr>
        <p:spPr bwMode="auto">
          <a:xfrm>
            <a:off x="615950" y="7781925"/>
            <a:ext cx="5764213" cy="1448305"/>
          </a:xfrm>
          <a:prstGeom prst="rect">
            <a:avLst/>
          </a:prstGeom>
          <a:noFill/>
          <a:ln w="9525">
            <a:noFill/>
            <a:miter lim="800000"/>
            <a:headEnd/>
            <a:tailEnd/>
          </a:ln>
          <a:effectLst/>
        </p:spPr>
        <p:txBody>
          <a:bodyPr lIns="93177" tIns="46589" rIns="93177" bIns="46589">
            <a:spAutoFit/>
          </a:bodyPr>
          <a:lstStyle/>
          <a:p>
            <a:pPr marL="114300" indent="-114300" defTabSz="931863" fontAlgn="base">
              <a:spcBef>
                <a:spcPct val="0"/>
              </a:spcBef>
              <a:spcAft>
                <a:spcPct val="0"/>
              </a:spcAft>
              <a:buFontTx/>
              <a:buAutoNum type="arabicPeriod"/>
            </a:pPr>
            <a:r>
              <a:rPr lang="en-US" sz="800" dirty="0" smtClean="0">
                <a:solidFill>
                  <a:prstClr val="black"/>
                </a:solidFill>
                <a:latin typeface="Arial" charset="0"/>
              </a:rPr>
              <a:t>Nakamura M, Ogura T, Miyazawa N, et al. Outcome of patients with acute exacerbation of idiopathic interstitial fibrosis (IPF) treated with sivelestat and the prognostic value of serum KL-6 and surfactant protein D. </a:t>
            </a:r>
            <a:r>
              <a:rPr lang="en-US" sz="800" i="1" dirty="0" smtClean="0">
                <a:solidFill>
                  <a:prstClr val="black"/>
                </a:solidFill>
                <a:latin typeface="Arial" charset="0"/>
              </a:rPr>
              <a:t>Nihon Kokyuki Gakkai Zasshi</a:t>
            </a:r>
            <a:r>
              <a:rPr lang="en-US" sz="800" dirty="0" smtClean="0">
                <a:solidFill>
                  <a:prstClr val="black"/>
                </a:solidFill>
                <a:latin typeface="Arial" charset="0"/>
              </a:rPr>
              <a:t>. 2007;45:455-459. </a:t>
            </a:r>
          </a:p>
          <a:p>
            <a:pPr marL="114300" indent="-114300" defTabSz="931863" fontAlgn="base">
              <a:spcBef>
                <a:spcPct val="0"/>
              </a:spcBef>
              <a:spcAft>
                <a:spcPct val="0"/>
              </a:spcAft>
              <a:buFontTx/>
              <a:buAutoNum type="arabicPeriod"/>
            </a:pPr>
            <a:r>
              <a:rPr lang="en-US" sz="800" dirty="0" smtClean="0">
                <a:solidFill>
                  <a:prstClr val="black"/>
                </a:solidFill>
                <a:latin typeface="Arial" charset="0"/>
              </a:rPr>
              <a:t>Yokoyama A, Kohno N, Hamada H, et al. Circulating KL-6 predicts the outcome of rapidly progressive idiopathic pulmonary fibrosis. </a:t>
            </a:r>
            <a:r>
              <a:rPr lang="en-US" sz="800" i="1" dirty="0" smtClean="0">
                <a:solidFill>
                  <a:prstClr val="black"/>
                </a:solidFill>
                <a:latin typeface="Arial" charset="0"/>
              </a:rPr>
              <a:t>Am J Respir Crit Care Med</a:t>
            </a:r>
            <a:r>
              <a:rPr lang="en-US" sz="800" dirty="0" smtClean="0">
                <a:solidFill>
                  <a:prstClr val="black"/>
                </a:solidFill>
                <a:latin typeface="Arial" charset="0"/>
              </a:rPr>
              <a:t>. 1998;158:1680-1684.</a:t>
            </a:r>
          </a:p>
          <a:p>
            <a:pPr marL="114300" indent="-114300" defTabSz="931863" fontAlgn="base">
              <a:spcBef>
                <a:spcPct val="0"/>
              </a:spcBef>
              <a:spcAft>
                <a:spcPct val="0"/>
              </a:spcAft>
            </a:pPr>
            <a:r>
              <a:rPr lang="en-US" sz="800" dirty="0" smtClean="0">
                <a:solidFill>
                  <a:prstClr val="black"/>
                </a:solidFill>
                <a:latin typeface="Arial" charset="0"/>
              </a:rPr>
              <a:t>3. Prasse A, Probst C, Bargagli E, et al. Serum CC-chemokine ligand 18 concentration predicts outcome in idiopathic pulmonary fibrosis. </a:t>
            </a:r>
            <a:r>
              <a:rPr lang="en-US" sz="800" i="1" dirty="0" smtClean="0">
                <a:solidFill>
                  <a:prstClr val="black"/>
                </a:solidFill>
                <a:latin typeface="Arial" charset="0"/>
              </a:rPr>
              <a:t>Am J Respir Crit Care Med</a:t>
            </a:r>
            <a:r>
              <a:rPr lang="en-US" sz="800" dirty="0" smtClean="0">
                <a:solidFill>
                  <a:prstClr val="black"/>
                </a:solidFill>
                <a:latin typeface="Arial" charset="0"/>
              </a:rPr>
              <a:t>. 2009;179:717-723.</a:t>
            </a:r>
          </a:p>
          <a:p>
            <a:pPr marL="114300" indent="-114300" defTabSz="931863" fontAlgn="base">
              <a:spcBef>
                <a:spcPct val="0"/>
              </a:spcBef>
              <a:spcAft>
                <a:spcPct val="0"/>
              </a:spcAft>
            </a:pPr>
            <a:r>
              <a:rPr lang="en-US" sz="800" dirty="0" smtClean="0">
                <a:solidFill>
                  <a:prstClr val="black"/>
                </a:solidFill>
                <a:latin typeface="Arial" charset="0"/>
              </a:rPr>
              <a:t>4. Rosas </a:t>
            </a:r>
            <a:r>
              <a:rPr lang="en-US" sz="800" dirty="0">
                <a:solidFill>
                  <a:prstClr val="black"/>
                </a:solidFill>
                <a:latin typeface="Arial" charset="0"/>
              </a:rPr>
              <a:t>IO, Richards TJ, Konishi K, et al. MMP1 and MMP7 as potential peripheral blood biomarkers in idiopathic pulmonary fibrosis. </a:t>
            </a:r>
            <a:r>
              <a:rPr lang="en-US" sz="800" i="1" dirty="0">
                <a:solidFill>
                  <a:prstClr val="black"/>
                </a:solidFill>
                <a:latin typeface="Arial" charset="0"/>
              </a:rPr>
              <a:t>PLoS Med</a:t>
            </a:r>
            <a:r>
              <a:rPr lang="en-US" sz="800" dirty="0">
                <a:solidFill>
                  <a:prstClr val="black"/>
                </a:solidFill>
                <a:latin typeface="Arial" charset="0"/>
              </a:rPr>
              <a:t>. 2008;5:e93.</a:t>
            </a:r>
          </a:p>
          <a:p>
            <a:pPr marL="114300" indent="-114300" defTabSz="931863" fontAlgn="base">
              <a:spcBef>
                <a:spcPct val="0"/>
              </a:spcBef>
              <a:spcAft>
                <a:spcPct val="0"/>
              </a:spcAft>
            </a:pPr>
            <a:r>
              <a:rPr lang="en-US" sz="800" dirty="0" smtClean="0">
                <a:solidFill>
                  <a:prstClr val="black"/>
                </a:solidFill>
                <a:latin typeface="Arial" charset="0"/>
              </a:rPr>
              <a:t>5. Moeller A, Gilpin SE, Ask K, et al. Circulating fibrocytes are an indicator of poor prognosis in idiopathic pulmonary fibrosis. </a:t>
            </a:r>
            <a:r>
              <a:rPr lang="en-US" sz="800" i="1" dirty="0" smtClean="0">
                <a:solidFill>
                  <a:prstClr val="black"/>
                </a:solidFill>
                <a:latin typeface="Arial" charset="0"/>
              </a:rPr>
              <a:t>Am J Respir Crit Care Med. </a:t>
            </a:r>
            <a:r>
              <a:rPr lang="en-US" sz="800" dirty="0" smtClean="0">
                <a:solidFill>
                  <a:prstClr val="black"/>
                </a:solidFill>
                <a:latin typeface="Arial" charset="0"/>
              </a:rPr>
              <a:t>2009;179:588-594.</a:t>
            </a:r>
          </a:p>
        </p:txBody>
      </p:sp>
    </p:spTree>
    <p:extLst>
      <p:ext uri="{BB962C8B-B14F-4D97-AF65-F5344CB8AC3E}">
        <p14:creationId xmlns:p14="http://schemas.microsoft.com/office/powerpoint/2010/main" val="509266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5038" y="4416425"/>
            <a:ext cx="5140325" cy="4527550"/>
          </a:xfrm>
        </p:spPr>
        <p:txBody>
          <a:bodyPr>
            <a:normAutofit lnSpcReduction="10000"/>
          </a:bodyPr>
          <a:lstStyle/>
          <a:p>
            <a:pPr>
              <a:spcBef>
                <a:spcPts val="600"/>
              </a:spcBef>
            </a:pPr>
            <a:r>
              <a:rPr lang="en-US" sz="1000" b="1" dirty="0" smtClean="0"/>
              <a:t>Elevated Baseline CCL18 Predicts Mortality</a:t>
            </a:r>
            <a:endParaRPr lang="en-US" sz="1000" kern="1200" baseline="0" dirty="0" smtClean="0">
              <a:solidFill>
                <a:schemeClr val="tx1"/>
              </a:solidFill>
              <a:latin typeface="Arial" charset="0"/>
              <a:ea typeface="+mn-ea"/>
              <a:cs typeface="+mn-cs"/>
            </a:endParaRPr>
          </a:p>
          <a:p>
            <a:pPr>
              <a:spcBef>
                <a:spcPts val="600"/>
              </a:spcBef>
            </a:pPr>
            <a:r>
              <a:rPr lang="en-US" sz="1000" kern="1200" baseline="0" dirty="0" smtClean="0">
                <a:solidFill>
                  <a:schemeClr val="tx1"/>
                </a:solidFill>
                <a:latin typeface="Arial" charset="0"/>
                <a:ea typeface="+mn-ea"/>
                <a:cs typeface="+mn-cs"/>
              </a:rPr>
              <a:t>CCL18 is a human chemokine produced by alveolar macrophages</a:t>
            </a:r>
            <a:r>
              <a:rPr lang="en-US" sz="1000" kern="1200" dirty="0" smtClean="0">
                <a:solidFill>
                  <a:schemeClr val="tx1"/>
                </a:solidFill>
                <a:latin typeface="Arial" charset="0"/>
                <a:ea typeface="+mn-ea"/>
                <a:cs typeface="+mn-cs"/>
              </a:rPr>
              <a:t> which stimulates collagen production by lung fibroblasts. </a:t>
            </a:r>
            <a:r>
              <a:rPr lang="en-US" dirty="0" smtClean="0"/>
              <a:t>This prospective study </a:t>
            </a:r>
            <a:r>
              <a:rPr lang="en-US" sz="1000" kern="1200" baseline="0" dirty="0" smtClean="0">
                <a:solidFill>
                  <a:schemeClr val="tx1"/>
                </a:solidFill>
                <a:latin typeface="Arial" charset="0"/>
                <a:ea typeface="+mn-ea"/>
                <a:cs typeface="+mn-cs"/>
              </a:rPr>
              <a:t>tests the value of serum CCL18 concentrations in predicting the course of IPF. 72 patients were followed for 24 months;</a:t>
            </a:r>
            <a:r>
              <a:rPr lang="en-US" sz="1000" kern="1200" dirty="0" smtClean="0">
                <a:solidFill>
                  <a:schemeClr val="tx1"/>
                </a:solidFill>
                <a:latin typeface="Arial" charset="0"/>
                <a:ea typeface="+mn-ea"/>
                <a:cs typeface="+mn-cs"/>
              </a:rPr>
              <a:t> p</a:t>
            </a:r>
            <a:r>
              <a:rPr lang="en-US" sz="1000" kern="1200" baseline="0" dirty="0" smtClean="0">
                <a:solidFill>
                  <a:schemeClr val="tx1"/>
                </a:solidFill>
                <a:latin typeface="Arial" charset="0"/>
                <a:ea typeface="+mn-ea"/>
                <a:cs typeface="+mn-cs"/>
              </a:rPr>
              <a:t>ulmonary function tests were performed at least every 6 months.</a:t>
            </a:r>
            <a:endParaRPr lang="en-US" dirty="0" smtClean="0"/>
          </a:p>
          <a:p>
            <a:pPr>
              <a:spcBef>
                <a:spcPts val="600"/>
              </a:spcBef>
            </a:pPr>
            <a:r>
              <a:rPr lang="en-US" dirty="0" smtClean="0"/>
              <a:t>Baseline serum CCL18 concentrations correlated with the change in TLC and FVC at the 6-month follow-up (r = 0.59 and 0.54, respectively; each </a:t>
            </a:r>
            <a:r>
              <a:rPr lang="en-US" i="1" dirty="0" smtClean="0"/>
              <a:t>P</a:t>
            </a:r>
            <a:r>
              <a:rPr lang="en-US" dirty="0" smtClean="0"/>
              <a:t> &lt; 0.0001). </a:t>
            </a:r>
            <a:endParaRPr lang="en-US" sz="1000" kern="1200" baseline="0" dirty="0" smtClean="0">
              <a:solidFill>
                <a:schemeClr val="tx1"/>
              </a:solidFill>
              <a:latin typeface="Arial" charset="0"/>
              <a:ea typeface="+mn-ea"/>
              <a:cs typeface="+mn-cs"/>
            </a:endParaRPr>
          </a:p>
          <a:p>
            <a:pPr>
              <a:spcBef>
                <a:spcPts val="600"/>
              </a:spcBef>
            </a:pPr>
            <a:r>
              <a:rPr lang="en-US" sz="1000" kern="1200" baseline="0" dirty="0" smtClean="0">
                <a:solidFill>
                  <a:schemeClr val="tx1"/>
                </a:solidFill>
                <a:latin typeface="Arial" charset="0"/>
                <a:ea typeface="+mn-ea"/>
                <a:cs typeface="+mn-cs"/>
              </a:rPr>
              <a:t>ROC analysis indicates that a cutoff of 150 ng/ml yields the</a:t>
            </a:r>
            <a:r>
              <a:rPr lang="en-US" sz="1000" kern="1200" dirty="0" smtClean="0">
                <a:solidFill>
                  <a:schemeClr val="tx1"/>
                </a:solidFill>
                <a:latin typeface="Arial" charset="0"/>
                <a:ea typeface="+mn-ea"/>
                <a:cs typeface="+mn-cs"/>
              </a:rPr>
              <a:t> highest diagnostic accuracy. Kaplan-Meier survival analysis shows that patients with elevated CCL18 have higher mortality (graph) and shorter progression-free survival (data not shown, both </a:t>
            </a:r>
            <a:r>
              <a:rPr lang="en-US" sz="1000" i="1" kern="1200" dirty="0" smtClean="0">
                <a:solidFill>
                  <a:schemeClr val="tx1"/>
                </a:solidFill>
                <a:latin typeface="Arial" charset="0"/>
                <a:ea typeface="+mn-ea"/>
                <a:cs typeface="+mn-cs"/>
              </a:rPr>
              <a:t>P</a:t>
            </a:r>
            <a:r>
              <a:rPr lang="en-US" sz="1000" kern="1200" dirty="0" smtClean="0">
                <a:solidFill>
                  <a:schemeClr val="tx1"/>
                </a:solidFill>
                <a:latin typeface="Arial" charset="0"/>
                <a:ea typeface="+mn-ea"/>
                <a:cs typeface="+mn-cs"/>
              </a:rPr>
              <a:t> &lt; 0.001). </a:t>
            </a:r>
            <a:r>
              <a:rPr lang="en-US" sz="1000" kern="1200" baseline="0" dirty="0" smtClean="0">
                <a:solidFill>
                  <a:schemeClr val="tx1"/>
                </a:solidFill>
                <a:latin typeface="Arial" charset="0"/>
                <a:ea typeface="+mn-ea"/>
                <a:cs typeface="+mn-cs"/>
              </a:rPr>
              <a:t>The hazard proportional ratio adjusted for age, sex, and baseline pulmonary function data was 8.0. </a:t>
            </a:r>
          </a:p>
          <a:p>
            <a:pPr>
              <a:spcBef>
                <a:spcPts val="600"/>
              </a:spcBef>
            </a:pPr>
            <a:r>
              <a:rPr lang="en-US" sz="1000" kern="1200" baseline="0" dirty="0" smtClean="0">
                <a:solidFill>
                  <a:schemeClr val="tx1"/>
                </a:solidFill>
                <a:latin typeface="Arial" charset="0"/>
                <a:ea typeface="+mn-ea"/>
                <a:cs typeface="+mn-cs"/>
              </a:rPr>
              <a:t>These data suggest that serum CCL18 may be a useful biomarker for </a:t>
            </a:r>
            <a:r>
              <a:rPr lang="en-US" dirty="0" smtClean="0"/>
              <a:t>predicting the disease course of IPF.</a:t>
            </a:r>
            <a:endParaRPr lang="en-US" sz="1000" kern="1200" baseline="0" dirty="0" smtClean="0">
              <a:solidFill>
                <a:schemeClr val="tx1"/>
              </a:solidFill>
              <a:latin typeface="Arial" charset="0"/>
              <a:ea typeface="+mn-ea"/>
              <a:cs typeface="+mn-cs"/>
            </a:endParaRPr>
          </a:p>
          <a:p>
            <a:endParaRPr lang="en-US" dirty="0" smtClean="0"/>
          </a:p>
          <a:p>
            <a:endParaRPr lang="en-US" sz="1000" kern="1200" baseline="0" dirty="0" smtClean="0">
              <a:solidFill>
                <a:schemeClr val="tx1"/>
              </a:solidFill>
              <a:latin typeface="Arial" charset="0"/>
              <a:ea typeface="+mn-ea"/>
              <a:cs typeface="+mn-cs"/>
            </a:endParaRPr>
          </a:p>
          <a:p>
            <a:endParaRPr lang="en-US" dirty="0" smtClean="0"/>
          </a:p>
          <a:p>
            <a:endParaRPr lang="en-US" sz="1000" kern="1200" baseline="0" dirty="0" smtClean="0">
              <a:solidFill>
                <a:schemeClr val="tx1"/>
              </a:solidFill>
              <a:latin typeface="Arial" charset="0"/>
              <a:ea typeface="+mn-ea"/>
              <a:cs typeface="+mn-cs"/>
            </a:endParaRP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Prasse A, Probst C, Bargagli E, et al. Serum CC-chemokine ligand 18 concentration predicts outcome in idiopathic pulmonary fibrosis.</a:t>
            </a:r>
            <a:r>
              <a:rPr lang="en-US" i="1" dirty="0" smtClean="0"/>
              <a:t> Am J Respir Crit Care Med</a:t>
            </a:r>
            <a:r>
              <a:rPr lang="en-US" dirty="0" smtClean="0"/>
              <a:t>. 2009;179:717-723.</a:t>
            </a:r>
          </a:p>
          <a:p>
            <a:endParaRPr lang="en-US" dirty="0" smtClean="0"/>
          </a:p>
        </p:txBody>
      </p:sp>
      <p:sp>
        <p:nvSpPr>
          <p:cNvPr id="4" name="Slide Number Placeholder 3"/>
          <p:cNvSpPr>
            <a:spLocks noGrp="1"/>
          </p:cNvSpPr>
          <p:nvPr>
            <p:ph type="sldNum" sz="quarter" idx="10"/>
          </p:nvPr>
        </p:nvSpPr>
        <p:spPr/>
        <p:txBody>
          <a:bodyPr/>
          <a:lstStyle/>
          <a:p>
            <a:fld id="{3C28A182-5985-4668-97D0-A19F4F6E1EE8}" type="slidenum">
              <a:rPr lang="en-US" smtClean="0"/>
              <a:pPr/>
              <a:t>7</a:t>
            </a:fld>
            <a:endParaRPr lang="en-US" dirty="0"/>
          </a:p>
        </p:txBody>
      </p:sp>
    </p:spTree>
    <p:extLst>
      <p:ext uri="{BB962C8B-B14F-4D97-AF65-F5344CB8AC3E}">
        <p14:creationId xmlns:p14="http://schemas.microsoft.com/office/powerpoint/2010/main" val="2361233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Eur</a:t>
            </a:r>
            <a:r>
              <a:rPr lang="en-US" dirty="0" smtClean="0"/>
              <a:t> </a:t>
            </a:r>
            <a:r>
              <a:rPr lang="en-US" dirty="0" err="1" smtClean="0"/>
              <a:t>Respir</a:t>
            </a:r>
            <a:r>
              <a:rPr lang="en-US" dirty="0" smtClean="0"/>
              <a:t> J. 2014 May;43(5):1430-8. </a:t>
            </a:r>
            <a:r>
              <a:rPr lang="en-US" dirty="0" err="1" smtClean="0"/>
              <a:t>doi</a:t>
            </a:r>
            <a:r>
              <a:rPr lang="en-US" dirty="0" smtClean="0"/>
              <a:t>: 10.1183/09031936.00141013. </a:t>
            </a:r>
            <a:r>
              <a:rPr lang="en-US" dirty="0" err="1" smtClean="0"/>
              <a:t>Epub</a:t>
            </a:r>
            <a:r>
              <a:rPr lang="en-US" dirty="0" smtClean="0"/>
              <a:t> 2013 Oct 31.</a:t>
            </a:r>
          </a:p>
          <a:p>
            <a:r>
              <a:rPr lang="en-US" dirty="0" smtClean="0"/>
              <a:t>Serum </a:t>
            </a:r>
            <a:r>
              <a:rPr lang="en-US" dirty="0" err="1" smtClean="0"/>
              <a:t>lysyl</a:t>
            </a:r>
            <a:r>
              <a:rPr lang="en-US" dirty="0" smtClean="0"/>
              <a:t> oxidase-like 2 levels and idiopathic pulmonary fibrosis disease progression.</a:t>
            </a:r>
          </a:p>
          <a:p>
            <a:r>
              <a:rPr lang="en-US" dirty="0" err="1" smtClean="0"/>
              <a:t>Chien</a:t>
            </a:r>
            <a:r>
              <a:rPr lang="en-US" dirty="0" smtClean="0"/>
              <a:t> JW1, Richards TJ, Gibson KF, Zhang Y, Lindell KO, Shao L, Lyman SK, </a:t>
            </a:r>
            <a:r>
              <a:rPr lang="en-US" dirty="0" err="1" smtClean="0"/>
              <a:t>Adamkewicz</a:t>
            </a:r>
            <a:r>
              <a:rPr lang="en-US" dirty="0" smtClean="0"/>
              <a:t> JI, Smith V, Kaminski N, </a:t>
            </a:r>
            <a:r>
              <a:rPr lang="en-US" dirty="0" err="1" smtClean="0"/>
              <a:t>O'Riordan</a:t>
            </a:r>
            <a:r>
              <a:rPr lang="en-US" dirty="0" smtClean="0"/>
              <a:t> T.</a:t>
            </a:r>
          </a:p>
          <a:p>
            <a:r>
              <a:rPr lang="en-US" dirty="0" smtClean="0"/>
              <a:t>Author information</a:t>
            </a:r>
          </a:p>
          <a:p>
            <a:r>
              <a:rPr lang="en-US" dirty="0" smtClean="0"/>
              <a:t>Abstract</a:t>
            </a:r>
          </a:p>
          <a:p>
            <a:endParaRPr lang="en-US" dirty="0" smtClean="0"/>
          </a:p>
          <a:p>
            <a:r>
              <a:rPr lang="en-US" dirty="0" smtClean="0"/>
              <a:t>We evaluated whether </a:t>
            </a:r>
            <a:r>
              <a:rPr lang="en-US" dirty="0" err="1" smtClean="0"/>
              <a:t>lysyl</a:t>
            </a:r>
            <a:r>
              <a:rPr lang="en-US" dirty="0" smtClean="0"/>
              <a:t> oxidase-like 2 (LOXL2), which promotes cross-linking of collagen in pathological </a:t>
            </a:r>
            <a:r>
              <a:rPr lang="en-US" dirty="0" err="1" smtClean="0"/>
              <a:t>stroma</a:t>
            </a:r>
            <a:r>
              <a:rPr lang="en-US" dirty="0" smtClean="0"/>
              <a:t>, was detectable in serum from idiopathic pulmonary fibrosis (IPF) patients, and assessed its relationship with IPF disease progression. Patients from the ARTEMIS-IPF (n=69) and the Genomic and Proteomic Analysis of Disease Progression in IPF (GAP) (n=104) studies were </a:t>
            </a:r>
            <a:r>
              <a:rPr lang="en-US" dirty="0" err="1" smtClean="0"/>
              <a:t>analysed</a:t>
            </a:r>
            <a:r>
              <a:rPr lang="en-US" dirty="0" smtClean="0"/>
              <a:t>. Baseline serum LOXL2 (sLOXL2) levels were compared with baseline clinical and physiological surrogates of disease severity, and the association with IPF disease progression was assessed using a classification and regression tree (CART) method. sLOXL2 correlated weakly with forced vital capacity and carbon monoxide diffusion capacity (r -0.24-0.05) in both cohorts. CART-determined thresholds were similar: ARTEMIS-IPF 800 </a:t>
            </a:r>
            <a:r>
              <a:rPr lang="en-US" dirty="0" err="1" smtClean="0"/>
              <a:t>pg·mL</a:t>
            </a:r>
            <a:r>
              <a:rPr lang="en-US" dirty="0" smtClean="0"/>
              <a:t>(-1) and GAP 700 </a:t>
            </a:r>
            <a:r>
              <a:rPr lang="en-US" dirty="0" err="1" smtClean="0"/>
              <a:t>pg·mL</a:t>
            </a:r>
            <a:r>
              <a:rPr lang="en-US" dirty="0" smtClean="0"/>
              <a:t>(-1). In ARTEMIS-IPF, higher sLOXL2 (&gt;800 </a:t>
            </a:r>
            <a:r>
              <a:rPr lang="en-US" dirty="0" err="1" smtClean="0"/>
              <a:t>pg·mL</a:t>
            </a:r>
            <a:r>
              <a:rPr lang="en-US" dirty="0" smtClean="0"/>
              <a:t>(-1)) was associated with increased risk for disease progression (hazard ratio (HR) 5.41, 95% CI 1.65-17.73). Among GAP subjects with baseline </a:t>
            </a:r>
            <a:r>
              <a:rPr lang="en-US" dirty="0" err="1" smtClean="0"/>
              <a:t>spirometric</a:t>
            </a:r>
            <a:r>
              <a:rPr lang="en-US" dirty="0" smtClean="0"/>
              <a:t> data (n=70), higher sLOXL2 levels (&gt;700 </a:t>
            </a:r>
            <a:r>
              <a:rPr lang="en-US" dirty="0" err="1" smtClean="0"/>
              <a:t>pg·mL</a:t>
            </a:r>
            <a:r>
              <a:rPr lang="en-US" dirty="0" smtClean="0"/>
              <a:t>(-1)) were associated with more disease progression events (HR 1.78, 95% CI 1.01-3.11). Among all GAP subjects, higher sLOXL2 levels were associated with increased risk for mortality (HR 2.28, 95% CI 1.18-4.38). These results suggest that higher sLOXL2 levels are associated with increased risk for IPF disease progression. However, due to multiple limitations, these results require validation. </a:t>
            </a:r>
            <a:endParaRPr lang="en-US" dirty="0"/>
          </a:p>
        </p:txBody>
      </p:sp>
      <p:sp>
        <p:nvSpPr>
          <p:cNvPr id="4" name="Slide Number Placeholder 3"/>
          <p:cNvSpPr>
            <a:spLocks noGrp="1"/>
          </p:cNvSpPr>
          <p:nvPr>
            <p:ph type="sldNum" sz="quarter" idx="10"/>
          </p:nvPr>
        </p:nvSpPr>
        <p:spPr/>
        <p:txBody>
          <a:bodyPr/>
          <a:lstStyle/>
          <a:p>
            <a:fld id="{047CFE6E-57BE-8C4C-B4F1-0358A454B37C}" type="slidenum">
              <a:rPr lang="en-US" smtClean="0"/>
              <a:t>8</a:t>
            </a:fld>
            <a:endParaRPr lang="en-US" dirty="0"/>
          </a:p>
        </p:txBody>
      </p:sp>
    </p:spTree>
    <p:extLst>
      <p:ext uri="{BB962C8B-B14F-4D97-AF65-F5344CB8AC3E}">
        <p14:creationId xmlns:p14="http://schemas.microsoft.com/office/powerpoint/2010/main" val="1928047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600"/>
              </a:spcBef>
            </a:pPr>
            <a:r>
              <a:rPr lang="en-US" b="1" dirty="0" smtClean="0"/>
              <a:t>Predictors of Disease Severity and Progression in IPF</a:t>
            </a:r>
          </a:p>
          <a:p>
            <a:pPr>
              <a:spcBef>
                <a:spcPts val="600"/>
              </a:spcBef>
            </a:pPr>
            <a:r>
              <a:rPr lang="en-US" dirty="0" smtClean="0"/>
              <a:t>This slide summarizes the predictive value of various clinical factors in the progression of IPF. Patients with compromised lung function or respiratory events have worse outcomes.</a:t>
            </a:r>
            <a:endParaRPr lang="en-US" dirty="0"/>
          </a:p>
        </p:txBody>
      </p:sp>
      <p:sp>
        <p:nvSpPr>
          <p:cNvPr id="4" name="Slide Number Placeholder 3"/>
          <p:cNvSpPr>
            <a:spLocks noGrp="1"/>
          </p:cNvSpPr>
          <p:nvPr>
            <p:ph type="sldNum" sz="quarter" idx="10"/>
          </p:nvPr>
        </p:nvSpPr>
        <p:spPr/>
        <p:txBody>
          <a:bodyPr/>
          <a:lstStyle/>
          <a:p>
            <a:fld id="{3C28A182-5985-4668-97D0-A19F4F6E1EE8}" type="slidenum">
              <a:rPr lang="en-US" smtClean="0"/>
              <a:pPr/>
              <a:t>9</a:t>
            </a:fld>
            <a:endParaRPr lang="en-US" dirty="0"/>
          </a:p>
        </p:txBody>
      </p:sp>
    </p:spTree>
    <p:extLst>
      <p:ext uri="{BB962C8B-B14F-4D97-AF65-F5344CB8AC3E}">
        <p14:creationId xmlns:p14="http://schemas.microsoft.com/office/powerpoint/2010/main" val="2768615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600"/>
              </a:spcBef>
            </a:pPr>
            <a:r>
              <a:rPr lang="en-US" b="1" dirty="0" smtClean="0"/>
              <a:t>Predictors of Disease Severity and Progression in IPF</a:t>
            </a:r>
          </a:p>
          <a:p>
            <a:pPr>
              <a:spcBef>
                <a:spcPts val="600"/>
              </a:spcBef>
            </a:pPr>
            <a:r>
              <a:rPr lang="en-US" dirty="0" smtClean="0"/>
              <a:t>This slide summarizes the predictive value of various clinical factors in the progression of IPF. Patients with compromised lung function or respiratory events have worse outcomes.</a:t>
            </a:r>
            <a:endParaRPr lang="en-US" dirty="0"/>
          </a:p>
        </p:txBody>
      </p:sp>
      <p:sp>
        <p:nvSpPr>
          <p:cNvPr id="4" name="Slide Number Placeholder 3"/>
          <p:cNvSpPr>
            <a:spLocks noGrp="1"/>
          </p:cNvSpPr>
          <p:nvPr>
            <p:ph type="sldNum" sz="quarter" idx="10"/>
          </p:nvPr>
        </p:nvSpPr>
        <p:spPr/>
        <p:txBody>
          <a:bodyPr/>
          <a:lstStyle/>
          <a:p>
            <a:fld id="{3C28A182-5985-4668-97D0-A19F4F6E1EE8}" type="slidenum">
              <a:rPr lang="en-US" smtClean="0"/>
              <a:pPr/>
              <a:t>10</a:t>
            </a:fld>
            <a:endParaRPr lang="en-US" dirty="0"/>
          </a:p>
        </p:txBody>
      </p:sp>
    </p:spTree>
    <p:extLst>
      <p:ext uri="{BB962C8B-B14F-4D97-AF65-F5344CB8AC3E}">
        <p14:creationId xmlns:p14="http://schemas.microsoft.com/office/powerpoint/2010/main" val="4028473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Eur</a:t>
            </a:r>
            <a:r>
              <a:rPr lang="en-US" dirty="0" smtClean="0"/>
              <a:t> </a:t>
            </a:r>
            <a:r>
              <a:rPr lang="en-US" dirty="0" err="1" smtClean="0"/>
              <a:t>Respir</a:t>
            </a:r>
            <a:r>
              <a:rPr lang="en-US" dirty="0" smtClean="0"/>
              <a:t> J. 2014 May;43(5):1421-9. </a:t>
            </a:r>
            <a:r>
              <a:rPr lang="en-US" dirty="0" err="1" smtClean="0"/>
              <a:t>doi</a:t>
            </a:r>
            <a:r>
              <a:rPr lang="en-US" dirty="0" smtClean="0"/>
              <a:t>: 10.1183/09031936.00131813. </a:t>
            </a:r>
            <a:r>
              <a:rPr lang="en-US" dirty="0" err="1" smtClean="0"/>
              <a:t>Epub</a:t>
            </a:r>
            <a:r>
              <a:rPr lang="en-US" dirty="0" smtClean="0"/>
              <a:t> 2013 Dec 5.</a:t>
            </a:r>
          </a:p>
          <a:p>
            <a:r>
              <a:rPr lang="en-US" dirty="0" smtClean="0"/>
              <a:t>6-Minute walk distance is an independent predictor of mortality in patients with idiopathic pulmonary fibrosis.</a:t>
            </a:r>
          </a:p>
          <a:p>
            <a:r>
              <a:rPr lang="en-US" dirty="0" smtClean="0"/>
              <a:t>du Bois RM1, </a:t>
            </a:r>
            <a:r>
              <a:rPr lang="en-US" dirty="0" err="1" smtClean="0"/>
              <a:t>Albera</a:t>
            </a:r>
            <a:r>
              <a:rPr lang="en-US" dirty="0" smtClean="0"/>
              <a:t> C, Bradford WZ, </a:t>
            </a:r>
            <a:r>
              <a:rPr lang="en-US" dirty="0" err="1" smtClean="0"/>
              <a:t>Costabel</a:t>
            </a:r>
            <a:r>
              <a:rPr lang="en-US" dirty="0" smtClean="0"/>
              <a:t> U, </a:t>
            </a:r>
            <a:r>
              <a:rPr lang="en-US" dirty="0" err="1" smtClean="0"/>
              <a:t>Leff</a:t>
            </a:r>
            <a:r>
              <a:rPr lang="en-US" dirty="0" smtClean="0"/>
              <a:t> JA, Noble PW, </a:t>
            </a:r>
            <a:r>
              <a:rPr lang="en-US" dirty="0" err="1" smtClean="0"/>
              <a:t>Sahn</a:t>
            </a:r>
            <a:r>
              <a:rPr lang="en-US" dirty="0" smtClean="0"/>
              <a:t> SA, </a:t>
            </a:r>
            <a:r>
              <a:rPr lang="en-US" dirty="0" err="1" smtClean="0"/>
              <a:t>Valeyre</a:t>
            </a:r>
            <a:r>
              <a:rPr lang="en-US" dirty="0" smtClean="0"/>
              <a:t> D, </a:t>
            </a:r>
            <a:r>
              <a:rPr lang="en-US" dirty="0" err="1" smtClean="0"/>
              <a:t>Weycker</a:t>
            </a:r>
            <a:r>
              <a:rPr lang="en-US" dirty="0" smtClean="0"/>
              <a:t> D, King TE Jr.</a:t>
            </a:r>
          </a:p>
          <a:p>
            <a:r>
              <a:rPr lang="en-US" dirty="0" smtClean="0"/>
              <a:t>Author information</a:t>
            </a:r>
          </a:p>
          <a:p>
            <a:r>
              <a:rPr lang="en-US" dirty="0" smtClean="0"/>
              <a:t>Abstract</a:t>
            </a:r>
          </a:p>
          <a:p>
            <a:endParaRPr lang="en-US" dirty="0" smtClean="0"/>
          </a:p>
          <a:p>
            <a:r>
              <a:rPr lang="en-US" dirty="0" smtClean="0"/>
              <a:t>6-min walk distance (6MWD) has recently been shown to be associated with the risk of mortality in patients with idiopathic pulmonary fibrosis (IPF); however, the independent contribution of 6MWD to the prediction of mortality risk has not been evaluated in a large, well-defined population of patients with IPF. A Cox proportional hazards model was used to </a:t>
            </a:r>
            <a:r>
              <a:rPr lang="en-US" dirty="0" err="1" smtClean="0"/>
              <a:t>characterise</a:t>
            </a:r>
            <a:r>
              <a:rPr lang="en-US" dirty="0" smtClean="0"/>
              <a:t> the relationship between risk factors of interest and all-cause mortality in IPF patients who completed a week 24 study visit in a clinical trial evaluating interferon γ-1b (n=748). Risk factors of interest included the independent predictors of mortality in the previously published clinical prediction model together with 6MWD and 24-week change in 6MWD. Baseline 6MWD &lt;250 m was associated with a two-fold increase in the risk of mortality (hazard ratio 2.12, 95% CI 1.15-3.92) and a 24-week decline in 6MWD &gt;50 m was associated with a nearly three-fold increase in mortality risk (hazard ratio 2.73; 95% CI 1.60-4.66). Inclusion of 6MWD data improved model discrimination compared with the original model (C-statistic 0.80 (95% CI 0.76-0.85) versus 0.75 (0.71-0.79)). Both 6MWD and change in 6MWD are independent predictors of mortality in patients with IPF. The addition of 6MWD to the clinical prediction model improves model discrimination compared with the original model. </a:t>
            </a:r>
          </a:p>
          <a:p>
            <a:endParaRPr lang="en-US" dirty="0" smtClean="0"/>
          </a:p>
          <a:p>
            <a:r>
              <a:rPr lang="en-US" dirty="0" smtClean="0"/>
              <a:t>Chest. 2009 Sep;136(3):841-8. </a:t>
            </a:r>
            <a:r>
              <a:rPr lang="en-US" dirty="0" err="1" smtClean="0"/>
              <a:t>doi</a:t>
            </a:r>
            <a:r>
              <a:rPr lang="en-US" dirty="0" smtClean="0"/>
              <a:t>: 10.1378/chest.09-0211. </a:t>
            </a:r>
            <a:r>
              <a:rPr lang="en-US" dirty="0" err="1" smtClean="0"/>
              <a:t>Epub</a:t>
            </a:r>
            <a:r>
              <a:rPr lang="en-US" dirty="0" smtClean="0"/>
              <a:t> 2009 Apr 24.</a:t>
            </a:r>
          </a:p>
          <a:p>
            <a:r>
              <a:rPr lang="en-US" dirty="0" smtClean="0"/>
              <a:t>Heart rate recovery after 6-min walk test predicts survival in patients with idiopathic pulmonary fibrosis.</a:t>
            </a:r>
          </a:p>
          <a:p>
            <a:r>
              <a:rPr lang="en-US" dirty="0" smtClean="0"/>
              <a:t>Swigris JJ1, </a:t>
            </a:r>
            <a:r>
              <a:rPr lang="en-US" dirty="0" err="1" smtClean="0"/>
              <a:t>Swick</a:t>
            </a:r>
            <a:r>
              <a:rPr lang="en-US" dirty="0" smtClean="0"/>
              <a:t> J, </a:t>
            </a:r>
            <a:r>
              <a:rPr lang="en-US" dirty="0" err="1" smtClean="0"/>
              <a:t>Wamboldt</a:t>
            </a:r>
            <a:r>
              <a:rPr lang="en-US" dirty="0" smtClean="0"/>
              <a:t> FS, </a:t>
            </a:r>
            <a:r>
              <a:rPr lang="en-US" dirty="0" err="1" smtClean="0"/>
              <a:t>Sprunger</a:t>
            </a:r>
            <a:r>
              <a:rPr lang="en-US" dirty="0" smtClean="0"/>
              <a:t> D, du Bois R, Fischer A, Cosgrove GP, Frankel SK, Fernandez-Perez ER, </a:t>
            </a:r>
            <a:r>
              <a:rPr lang="en-US" dirty="0" err="1" smtClean="0"/>
              <a:t>Kervitsky</a:t>
            </a:r>
            <a:r>
              <a:rPr lang="en-US" dirty="0" smtClean="0"/>
              <a:t> D, Brown KK.</a:t>
            </a:r>
          </a:p>
          <a:p>
            <a:r>
              <a:rPr lang="en-US" dirty="0" smtClean="0"/>
              <a:t>Author information</a:t>
            </a:r>
          </a:p>
          <a:p>
            <a:r>
              <a:rPr lang="en-US" dirty="0" smtClean="0"/>
              <a:t>Abstract</a:t>
            </a:r>
          </a:p>
          <a:p>
            <a:r>
              <a:rPr lang="en-US" dirty="0" smtClean="0"/>
              <a:t>BACKGROUND:</a:t>
            </a:r>
          </a:p>
          <a:p>
            <a:endParaRPr lang="en-US" dirty="0" smtClean="0"/>
          </a:p>
          <a:p>
            <a:r>
              <a:rPr lang="en-US" dirty="0" smtClean="0"/>
              <a:t>In patients with idiopathic pulmonary fibrosis (IPF), our objectives were to identify predictors of abnormal heart rate recovery (HRR) at 1 min after completion of a 6-min walk test (6MWT) [HRR1] and 2 min after completion of a 6MWT (HRR2), and to determine whether abnormal HRR predicts mortality.</a:t>
            </a:r>
          </a:p>
          <a:p>
            <a:r>
              <a:rPr lang="en-US" dirty="0" smtClean="0"/>
              <a:t>METHODS:</a:t>
            </a:r>
          </a:p>
          <a:p>
            <a:endParaRPr lang="en-US" dirty="0" smtClean="0"/>
          </a:p>
          <a:p>
            <a:r>
              <a:rPr lang="en-US" dirty="0" smtClean="0"/>
              <a:t>From 2003 to 2008, we identified IPF patients who had been evaluated at our center (n = 76) with a pulmonary physiologic examination and the 6MWT. We used logistic regression to identify predictors of abnormal HRR, the product-limit method to compare survival in the sample stratified on HRR, and Cox proportional hazards analysis to estimate the prognostic capability of abnormal HRR.</a:t>
            </a:r>
          </a:p>
          <a:p>
            <a:r>
              <a:rPr lang="en-US" dirty="0" smtClean="0"/>
              <a:t>RESULTS:</a:t>
            </a:r>
          </a:p>
          <a:p>
            <a:endParaRPr lang="en-US" dirty="0" smtClean="0"/>
          </a:p>
          <a:p>
            <a:r>
              <a:rPr lang="en-US" dirty="0" smtClean="0"/>
              <a:t>Cutoff values were 13 beats for abnormal HRR1 and 22 beats for HRR2. In a multivariable model, predictors of abnormal HRR1 were diffusing capacity of the lung for carbon monoxide (odds ratio [OR], 0.4 per 10% predicted; 95% confidence interval [CI], 0.2 to 0.7; p = 0.003), change in heart rate from baseline to maximum (OR, 0.9; 95% CI, 0.8 to 0.97; p = 0.01), and having a right ventricular systolic pressure &gt; 35 mm Hg as determined by transthoracic echocardiogram (OR, 12.7; 95% CI, 2.0 to 79.7; p = 0.01). Subjects with an abnormal HRR had significantly worse survival than subjects with a normal HRR (for HRR1, p = 0.0007 [log-rank test]; for HRR2, p = 0.03 [log-rank test]); these results held for the subgroup of 30 subjects without resting pulmonary hypertension (HRR1, p = 0.04 [log-rank test]). Among several candidate variables, abnormal HRR1 appeared to be the most potent predictor of mortality (hazard ratio, 5.2; 95% CI, 1.8 to 15.2; p = 0.004).</a:t>
            </a:r>
          </a:p>
          <a:p>
            <a:r>
              <a:rPr lang="en-US" dirty="0" smtClean="0"/>
              <a:t>CONCLUSION:</a:t>
            </a:r>
          </a:p>
          <a:p>
            <a:endParaRPr lang="en-US" dirty="0" smtClean="0"/>
          </a:p>
          <a:p>
            <a:r>
              <a:rPr lang="en-US" dirty="0" smtClean="0"/>
              <a:t>Abnormal HRR after 6MWT predicts mortality in IPF patients. Research is needed to confirm these findings prospectively and to examine the mechanisms of HRR in IPF patients.</a:t>
            </a:r>
            <a:endParaRPr lang="en-US" dirty="0"/>
          </a:p>
        </p:txBody>
      </p:sp>
      <p:sp>
        <p:nvSpPr>
          <p:cNvPr id="4" name="Slide Number Placeholder 3"/>
          <p:cNvSpPr>
            <a:spLocks noGrp="1"/>
          </p:cNvSpPr>
          <p:nvPr>
            <p:ph type="sldNum" sz="quarter" idx="10"/>
          </p:nvPr>
        </p:nvSpPr>
        <p:spPr/>
        <p:txBody>
          <a:bodyPr/>
          <a:lstStyle/>
          <a:p>
            <a:fld id="{047CFE6E-57BE-8C4C-B4F1-0358A454B37C}" type="slidenum">
              <a:rPr lang="en-US" smtClean="0"/>
              <a:t>13</a:t>
            </a:fld>
            <a:endParaRPr lang="en-US" dirty="0"/>
          </a:p>
        </p:txBody>
      </p:sp>
    </p:spTree>
    <p:extLst>
      <p:ext uri="{BB962C8B-B14F-4D97-AF65-F5344CB8AC3E}">
        <p14:creationId xmlns:p14="http://schemas.microsoft.com/office/powerpoint/2010/main" val="19784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06393"/>
            <a:ext cx="7772400" cy="1470025"/>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371600" y="4031150"/>
            <a:ext cx="6400800" cy="17526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395968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FE801C-6DF0-2744-8456-A0753DFCC25B}" type="datetimeFigureOut">
              <a:rPr lang="en-US">
                <a:solidFill>
                  <a:prstClr val="black">
                    <a:tint val="75000"/>
                  </a:prstClr>
                </a:solidFill>
              </a:rPr>
              <a:pPr/>
              <a:t>11/3/2014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E6E6C0-4A69-DA4E-9D2B-B3CAF45FC25F}" type="slidenum">
              <a:rPr>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0392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FE801C-6DF0-2744-8456-A0753DFCC25B}" type="datetimeFigureOut">
              <a:rPr lang="en-US">
                <a:solidFill>
                  <a:prstClr val="black">
                    <a:tint val="75000"/>
                  </a:prstClr>
                </a:solidFill>
              </a:rPr>
              <a:pPr/>
              <a:t>11/3/2014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E6E6C0-4A69-DA4E-9D2B-B3CAF45FC25F}" type="slidenum">
              <a:rPr>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4535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81132E-0BC1-4C12-8D07-C35847A863F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0702703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32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600200"/>
            <a:ext cx="7772400" cy="4114800"/>
          </a:xfrm>
        </p:spPr>
        <p:txBody>
          <a:bodyPr/>
          <a:lstStyle/>
          <a:p>
            <a:pPr lvl="0"/>
            <a:endParaRPr lang="en-US" noProof="0" dirty="0" smtClean="0"/>
          </a:p>
        </p:txBody>
      </p:sp>
    </p:spTree>
    <p:extLst>
      <p:ext uri="{BB962C8B-B14F-4D97-AF65-F5344CB8AC3E}">
        <p14:creationId xmlns:p14="http://schemas.microsoft.com/office/powerpoint/2010/main" val="1839564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dirty="0" smtClean="0"/>
              <a:t>Click to edit Master title style</a:t>
            </a:r>
            <a:endParaRPr lang="en-US" dirty="0"/>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7FC6BD-4250-4D34-AAC0-5502A494DD4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2108984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FE801C-6DF0-2744-8456-A0753DFCC25B}" type="datetimeFigureOut">
              <a:rPr lang="en-US">
                <a:solidFill>
                  <a:prstClr val="black">
                    <a:tint val="75000"/>
                  </a:prstClr>
                </a:solidFill>
              </a:rPr>
              <a:pPr/>
              <a:t>11/3/2014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E6E6C0-4A69-DA4E-9D2B-B3CAF45FC25F}" type="slidenum">
              <a:rPr>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0791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FE801C-6DF0-2744-8456-A0753DFCC25B}" type="datetimeFigureOut">
              <a:rPr lang="en-US">
                <a:solidFill>
                  <a:prstClr val="black">
                    <a:tint val="75000"/>
                  </a:prstClr>
                </a:solidFill>
              </a:rPr>
              <a:pPr/>
              <a:t>11/3/2014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E6E6C0-4A69-DA4E-9D2B-B3CAF45FC25F}" type="slidenum">
              <a:rPr>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4391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FE801C-6DF0-2744-8456-A0753DFCC25B}" type="datetimeFigureOut">
              <a:rPr lang="en-US">
                <a:solidFill>
                  <a:prstClr val="black">
                    <a:tint val="75000"/>
                  </a:prstClr>
                </a:solidFill>
              </a:rPr>
              <a:pPr/>
              <a:t>11/3/2014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CE6E6C0-4A69-DA4E-9D2B-B3CAF45FC25F}" type="slidenum">
              <a:rPr>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7576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FE801C-6DF0-2744-8456-A0753DFCC25B}" type="datetimeFigureOut">
              <a:rPr lang="en-US">
                <a:solidFill>
                  <a:prstClr val="black">
                    <a:tint val="75000"/>
                  </a:prstClr>
                </a:solidFill>
              </a:rPr>
              <a:pPr/>
              <a:t>11/3/2014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CE6E6C0-4A69-DA4E-9D2B-B3CAF45FC25F}" type="slidenum">
              <a:rPr>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4486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FE801C-6DF0-2744-8456-A0753DFCC25B}" type="datetimeFigureOut">
              <a:rPr lang="en-US">
                <a:solidFill>
                  <a:prstClr val="black">
                    <a:tint val="75000"/>
                  </a:prstClr>
                </a:solidFill>
              </a:rPr>
              <a:pPr/>
              <a:t>11/3/2014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CE6E6C0-4A69-DA4E-9D2B-B3CAF45FC25F}" type="slidenum">
              <a:rPr>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8200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E801C-6DF0-2744-8456-A0753DFCC25B}" type="datetimeFigureOut">
              <a:rPr lang="en-US">
                <a:solidFill>
                  <a:prstClr val="black">
                    <a:tint val="75000"/>
                  </a:prstClr>
                </a:solidFill>
              </a:rPr>
              <a:pPr/>
              <a:t>11/3/2014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CE6E6C0-4A69-DA4E-9D2B-B3CAF45FC25F}" type="slidenum">
              <a:rPr>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5858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AFE801C-6DF0-2744-8456-A0753DFCC25B}" type="datetimeFigureOut">
              <a:rPr lang="en-US">
                <a:solidFill>
                  <a:prstClr val="black">
                    <a:tint val="75000"/>
                  </a:prstClr>
                </a:solidFill>
              </a:rPr>
              <a:pPr/>
              <a:t>11/3/2014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CE6E6C0-4A69-DA4E-9D2B-B3CAF45FC25F}" type="slidenum">
              <a:rPr>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4667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FE801C-6DF0-2744-8456-A0753DFCC25B}" type="datetimeFigureOut">
              <a:rPr lang="en-US">
                <a:solidFill>
                  <a:prstClr val="black">
                    <a:tint val="75000"/>
                  </a:prstClr>
                </a:solidFill>
              </a:rPr>
              <a:pPr/>
              <a:t>11/3/2014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CE6E6C0-4A69-DA4E-9D2B-B3CAF45FC25F}" type="slidenum">
              <a:rPr>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2777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AFE801C-6DF0-2744-8456-A0753DFCC25B}" type="datetimeFigureOut">
              <a:rPr lang="en-US">
                <a:solidFill>
                  <a:prstClr val="black">
                    <a:tint val="75000"/>
                  </a:prstClr>
                </a:solidFill>
              </a:rPr>
              <a:pPr defTabSz="457200"/>
              <a:t>11/3/2014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CE6E6C0-4A69-DA4E-9D2B-B3CAF45FC25F}" type="slidenum">
              <a:rPr>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4266441611"/>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Lst>
  <p:txStyles>
    <p:titleStyle>
      <a:lvl1pPr algn="l" defTabSz="457200" rtl="0" eaLnBrk="1" latinLnBrk="0" hangingPunct="1">
        <a:spcBef>
          <a:spcPct val="0"/>
        </a:spcBef>
        <a:buNone/>
        <a:defRPr sz="4400" kern="1200">
          <a:solidFill>
            <a:srgbClr val="26528E"/>
          </a:solidFill>
          <a:latin typeface="+mj-lt"/>
          <a:ea typeface="+mj-ea"/>
          <a:cs typeface="+mj-cs"/>
        </a:defRPr>
      </a:lvl1pPr>
    </p:titleStyle>
    <p:bodyStyle>
      <a:lvl1pPr marL="342900" indent="-342900" algn="l" defTabSz="457200" rtl="0" eaLnBrk="1" latinLnBrk="0" hangingPunct="1">
        <a:spcBef>
          <a:spcPct val="20000"/>
        </a:spcBef>
        <a:buClr>
          <a:srgbClr val="C54125"/>
        </a:buClr>
        <a:buSzPct val="120000"/>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C54125"/>
        </a:buClr>
        <a:buSzPct val="120000"/>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C54125"/>
        </a:buClr>
        <a:buSzPct val="120000"/>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C54125"/>
        </a:buClr>
        <a:buSzPct val="120000"/>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C54125"/>
        </a:buClr>
        <a:buSzPct val="120000"/>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3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0797" y="2041226"/>
            <a:ext cx="7971312" cy="1971693"/>
          </a:xfrm>
        </p:spPr>
        <p:txBody>
          <a:bodyPr>
            <a:normAutofit fontScale="90000"/>
          </a:bodyPr>
          <a:lstStyle/>
          <a:p>
            <a:r>
              <a:rPr lang="en-US" sz="4900" b="1" dirty="0" smtClean="0">
                <a:solidFill>
                  <a:srgbClr val="C74D35"/>
                </a:solidFill>
              </a:rPr>
              <a:t>NAVIGATING the NEW ERA in IPF:</a:t>
            </a:r>
            <a:r>
              <a:rPr lang="en-US" dirty="0" smtClean="0">
                <a:solidFill>
                  <a:srgbClr val="C74D35"/>
                </a:solidFill>
              </a:rPr>
              <a:t/>
            </a:r>
            <a:br>
              <a:rPr lang="en-US" dirty="0" smtClean="0">
                <a:solidFill>
                  <a:srgbClr val="C74D35"/>
                </a:solidFill>
              </a:rPr>
            </a:br>
            <a:r>
              <a:rPr lang="en-US" sz="4000" dirty="0" smtClean="0">
                <a:solidFill>
                  <a:srgbClr val="C74D35"/>
                </a:solidFill>
              </a:rPr>
              <a:t>Pathophysiology and Recent Clinical Trials</a:t>
            </a:r>
            <a:endParaRPr lang="en-US" dirty="0">
              <a:solidFill>
                <a:srgbClr val="C74D35"/>
              </a:solidFill>
            </a:endParaRPr>
          </a:p>
        </p:txBody>
      </p:sp>
      <p:sp>
        <p:nvSpPr>
          <p:cNvPr id="3" name="Subtitle 2"/>
          <p:cNvSpPr>
            <a:spLocks noGrp="1"/>
          </p:cNvSpPr>
          <p:nvPr>
            <p:ph type="subTitle" idx="1"/>
          </p:nvPr>
        </p:nvSpPr>
        <p:spPr>
          <a:xfrm>
            <a:off x="1371600" y="4012920"/>
            <a:ext cx="6400800" cy="1524000"/>
          </a:xfrm>
        </p:spPr>
        <p:txBody>
          <a:bodyPr>
            <a:normAutofit/>
          </a:bodyPr>
          <a:lstStyle/>
          <a:p>
            <a:r>
              <a:rPr lang="en-US" sz="2200" b="1" dirty="0" smtClean="0">
                <a:solidFill>
                  <a:schemeClr val="tx1"/>
                </a:solidFill>
              </a:rPr>
              <a:t>FACULTY</a:t>
            </a:r>
          </a:p>
          <a:p>
            <a:r>
              <a:rPr lang="en-US" sz="2200" dirty="0" smtClean="0">
                <a:solidFill>
                  <a:schemeClr val="tx1"/>
                </a:solidFill>
              </a:rPr>
              <a:t>Title</a:t>
            </a:r>
          </a:p>
          <a:p>
            <a:r>
              <a:rPr lang="en-US" sz="2200" dirty="0" smtClean="0">
                <a:solidFill>
                  <a:schemeClr val="tx1"/>
                </a:solidFill>
              </a:rPr>
              <a:t>Affiliation</a:t>
            </a:r>
            <a:endParaRPr lang="en-US" sz="2200" dirty="0">
              <a:solidFill>
                <a:schemeClr val="tx1"/>
              </a:solidFill>
            </a:endParaRPr>
          </a:p>
          <a:p>
            <a:endParaRPr lang="en-US" dirty="0" smtClean="0"/>
          </a:p>
        </p:txBody>
      </p:sp>
    </p:spTree>
    <p:extLst>
      <p:ext uri="{BB962C8B-B14F-4D97-AF65-F5344CB8AC3E}">
        <p14:creationId xmlns:p14="http://schemas.microsoft.com/office/powerpoint/2010/main" val="2256341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194" y="268524"/>
            <a:ext cx="7772400" cy="1143000"/>
          </a:xfrm>
        </p:spPr>
        <p:txBody>
          <a:bodyPr>
            <a:noAutofit/>
          </a:bodyPr>
          <a:lstStyle/>
          <a:p>
            <a:r>
              <a:rPr lang="en-US" sz="3600" b="1" dirty="0"/>
              <a:t>Predictors of Disease Severity and Progression in IPF</a:t>
            </a:r>
          </a:p>
        </p:txBody>
      </p:sp>
      <p:graphicFrame>
        <p:nvGraphicFramePr>
          <p:cNvPr id="3111" name="Group 39"/>
          <p:cNvGraphicFramePr>
            <a:graphicFrameLocks noGrp="1"/>
          </p:cNvGraphicFramePr>
          <p:nvPr>
            <p:ph type="tbl" idx="1"/>
            <p:extLst>
              <p:ext uri="{D42A27DB-BD31-4B8C-83A1-F6EECF244321}">
                <p14:modId xmlns:p14="http://schemas.microsoft.com/office/powerpoint/2010/main" val="988745219"/>
              </p:ext>
            </p:extLst>
          </p:nvPr>
        </p:nvGraphicFramePr>
        <p:xfrm>
          <a:off x="457200" y="1687285"/>
          <a:ext cx="8115300" cy="3955100"/>
        </p:xfrm>
        <a:graphic>
          <a:graphicData uri="http://schemas.openxmlformats.org/drawingml/2006/table">
            <a:tbl>
              <a:tblPr firstRow="1">
                <a:tableStyleId>{69012ECD-51FC-41F1-AA8D-1B2483CD663E}</a:tableStyleId>
              </a:tblPr>
              <a:tblGrid>
                <a:gridCol w="2705100"/>
                <a:gridCol w="2705100"/>
                <a:gridCol w="2705100"/>
              </a:tblGrid>
              <a:tr h="6465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TESTS/ CLINICAL FACTORS</a:t>
                      </a:r>
                      <a:endParaRPr kumimoji="0" lang="en-US" sz="2000" b="0" i="0" u="none" strike="noStrike" cap="none" normalizeH="0" baseline="0" dirty="0" smtClean="0">
                        <a:ln>
                          <a:noFill/>
                        </a:ln>
                        <a:solidFill>
                          <a:schemeClr val="bg1"/>
                        </a:solidFill>
                        <a:effectLst/>
                        <a:latin typeface="Arial" pitchFamily="34" charset="0"/>
                        <a:ea typeface="ＭＳ Ｐゴシック" pitchFamily="-112" charset="-128"/>
                      </a:endParaRPr>
                    </a:p>
                  </a:txBody>
                  <a:tcPr marL="85613" marR="85613" marT="42807" marB="4280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dirty="0" smtClean="0"/>
                        <a:t>Study Inclusion Criteria </a:t>
                      </a:r>
                      <a:endParaRPr kumimoji="0" lang="en-US" sz="2000" b="0" i="0" u="none" strike="noStrike" cap="none" normalizeH="0" baseline="0" dirty="0" smtClean="0">
                        <a:ln>
                          <a:noFill/>
                        </a:ln>
                        <a:solidFill>
                          <a:schemeClr val="bg1"/>
                        </a:solidFill>
                        <a:effectLst/>
                        <a:latin typeface="Arial" pitchFamily="34" charset="0"/>
                        <a:ea typeface="ＭＳ Ｐゴシック" pitchFamily="-112" charset="-128"/>
                      </a:endParaRPr>
                    </a:p>
                  </a:txBody>
                  <a:tcPr marL="85613" marR="85613" marT="42807" marB="4280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dirty="0" smtClean="0"/>
                        <a:t>Study Endpoint</a:t>
                      </a:r>
                      <a:endParaRPr kumimoji="0" lang="en-US" sz="2000" b="0" i="0" u="none" strike="noStrike" cap="none" normalizeH="0" baseline="0" dirty="0" smtClean="0">
                        <a:ln>
                          <a:noFill/>
                        </a:ln>
                        <a:solidFill>
                          <a:schemeClr val="bg1"/>
                        </a:solidFill>
                        <a:effectLst/>
                        <a:latin typeface="Arial" pitchFamily="34" charset="0"/>
                        <a:ea typeface="ＭＳ Ｐゴシック" pitchFamily="-112" charset="-128"/>
                      </a:endParaRPr>
                    </a:p>
                  </a:txBody>
                  <a:tcPr marL="85613" marR="85613" marT="42807" marB="42807" anchor="ctr" horzOverflow="overflow"/>
                </a:tc>
              </a:tr>
              <a:tr h="53230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u="none" strike="noStrike" cap="none" normalizeH="0" baseline="0" dirty="0" smtClean="0">
                          <a:ln>
                            <a:noFill/>
                          </a:ln>
                          <a:effectLst/>
                        </a:rPr>
                        <a:t>FVC</a:t>
                      </a:r>
                      <a:endParaRPr kumimoji="0" lang="en-US" sz="1800" b="0" i="0" u="none" strike="noStrike" cap="none" normalizeH="0" baseline="0" dirty="0" smtClean="0">
                        <a:ln>
                          <a:noFill/>
                        </a:ln>
                        <a:solidFill>
                          <a:schemeClr val="tx1"/>
                        </a:solidFill>
                        <a:effectLst/>
                        <a:latin typeface="Arial" pitchFamily="34" charset="0"/>
                        <a:ea typeface="ＭＳ Ｐゴシック" pitchFamily="-112" charset="-128"/>
                      </a:endParaRPr>
                    </a:p>
                  </a:txBody>
                  <a:tcPr marL="85613" marR="85613" marT="42807" marB="42807" anchor="ctr" horzOverflow="overflow"/>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schemeClr val="accent3"/>
                          </a:solidFill>
                          <a:effectLst>
                            <a:outerShdw blurRad="38100" dist="38100" dir="2700000" algn="tl">
                              <a:srgbClr val="000000">
                                <a:alpha val="43137"/>
                              </a:srgbClr>
                            </a:outerShdw>
                          </a:effectLst>
                          <a:sym typeface="Wingdings"/>
                        </a:rPr>
                        <a:t></a:t>
                      </a:r>
                      <a:endParaRPr lang="en-US" sz="2800" b="1" dirty="0" smtClean="0">
                        <a:solidFill>
                          <a:schemeClr val="accent3"/>
                        </a:solidFill>
                        <a:effectLst>
                          <a:outerShdw blurRad="38100" dist="38100" dir="2700000" algn="tl">
                            <a:srgbClr val="000000">
                              <a:alpha val="43137"/>
                            </a:srgbClr>
                          </a:outerShdw>
                        </a:effectLst>
                      </a:endParaRPr>
                    </a:p>
                  </a:txBody>
                  <a:tcPr marL="85613" marR="85613" marT="42807" marB="42807" anchor="ctr" horzOverflow="overflow"/>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schemeClr val="accent3"/>
                          </a:solidFill>
                          <a:effectLst>
                            <a:outerShdw blurRad="38100" dist="38100" dir="2700000" algn="tl">
                              <a:srgbClr val="000000">
                                <a:alpha val="43137"/>
                              </a:srgbClr>
                            </a:outerShdw>
                          </a:effectLst>
                          <a:sym typeface="Wingdings"/>
                        </a:rPr>
                        <a:t></a:t>
                      </a:r>
                      <a:endParaRPr lang="en-US" sz="2800" b="1" dirty="0" smtClean="0">
                        <a:solidFill>
                          <a:schemeClr val="accent3"/>
                        </a:solidFill>
                        <a:effectLst>
                          <a:outerShdw blurRad="38100" dist="38100" dir="2700000" algn="tl">
                            <a:srgbClr val="000000">
                              <a:alpha val="43137"/>
                            </a:srgbClr>
                          </a:outerShdw>
                        </a:effectLst>
                      </a:endParaRPr>
                    </a:p>
                  </a:txBody>
                  <a:tcPr marL="85613" marR="85613" marT="42807" marB="42807" anchor="ctr" horzOverflow="overflow"/>
                </a:tc>
              </a:tr>
              <a:tr h="42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DL</a:t>
                      </a:r>
                      <a:r>
                        <a:rPr kumimoji="0" lang="en-US" sz="1800" u="none" strike="noStrike" cap="none" normalizeH="0" baseline="-25000" dirty="0" smtClean="0">
                          <a:ln>
                            <a:noFill/>
                          </a:ln>
                          <a:effectLst/>
                        </a:rPr>
                        <a:t>CO</a:t>
                      </a:r>
                      <a:endParaRPr kumimoji="0" lang="en-US" sz="1800" b="0" i="0" u="none" strike="noStrike" cap="none" normalizeH="0" baseline="0" dirty="0" smtClean="0">
                        <a:ln>
                          <a:noFill/>
                        </a:ln>
                        <a:solidFill>
                          <a:schemeClr val="tx1"/>
                        </a:solidFill>
                        <a:effectLst/>
                        <a:latin typeface="Arial" pitchFamily="34" charset="0"/>
                        <a:ea typeface="ＭＳ Ｐゴシック" pitchFamily="-112" charset="-128"/>
                      </a:endParaRPr>
                    </a:p>
                  </a:txBody>
                  <a:tcPr marL="85613" marR="85613" marT="42807" marB="42807" anchor="ctr" horzOverflow="overflow"/>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schemeClr val="accent3"/>
                          </a:solidFill>
                          <a:effectLst>
                            <a:outerShdw blurRad="38100" dist="38100" dir="2700000" algn="tl">
                              <a:srgbClr val="000000">
                                <a:alpha val="43137"/>
                              </a:srgbClr>
                            </a:outerShdw>
                          </a:effectLst>
                          <a:sym typeface="Wingdings"/>
                        </a:rPr>
                        <a:t></a:t>
                      </a:r>
                      <a:endParaRPr lang="en-US" sz="2800" b="1" dirty="0" smtClean="0">
                        <a:solidFill>
                          <a:schemeClr val="accent3"/>
                        </a:solidFill>
                        <a:effectLst>
                          <a:outerShdw blurRad="38100" dist="38100" dir="2700000" algn="tl">
                            <a:srgbClr val="000000">
                              <a:alpha val="43137"/>
                            </a:srgbClr>
                          </a:outerShdw>
                        </a:effectLst>
                      </a:endParaRPr>
                    </a:p>
                  </a:txBody>
                  <a:tcPr marL="85613" marR="85613" marT="42807" marB="42807" anchor="ctr" horzOverflow="overflow"/>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schemeClr val="accent3"/>
                          </a:solidFill>
                          <a:effectLst>
                            <a:outerShdw blurRad="38100" dist="38100" dir="2700000" algn="tl">
                              <a:srgbClr val="000000">
                                <a:alpha val="43137"/>
                              </a:srgbClr>
                            </a:outerShdw>
                          </a:effectLst>
                          <a:sym typeface="Wingdings"/>
                        </a:rPr>
                        <a:t></a:t>
                      </a:r>
                      <a:endParaRPr lang="en-US" sz="2800" b="1" dirty="0" smtClean="0">
                        <a:solidFill>
                          <a:schemeClr val="accent3"/>
                        </a:solidFill>
                        <a:effectLst>
                          <a:outerShdw blurRad="38100" dist="38100" dir="2700000" algn="tl">
                            <a:srgbClr val="000000">
                              <a:alpha val="43137"/>
                            </a:srgbClr>
                          </a:outerShdw>
                        </a:effectLst>
                      </a:endParaRPr>
                    </a:p>
                  </a:txBody>
                  <a:tcPr marL="85613" marR="85613" marT="42807" marB="42807" anchor="ctr" horzOverflow="overflow"/>
                </a:tc>
              </a:tr>
              <a:tr h="6006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6MWT</a:t>
                      </a:r>
                      <a:endParaRPr kumimoji="0" lang="en-US" sz="1800" b="0" i="0" u="none" strike="noStrike" cap="none" normalizeH="0" baseline="0" dirty="0" smtClean="0">
                        <a:ln>
                          <a:noFill/>
                        </a:ln>
                        <a:solidFill>
                          <a:schemeClr val="tx1"/>
                        </a:solidFill>
                        <a:effectLst/>
                        <a:latin typeface="Arial" pitchFamily="34" charset="0"/>
                        <a:ea typeface="ＭＳ Ｐゴシック" pitchFamily="-112" charset="-128"/>
                      </a:endParaRPr>
                    </a:p>
                  </a:txBody>
                  <a:tcPr marL="85613" marR="85613" marT="42807" marB="42807" anchor="ctr" horzOverflow="overflow"/>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schemeClr val="accent3"/>
                          </a:solidFill>
                          <a:effectLst>
                            <a:outerShdw blurRad="38100" dist="38100" dir="2700000" algn="tl">
                              <a:srgbClr val="000000">
                                <a:alpha val="43137"/>
                              </a:srgbClr>
                            </a:outerShdw>
                          </a:effectLst>
                          <a:sym typeface="Wingdings"/>
                        </a:rPr>
                        <a:t></a:t>
                      </a:r>
                      <a:endParaRPr lang="en-US" sz="2800" b="1" dirty="0" smtClean="0">
                        <a:solidFill>
                          <a:schemeClr val="accent3"/>
                        </a:solidFill>
                        <a:effectLst>
                          <a:outerShdw blurRad="38100" dist="38100" dir="2700000" algn="tl">
                            <a:srgbClr val="000000">
                              <a:alpha val="43137"/>
                            </a:srgbClr>
                          </a:outerShdw>
                        </a:effectLst>
                      </a:endParaRPr>
                    </a:p>
                  </a:txBody>
                  <a:tcPr marL="85613" marR="85613" marT="42807" marB="42807" anchor="ctr" horzOverflow="overflow"/>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schemeClr val="accent3"/>
                          </a:solidFill>
                          <a:effectLst>
                            <a:outerShdw blurRad="38100" dist="38100" dir="2700000" algn="tl">
                              <a:srgbClr val="000000">
                                <a:alpha val="43137"/>
                              </a:srgbClr>
                            </a:outerShdw>
                          </a:effectLst>
                          <a:sym typeface="Wingdings"/>
                        </a:rPr>
                        <a:t></a:t>
                      </a:r>
                      <a:endParaRPr lang="en-US" sz="2800" b="1" dirty="0" smtClean="0">
                        <a:solidFill>
                          <a:schemeClr val="accent3"/>
                        </a:solidFill>
                        <a:effectLst>
                          <a:outerShdw blurRad="38100" dist="38100" dir="2700000" algn="tl">
                            <a:srgbClr val="000000">
                              <a:alpha val="43137"/>
                            </a:srgbClr>
                          </a:outerShdw>
                        </a:effectLst>
                      </a:endParaRPr>
                    </a:p>
                  </a:txBody>
                  <a:tcPr marL="85613" marR="85613" marT="42807" marB="42807" anchor="ctr" horzOverflow="overflow"/>
                </a:tc>
              </a:tr>
              <a:tr h="5898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Pulmonary hypertension</a:t>
                      </a:r>
                      <a:endParaRPr kumimoji="0" lang="en-US" sz="1800" b="0" i="0" u="none" strike="noStrike" cap="none" normalizeH="0" baseline="0" dirty="0" smtClean="0">
                        <a:ln>
                          <a:noFill/>
                        </a:ln>
                        <a:solidFill>
                          <a:schemeClr val="tx1"/>
                        </a:solidFill>
                        <a:effectLst/>
                        <a:latin typeface="Arial" pitchFamily="34" charset="0"/>
                        <a:ea typeface="ＭＳ Ｐゴシック" pitchFamily="-112" charset="-128"/>
                      </a:endParaRPr>
                    </a:p>
                  </a:txBody>
                  <a:tcPr marL="85613" marR="85613" marT="42807" marB="42807" anchor="ctr" horzOverflow="overflow"/>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schemeClr val="accent3"/>
                          </a:solidFill>
                          <a:effectLst>
                            <a:outerShdw blurRad="38100" dist="38100" dir="2700000" algn="tl">
                              <a:srgbClr val="000000">
                                <a:alpha val="43137"/>
                              </a:srgbClr>
                            </a:outerShdw>
                          </a:effectLst>
                          <a:sym typeface="Wingdings"/>
                        </a:rPr>
                        <a:t></a:t>
                      </a:r>
                      <a:endParaRPr lang="en-US" sz="2800" b="1" dirty="0" smtClean="0">
                        <a:solidFill>
                          <a:schemeClr val="accent3"/>
                        </a:solidFill>
                        <a:effectLst>
                          <a:outerShdw blurRad="38100" dist="38100" dir="2700000" algn="tl">
                            <a:srgbClr val="000000">
                              <a:alpha val="43137"/>
                            </a:srgbClr>
                          </a:outerShdw>
                        </a:effectLst>
                      </a:endParaRPr>
                    </a:p>
                  </a:txBody>
                  <a:tcPr marL="85613" marR="85613" marT="42807" marB="4280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a typeface="ＭＳ Ｐゴシック" pitchFamily="-112" charset="-128"/>
                      </a:endParaRPr>
                    </a:p>
                  </a:txBody>
                  <a:tcPr marL="85613" marR="85613" marT="42807" marB="42807" anchor="ctr" horzOverflow="overflow"/>
                </a:tc>
              </a:tr>
              <a:tr h="42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Dyspnea score</a:t>
                      </a:r>
                      <a:endParaRPr kumimoji="0" lang="en-US" sz="1800" b="0" i="0" u="none" strike="noStrike" cap="none" normalizeH="0" baseline="0" dirty="0" smtClean="0">
                        <a:ln>
                          <a:noFill/>
                        </a:ln>
                        <a:solidFill>
                          <a:schemeClr val="tx1"/>
                        </a:solidFill>
                        <a:effectLst/>
                        <a:latin typeface="Arial" pitchFamily="34" charset="0"/>
                        <a:ea typeface="ＭＳ Ｐゴシック" pitchFamily="-112" charset="-128"/>
                      </a:endParaRPr>
                    </a:p>
                  </a:txBody>
                  <a:tcPr marL="85613" marR="85613" marT="42807" marB="4280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a typeface="ＭＳ Ｐゴシック" pitchFamily="-112" charset="-128"/>
                      </a:endParaRPr>
                    </a:p>
                  </a:txBody>
                  <a:tcPr marL="85613" marR="85613" marT="42807" marB="42807" anchor="ctr" horzOverflow="overflow"/>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schemeClr val="accent3"/>
                          </a:solidFill>
                          <a:effectLst>
                            <a:outerShdw blurRad="38100" dist="38100" dir="2700000" algn="tl">
                              <a:srgbClr val="000000">
                                <a:alpha val="43137"/>
                              </a:srgbClr>
                            </a:outerShdw>
                          </a:effectLst>
                          <a:sym typeface="Wingdings"/>
                        </a:rPr>
                        <a:t></a:t>
                      </a:r>
                      <a:endParaRPr lang="en-US" sz="2800" b="1" dirty="0" smtClean="0">
                        <a:solidFill>
                          <a:schemeClr val="accent3"/>
                        </a:solidFill>
                        <a:effectLst>
                          <a:outerShdw blurRad="38100" dist="38100" dir="2700000" algn="tl">
                            <a:srgbClr val="000000">
                              <a:alpha val="43137"/>
                            </a:srgbClr>
                          </a:outerShdw>
                        </a:effectLst>
                      </a:endParaRPr>
                    </a:p>
                  </a:txBody>
                  <a:tcPr marL="85613" marR="85613" marT="42807" marB="42807" anchor="ctr" horzOverflow="overflow"/>
                </a:tc>
              </a:tr>
              <a:tr h="42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Hospitalization</a:t>
                      </a:r>
                      <a:endParaRPr kumimoji="0" lang="en-US" sz="1800" b="0" i="0" u="none" strike="noStrike" cap="none" normalizeH="0" baseline="0" dirty="0" smtClean="0">
                        <a:ln>
                          <a:noFill/>
                        </a:ln>
                        <a:solidFill>
                          <a:schemeClr val="tx1"/>
                        </a:solidFill>
                        <a:effectLst/>
                        <a:latin typeface="Arial" pitchFamily="34" charset="0"/>
                        <a:ea typeface="ＭＳ Ｐゴシック" pitchFamily="-112" charset="-128"/>
                      </a:endParaRPr>
                    </a:p>
                  </a:txBody>
                  <a:tcPr marL="85613" marR="85613" marT="42807" marB="4280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FF0000"/>
                        </a:solidFill>
                        <a:effectLst/>
                        <a:latin typeface="Arial" pitchFamily="34" charset="0"/>
                        <a:ea typeface="ＭＳ Ｐゴシック" pitchFamily="-112" charset="-128"/>
                      </a:endParaRPr>
                    </a:p>
                  </a:txBody>
                  <a:tcPr marL="85613" marR="85613" marT="42807" marB="42807" anchor="ctr" horzOverflow="overflow"/>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schemeClr val="accent3"/>
                          </a:solidFill>
                          <a:effectLst>
                            <a:outerShdw blurRad="38100" dist="38100" dir="2700000" algn="tl">
                              <a:srgbClr val="000000">
                                <a:alpha val="43137"/>
                              </a:srgbClr>
                            </a:outerShdw>
                          </a:effectLst>
                          <a:sym typeface="Wingdings"/>
                        </a:rPr>
                        <a:t></a:t>
                      </a:r>
                      <a:endParaRPr lang="en-US" sz="2800" b="1" dirty="0" smtClean="0">
                        <a:solidFill>
                          <a:schemeClr val="accent3"/>
                        </a:solidFill>
                        <a:effectLst>
                          <a:outerShdw blurRad="38100" dist="38100" dir="2700000" algn="tl">
                            <a:srgbClr val="000000">
                              <a:alpha val="43137"/>
                            </a:srgbClr>
                          </a:outerShdw>
                        </a:effectLst>
                      </a:endParaRPr>
                    </a:p>
                  </a:txBody>
                  <a:tcPr marL="85613" marR="85613" marT="42807" marB="42807" anchor="ctr" horzOverflow="overflow"/>
                </a:tc>
              </a:tr>
            </a:tbl>
          </a:graphicData>
        </a:graphic>
      </p:graphicFrame>
      <p:sp>
        <p:nvSpPr>
          <p:cNvPr id="3" name="TextBox 2"/>
          <p:cNvSpPr txBox="1"/>
          <p:nvPr/>
        </p:nvSpPr>
        <p:spPr>
          <a:xfrm>
            <a:off x="43538" y="6145569"/>
            <a:ext cx="4869603" cy="307777"/>
          </a:xfrm>
          <a:prstGeom prst="rect">
            <a:avLst/>
          </a:prstGeom>
          <a:noFill/>
        </p:spPr>
        <p:txBody>
          <a:bodyPr wrap="none" rtlCol="0">
            <a:spAutoFit/>
          </a:bodyPr>
          <a:lstStyle/>
          <a:p>
            <a:r>
              <a:rPr lang="en-US" sz="1400" dirty="0" smtClean="0"/>
              <a:t>Nathan </a:t>
            </a:r>
            <a:r>
              <a:rPr lang="en-US" sz="1400" dirty="0"/>
              <a:t>SD, Meyer KC</a:t>
            </a:r>
            <a:r>
              <a:rPr lang="en-US" sz="1400" dirty="0" smtClean="0"/>
              <a:t>. </a:t>
            </a:r>
            <a:r>
              <a:rPr lang="en-US" sz="1400" i="1" dirty="0" err="1" smtClean="0"/>
              <a:t>Curr</a:t>
            </a:r>
            <a:r>
              <a:rPr lang="en-US" sz="1400" i="1" dirty="0" smtClean="0"/>
              <a:t> </a:t>
            </a:r>
            <a:r>
              <a:rPr lang="en-US" sz="1400" i="1" dirty="0" err="1"/>
              <a:t>Opin</a:t>
            </a:r>
            <a:r>
              <a:rPr lang="en-US" sz="1400" i="1" dirty="0"/>
              <a:t> </a:t>
            </a:r>
            <a:r>
              <a:rPr lang="en-US" sz="1400" i="1" dirty="0" err="1"/>
              <a:t>Pulm</a:t>
            </a:r>
            <a:r>
              <a:rPr lang="en-US" sz="1400" i="1" dirty="0"/>
              <a:t> Med</a:t>
            </a:r>
            <a:r>
              <a:rPr lang="en-US" sz="1400" dirty="0"/>
              <a:t>. </a:t>
            </a:r>
            <a:r>
              <a:rPr lang="en-US" sz="1400" dirty="0" smtClean="0"/>
              <a:t>2014;20(5</a:t>
            </a:r>
            <a:r>
              <a:rPr lang="en-US" sz="1400" dirty="0"/>
              <a:t>):</a:t>
            </a:r>
            <a:r>
              <a:rPr lang="en-US" sz="1400" dirty="0" smtClean="0"/>
              <a:t>463-471.</a:t>
            </a:r>
            <a:endParaRPr lang="en-US" sz="1400" dirty="0"/>
          </a:p>
        </p:txBody>
      </p:sp>
    </p:spTree>
    <p:extLst>
      <p:ext uri="{BB962C8B-B14F-4D97-AF65-F5344CB8AC3E}">
        <p14:creationId xmlns:p14="http://schemas.microsoft.com/office/powerpoint/2010/main" val="156607945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5826" r="25854" b="10948"/>
          <a:stretch/>
        </p:blipFill>
        <p:spPr>
          <a:xfrm>
            <a:off x="853439" y="1521013"/>
            <a:ext cx="5811521" cy="4087307"/>
          </a:xfrm>
          <a:prstGeom prst="rect">
            <a:avLst/>
          </a:prstGeom>
        </p:spPr>
      </p:pic>
      <p:sp>
        <p:nvSpPr>
          <p:cNvPr id="6" name="TextBox 5"/>
          <p:cNvSpPr txBox="1"/>
          <p:nvPr/>
        </p:nvSpPr>
        <p:spPr>
          <a:xfrm>
            <a:off x="6637336" y="3902979"/>
            <a:ext cx="1061509" cy="369332"/>
          </a:xfrm>
          <a:prstGeom prst="rect">
            <a:avLst/>
          </a:prstGeom>
          <a:noFill/>
        </p:spPr>
        <p:txBody>
          <a:bodyPr wrap="none" rtlCol="0">
            <a:spAutoFit/>
          </a:bodyPr>
          <a:lstStyle/>
          <a:p>
            <a:r>
              <a:rPr lang="en-US" dirty="0" smtClean="0"/>
              <a:t>P=0.0001</a:t>
            </a:r>
            <a:endParaRPr lang="en-US" dirty="0"/>
          </a:p>
        </p:txBody>
      </p:sp>
      <p:sp>
        <p:nvSpPr>
          <p:cNvPr id="14" name="Rectangle 2"/>
          <p:cNvSpPr>
            <a:spLocks noGrp="1" noChangeArrowheads="1"/>
          </p:cNvSpPr>
          <p:nvPr>
            <p:ph type="title"/>
          </p:nvPr>
        </p:nvSpPr>
        <p:spPr>
          <a:xfrm>
            <a:off x="446316" y="273964"/>
            <a:ext cx="8329613" cy="1143000"/>
          </a:xfrm>
        </p:spPr>
        <p:txBody>
          <a:bodyPr>
            <a:noAutofit/>
          </a:bodyPr>
          <a:lstStyle/>
          <a:p>
            <a:r>
              <a:rPr lang="en-US" sz="3600" b="1" dirty="0" smtClean="0"/>
              <a:t>Diffusing Capacity Predicts Survival in </a:t>
            </a:r>
            <a:r>
              <a:rPr lang="en-US" sz="3600" b="1" dirty="0"/>
              <a:t>IPF</a:t>
            </a:r>
          </a:p>
        </p:txBody>
      </p:sp>
      <p:sp>
        <p:nvSpPr>
          <p:cNvPr id="15" name="TextBox 14"/>
          <p:cNvSpPr txBox="1"/>
          <p:nvPr/>
        </p:nvSpPr>
        <p:spPr>
          <a:xfrm>
            <a:off x="27724" y="6150828"/>
            <a:ext cx="3307509" cy="307777"/>
          </a:xfrm>
          <a:prstGeom prst="rect">
            <a:avLst/>
          </a:prstGeom>
          <a:noFill/>
        </p:spPr>
        <p:txBody>
          <a:bodyPr wrap="none" rtlCol="0">
            <a:spAutoFit/>
          </a:bodyPr>
          <a:lstStyle/>
          <a:p>
            <a:pPr lvl="0"/>
            <a:r>
              <a:rPr lang="en-US" sz="1400" dirty="0" smtClean="0"/>
              <a:t>Nathan SD, et al. </a:t>
            </a:r>
            <a:r>
              <a:rPr lang="en-US" sz="1400" i="1" dirty="0" smtClean="0"/>
              <a:t>Chest.</a:t>
            </a:r>
            <a:r>
              <a:rPr lang="en-US" sz="1400" dirty="0" smtClean="0"/>
              <a:t> </a:t>
            </a:r>
            <a:r>
              <a:rPr lang="en-US" sz="1400" dirty="0"/>
              <a:t>2011;140:221-229.</a:t>
            </a:r>
          </a:p>
        </p:txBody>
      </p:sp>
      <p:pic>
        <p:nvPicPr>
          <p:cNvPr id="2" name="Picture 1"/>
          <p:cNvPicPr>
            <a:picLocks noChangeAspect="1"/>
          </p:cNvPicPr>
          <p:nvPr/>
        </p:nvPicPr>
        <p:blipFill rotWithShape="1">
          <a:blip r:embed="rId3"/>
          <a:srcRect l="73888" t="8717" r="20379" b="61178"/>
          <a:stretch/>
        </p:blipFill>
        <p:spPr>
          <a:xfrm>
            <a:off x="6299995" y="1661868"/>
            <a:ext cx="487681" cy="1381760"/>
          </a:xfrm>
          <a:prstGeom prst="rect">
            <a:avLst/>
          </a:prstGeom>
        </p:spPr>
      </p:pic>
      <p:sp>
        <p:nvSpPr>
          <p:cNvPr id="5" name="TextBox 4"/>
          <p:cNvSpPr txBox="1"/>
          <p:nvPr/>
        </p:nvSpPr>
        <p:spPr>
          <a:xfrm>
            <a:off x="6664961" y="1628806"/>
            <a:ext cx="1889760" cy="1200329"/>
          </a:xfrm>
          <a:prstGeom prst="rect">
            <a:avLst/>
          </a:prstGeom>
          <a:noFill/>
        </p:spPr>
        <p:txBody>
          <a:bodyPr wrap="square" rtlCol="0">
            <a:spAutoFit/>
          </a:bodyPr>
          <a:lstStyle/>
          <a:p>
            <a:r>
              <a:rPr lang="en-US" sz="2400" dirty="0" err="1" smtClean="0">
                <a:solidFill>
                  <a:schemeClr val="tx2"/>
                </a:solidFill>
              </a:rPr>
              <a:t>DL</a:t>
            </a:r>
            <a:r>
              <a:rPr lang="en-US" sz="2400" baseline="-25000" dirty="0" err="1" smtClean="0">
                <a:solidFill>
                  <a:schemeClr val="tx2"/>
                </a:solidFill>
              </a:rPr>
              <a:t>co</a:t>
            </a:r>
            <a:r>
              <a:rPr lang="en-US" sz="2400" dirty="0" smtClean="0">
                <a:solidFill>
                  <a:schemeClr val="tx2"/>
                </a:solidFill>
              </a:rPr>
              <a:t> ≥ 50%</a:t>
            </a:r>
            <a:r>
              <a:rPr lang="en-US" sz="2400" dirty="0" smtClean="0"/>
              <a:t> </a:t>
            </a:r>
          </a:p>
          <a:p>
            <a:r>
              <a:rPr lang="en-US" sz="2400" dirty="0" err="1" smtClean="0">
                <a:solidFill>
                  <a:schemeClr val="tx2"/>
                </a:solidFill>
              </a:rPr>
              <a:t>DL</a:t>
            </a:r>
            <a:r>
              <a:rPr lang="en-US" sz="2400" baseline="-25000" dirty="0" err="1">
                <a:solidFill>
                  <a:schemeClr val="tx2"/>
                </a:solidFill>
              </a:rPr>
              <a:t>co</a:t>
            </a:r>
            <a:r>
              <a:rPr lang="en-US" sz="2400" dirty="0" smtClean="0">
                <a:solidFill>
                  <a:schemeClr val="tx2"/>
                </a:solidFill>
              </a:rPr>
              <a:t> 35-49%</a:t>
            </a:r>
            <a:endParaRPr lang="en-US" sz="2400" dirty="0" smtClean="0"/>
          </a:p>
          <a:p>
            <a:r>
              <a:rPr lang="en-US" sz="2400" dirty="0" err="1" smtClean="0">
                <a:solidFill>
                  <a:schemeClr val="tx2"/>
                </a:solidFill>
              </a:rPr>
              <a:t>Dl</a:t>
            </a:r>
            <a:r>
              <a:rPr lang="en-US" sz="2400" baseline="-25000" dirty="0" err="1">
                <a:solidFill>
                  <a:schemeClr val="tx2"/>
                </a:solidFill>
              </a:rPr>
              <a:t>co</a:t>
            </a:r>
            <a:r>
              <a:rPr lang="en-US" sz="2400" dirty="0" smtClean="0">
                <a:solidFill>
                  <a:schemeClr val="tx2"/>
                </a:solidFill>
              </a:rPr>
              <a:t> &lt; 35%</a:t>
            </a:r>
          </a:p>
        </p:txBody>
      </p:sp>
      <p:sp>
        <p:nvSpPr>
          <p:cNvPr id="13" name="TextBox 12"/>
          <p:cNvSpPr txBox="1"/>
          <p:nvPr/>
        </p:nvSpPr>
        <p:spPr>
          <a:xfrm>
            <a:off x="2814319" y="5610282"/>
            <a:ext cx="1889760" cy="461665"/>
          </a:xfrm>
          <a:prstGeom prst="rect">
            <a:avLst/>
          </a:prstGeom>
          <a:noFill/>
        </p:spPr>
        <p:txBody>
          <a:bodyPr wrap="square" rtlCol="0">
            <a:spAutoFit/>
          </a:bodyPr>
          <a:lstStyle/>
          <a:p>
            <a:pPr algn="ctr"/>
            <a:r>
              <a:rPr lang="en-US" sz="2400" b="1" dirty="0" smtClean="0">
                <a:solidFill>
                  <a:schemeClr val="tx2"/>
                </a:solidFill>
              </a:rPr>
              <a:t>Months</a:t>
            </a:r>
          </a:p>
        </p:txBody>
      </p:sp>
      <p:sp>
        <p:nvSpPr>
          <p:cNvPr id="16" name="TextBox 15"/>
          <p:cNvSpPr txBox="1"/>
          <p:nvPr/>
        </p:nvSpPr>
        <p:spPr>
          <a:xfrm rot="16200000">
            <a:off x="-577612" y="3167688"/>
            <a:ext cx="2509523" cy="461665"/>
          </a:xfrm>
          <a:prstGeom prst="rect">
            <a:avLst/>
          </a:prstGeom>
          <a:noFill/>
        </p:spPr>
        <p:txBody>
          <a:bodyPr wrap="square" rtlCol="0">
            <a:spAutoFit/>
          </a:bodyPr>
          <a:lstStyle/>
          <a:p>
            <a:pPr algn="ctr"/>
            <a:r>
              <a:rPr lang="en-US" sz="2400" b="1" dirty="0" smtClean="0">
                <a:solidFill>
                  <a:schemeClr val="tx2"/>
                </a:solidFill>
              </a:rPr>
              <a:t>Percent Survival</a:t>
            </a:r>
          </a:p>
        </p:txBody>
      </p:sp>
    </p:spTree>
    <p:extLst>
      <p:ext uri="{BB962C8B-B14F-4D97-AF65-F5344CB8AC3E}">
        <p14:creationId xmlns:p14="http://schemas.microsoft.com/office/powerpoint/2010/main" val="84720568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19390" y="4057126"/>
            <a:ext cx="1061509" cy="369332"/>
          </a:xfrm>
          <a:prstGeom prst="rect">
            <a:avLst/>
          </a:prstGeom>
          <a:noFill/>
        </p:spPr>
        <p:txBody>
          <a:bodyPr wrap="none" rtlCol="0">
            <a:spAutoFit/>
          </a:bodyPr>
          <a:lstStyle/>
          <a:p>
            <a:r>
              <a:rPr lang="en-US" dirty="0" smtClean="0"/>
              <a:t>P=0.0053</a:t>
            </a:r>
            <a:endParaRPr lang="en-US" dirty="0"/>
          </a:p>
        </p:txBody>
      </p:sp>
      <p:sp>
        <p:nvSpPr>
          <p:cNvPr id="14" name="Rectangle 2"/>
          <p:cNvSpPr>
            <a:spLocks noGrp="1" noChangeArrowheads="1"/>
          </p:cNvSpPr>
          <p:nvPr>
            <p:ph type="title"/>
          </p:nvPr>
        </p:nvSpPr>
        <p:spPr>
          <a:xfrm>
            <a:off x="457201" y="273966"/>
            <a:ext cx="8329613" cy="1143000"/>
          </a:xfrm>
        </p:spPr>
        <p:txBody>
          <a:bodyPr>
            <a:noAutofit/>
          </a:bodyPr>
          <a:lstStyle/>
          <a:p>
            <a:r>
              <a:rPr lang="en-US" sz="3600" b="1" dirty="0" smtClean="0"/>
              <a:t>FVC Predicts Survival in </a:t>
            </a:r>
            <a:r>
              <a:rPr lang="en-US" sz="3600" b="1" dirty="0"/>
              <a:t>IPF</a:t>
            </a:r>
          </a:p>
        </p:txBody>
      </p:sp>
      <p:sp>
        <p:nvSpPr>
          <p:cNvPr id="15" name="TextBox 14"/>
          <p:cNvSpPr txBox="1"/>
          <p:nvPr/>
        </p:nvSpPr>
        <p:spPr>
          <a:xfrm>
            <a:off x="43314" y="6139942"/>
            <a:ext cx="3307509" cy="307777"/>
          </a:xfrm>
          <a:prstGeom prst="rect">
            <a:avLst/>
          </a:prstGeom>
          <a:noFill/>
        </p:spPr>
        <p:txBody>
          <a:bodyPr wrap="none" rtlCol="0">
            <a:spAutoFit/>
          </a:bodyPr>
          <a:lstStyle/>
          <a:p>
            <a:pPr lvl="0"/>
            <a:r>
              <a:rPr lang="en-US" sz="1400" dirty="0" smtClean="0"/>
              <a:t>Nathan SD, et al. </a:t>
            </a:r>
            <a:r>
              <a:rPr lang="en-US" sz="1400" i="1" dirty="0" smtClean="0"/>
              <a:t>Chest.</a:t>
            </a:r>
            <a:r>
              <a:rPr lang="en-US" sz="1400" dirty="0" smtClean="0"/>
              <a:t> </a:t>
            </a:r>
            <a:r>
              <a:rPr lang="en-US" sz="1400" dirty="0"/>
              <a:t>2011;140:221-229.</a:t>
            </a:r>
          </a:p>
        </p:txBody>
      </p:sp>
      <p:pic>
        <p:nvPicPr>
          <p:cNvPr id="2" name="Picture 1"/>
          <p:cNvPicPr>
            <a:picLocks noChangeAspect="1"/>
          </p:cNvPicPr>
          <p:nvPr/>
        </p:nvPicPr>
        <p:blipFill rotWithShape="1">
          <a:blip r:embed="rId2"/>
          <a:srcRect l="6308" r="26258" b="10348"/>
          <a:stretch/>
        </p:blipFill>
        <p:spPr>
          <a:xfrm>
            <a:off x="987972" y="1416966"/>
            <a:ext cx="5675587" cy="4058924"/>
          </a:xfrm>
          <a:prstGeom prst="rect">
            <a:avLst/>
          </a:prstGeom>
        </p:spPr>
      </p:pic>
      <p:sp>
        <p:nvSpPr>
          <p:cNvPr id="9" name="TextBox 8"/>
          <p:cNvSpPr txBox="1"/>
          <p:nvPr/>
        </p:nvSpPr>
        <p:spPr>
          <a:xfrm>
            <a:off x="6664961" y="1670846"/>
            <a:ext cx="1889760" cy="1200329"/>
          </a:xfrm>
          <a:prstGeom prst="rect">
            <a:avLst/>
          </a:prstGeom>
          <a:noFill/>
        </p:spPr>
        <p:txBody>
          <a:bodyPr wrap="square" rtlCol="0">
            <a:spAutoFit/>
          </a:bodyPr>
          <a:lstStyle/>
          <a:p>
            <a:r>
              <a:rPr lang="en-US" sz="2400" dirty="0" smtClean="0">
                <a:solidFill>
                  <a:schemeClr val="tx2"/>
                </a:solidFill>
              </a:rPr>
              <a:t>FVC ≥ 70%</a:t>
            </a:r>
            <a:r>
              <a:rPr lang="en-US" sz="2400" dirty="0" smtClean="0"/>
              <a:t> </a:t>
            </a:r>
          </a:p>
          <a:p>
            <a:r>
              <a:rPr lang="en-US" sz="2400" dirty="0" smtClean="0">
                <a:solidFill>
                  <a:schemeClr val="tx2"/>
                </a:solidFill>
              </a:rPr>
              <a:t>FVC 55-69%</a:t>
            </a:r>
            <a:endParaRPr lang="en-US" sz="2400" dirty="0" smtClean="0"/>
          </a:p>
          <a:p>
            <a:r>
              <a:rPr lang="en-US" sz="2400" dirty="0" smtClean="0">
                <a:solidFill>
                  <a:schemeClr val="tx2"/>
                </a:solidFill>
              </a:rPr>
              <a:t>FVC &lt; 55%</a:t>
            </a:r>
          </a:p>
        </p:txBody>
      </p:sp>
      <p:sp>
        <p:nvSpPr>
          <p:cNvPr id="10" name="TextBox 9"/>
          <p:cNvSpPr txBox="1"/>
          <p:nvPr/>
        </p:nvSpPr>
        <p:spPr>
          <a:xfrm>
            <a:off x="2814319" y="5610282"/>
            <a:ext cx="1889760" cy="461665"/>
          </a:xfrm>
          <a:prstGeom prst="rect">
            <a:avLst/>
          </a:prstGeom>
          <a:noFill/>
        </p:spPr>
        <p:txBody>
          <a:bodyPr wrap="square" rtlCol="0">
            <a:spAutoFit/>
          </a:bodyPr>
          <a:lstStyle/>
          <a:p>
            <a:pPr algn="ctr"/>
            <a:r>
              <a:rPr lang="en-US" sz="2400" b="1" dirty="0" smtClean="0">
                <a:solidFill>
                  <a:schemeClr val="tx2"/>
                </a:solidFill>
              </a:rPr>
              <a:t>Months</a:t>
            </a:r>
          </a:p>
        </p:txBody>
      </p:sp>
      <p:sp>
        <p:nvSpPr>
          <p:cNvPr id="11" name="TextBox 10"/>
          <p:cNvSpPr txBox="1"/>
          <p:nvPr/>
        </p:nvSpPr>
        <p:spPr>
          <a:xfrm rot="16200000">
            <a:off x="-577612" y="3167688"/>
            <a:ext cx="2509523" cy="461665"/>
          </a:xfrm>
          <a:prstGeom prst="rect">
            <a:avLst/>
          </a:prstGeom>
          <a:noFill/>
        </p:spPr>
        <p:txBody>
          <a:bodyPr wrap="square" rtlCol="0">
            <a:spAutoFit/>
          </a:bodyPr>
          <a:lstStyle/>
          <a:p>
            <a:pPr algn="ctr"/>
            <a:r>
              <a:rPr lang="en-US" sz="2400" b="1" dirty="0" smtClean="0">
                <a:solidFill>
                  <a:schemeClr val="tx2"/>
                </a:solidFill>
              </a:rPr>
              <a:t>Percent Survival</a:t>
            </a:r>
          </a:p>
        </p:txBody>
      </p:sp>
      <p:pic>
        <p:nvPicPr>
          <p:cNvPr id="12" name="Picture 11"/>
          <p:cNvPicPr>
            <a:picLocks noChangeAspect="1"/>
          </p:cNvPicPr>
          <p:nvPr/>
        </p:nvPicPr>
        <p:blipFill rotWithShape="1">
          <a:blip r:embed="rId2"/>
          <a:srcRect l="73679" r="20639" b="67108"/>
          <a:stretch/>
        </p:blipFill>
        <p:spPr>
          <a:xfrm>
            <a:off x="6332481" y="1339991"/>
            <a:ext cx="478221" cy="1489144"/>
          </a:xfrm>
          <a:prstGeom prst="rect">
            <a:avLst/>
          </a:prstGeom>
        </p:spPr>
      </p:pic>
    </p:spTree>
    <p:extLst>
      <p:ext uri="{BB962C8B-B14F-4D97-AF65-F5344CB8AC3E}">
        <p14:creationId xmlns:p14="http://schemas.microsoft.com/office/powerpoint/2010/main" val="3957316715"/>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9829"/>
          <a:stretch/>
        </p:blipFill>
        <p:spPr bwMode="auto">
          <a:xfrm>
            <a:off x="144763" y="3572628"/>
            <a:ext cx="8719635" cy="2832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a:spLocks noGrp="1" noChangeArrowheads="1"/>
          </p:cNvSpPr>
          <p:nvPr>
            <p:ph type="title"/>
          </p:nvPr>
        </p:nvSpPr>
        <p:spPr>
          <a:xfrm>
            <a:off x="468080" y="23596"/>
            <a:ext cx="8128000" cy="1143000"/>
          </a:xfrm>
        </p:spPr>
        <p:txBody>
          <a:bodyPr>
            <a:noAutofit/>
          </a:bodyPr>
          <a:lstStyle/>
          <a:p>
            <a:r>
              <a:rPr lang="en-US" sz="3600" b="1" dirty="0"/>
              <a:t>6MWT </a:t>
            </a:r>
            <a:r>
              <a:rPr lang="en-US" sz="3600" b="1" dirty="0" smtClean="0"/>
              <a:t>Parameters Predict Survival </a:t>
            </a:r>
            <a:r>
              <a:rPr lang="en-US" sz="3600" b="1" dirty="0"/>
              <a:t>in IPF</a:t>
            </a:r>
          </a:p>
        </p:txBody>
      </p:sp>
      <p:pic>
        <p:nvPicPr>
          <p:cNvPr id="5" name="Picture 10"/>
          <p:cNvPicPr>
            <a:picLocks noChangeAspect="1" noChangeArrowheads="1"/>
          </p:cNvPicPr>
          <p:nvPr/>
        </p:nvPicPr>
        <p:blipFill rotWithShape="1">
          <a:blip r:embed="rId4" cstate="print"/>
          <a:srcRect l="4692" t="10028" r="8165" b="17381"/>
          <a:stretch/>
        </p:blipFill>
        <p:spPr bwMode="auto">
          <a:xfrm>
            <a:off x="4855336" y="969535"/>
            <a:ext cx="4015548" cy="2363607"/>
          </a:xfrm>
          <a:prstGeom prst="rect">
            <a:avLst/>
          </a:prstGeom>
          <a:noFill/>
          <a:ln w="9525">
            <a:noFill/>
            <a:miter lim="800000"/>
            <a:headEnd/>
            <a:tailEnd/>
          </a:ln>
          <a:effectLst/>
        </p:spPr>
      </p:pic>
      <p:sp>
        <p:nvSpPr>
          <p:cNvPr id="6" name="Text Box 11"/>
          <p:cNvSpPr txBox="1">
            <a:spLocks noChangeArrowheads="1"/>
          </p:cNvSpPr>
          <p:nvPr/>
        </p:nvSpPr>
        <p:spPr bwMode="auto">
          <a:xfrm>
            <a:off x="6390743" y="3377644"/>
            <a:ext cx="1347357" cy="276999"/>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1200" b="1" dirty="0"/>
              <a:t>Days of Follow-Up</a:t>
            </a:r>
          </a:p>
        </p:txBody>
      </p:sp>
      <p:sp>
        <p:nvSpPr>
          <p:cNvPr id="9" name="Text Box 15"/>
          <p:cNvSpPr txBox="1">
            <a:spLocks noChangeArrowheads="1"/>
          </p:cNvSpPr>
          <p:nvPr/>
        </p:nvSpPr>
        <p:spPr bwMode="auto">
          <a:xfrm>
            <a:off x="7537257" y="1555705"/>
            <a:ext cx="1208985" cy="369332"/>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dirty="0">
                <a:sym typeface="Symbol" pitchFamily="18" charset="2"/>
              </a:rPr>
              <a:t> </a:t>
            </a:r>
            <a:r>
              <a:rPr lang="en-US" dirty="0" smtClean="0">
                <a:cs typeface="Arial" pitchFamily="34" charset="0"/>
                <a:sym typeface="Symbol" pitchFamily="18" charset="2"/>
              </a:rPr>
              <a:t>&gt; </a:t>
            </a:r>
            <a:r>
              <a:rPr lang="en-US" dirty="0">
                <a:cs typeface="Arial" pitchFamily="34" charset="0"/>
                <a:sym typeface="Symbol" pitchFamily="18" charset="2"/>
              </a:rPr>
              <a:t>13bpm</a:t>
            </a:r>
          </a:p>
        </p:txBody>
      </p:sp>
      <p:sp>
        <p:nvSpPr>
          <p:cNvPr id="10" name="Text Box 16"/>
          <p:cNvSpPr txBox="1">
            <a:spLocks noChangeArrowheads="1"/>
          </p:cNvSpPr>
          <p:nvPr/>
        </p:nvSpPr>
        <p:spPr bwMode="auto">
          <a:xfrm>
            <a:off x="5130635" y="2447179"/>
            <a:ext cx="1732475" cy="707886"/>
          </a:xfrm>
          <a:prstGeom prst="rect">
            <a:avLst/>
          </a:prstGeom>
          <a:noFill/>
          <a:ln w="28575">
            <a:solidFill>
              <a:srgbClr val="C00000"/>
            </a:solidFill>
            <a:miter lim="800000"/>
            <a:headEnd/>
            <a:tailEnd/>
          </a:ln>
          <a:effectLst/>
        </p:spPr>
        <p:txBody>
          <a:bodyPr wrap="square">
            <a:spAutoFit/>
          </a:bodyPr>
          <a:lstStyle/>
          <a:p>
            <a:pPr algn="ctr" eaLnBrk="0" fontAlgn="base" hangingPunct="0">
              <a:spcBef>
                <a:spcPct val="0"/>
              </a:spcBef>
              <a:spcAft>
                <a:spcPct val="0"/>
              </a:spcAft>
              <a:buFont typeface="Symbol" pitchFamily="18" charset="2"/>
              <a:buChar char="D"/>
            </a:pPr>
            <a:r>
              <a:rPr lang="en-US" sz="2000" dirty="0">
                <a:sym typeface="Symbol" pitchFamily="18" charset="2"/>
              </a:rPr>
              <a:t> HR 1 </a:t>
            </a:r>
            <a:r>
              <a:rPr lang="en-US" sz="2000" dirty="0" smtClean="0">
                <a:sym typeface="Symbol" pitchFamily="18" charset="2"/>
              </a:rPr>
              <a:t>minute  </a:t>
            </a:r>
            <a:r>
              <a:rPr lang="en-US" sz="2000" dirty="0">
                <a:sym typeface="Symbol" pitchFamily="18" charset="2"/>
              </a:rPr>
              <a:t>after </a:t>
            </a:r>
            <a:r>
              <a:rPr lang="en-US" sz="2000" dirty="0" smtClean="0">
                <a:sym typeface="Symbol" pitchFamily="18" charset="2"/>
              </a:rPr>
              <a:t>6MWT</a:t>
            </a:r>
            <a:endParaRPr lang="en-US" sz="2000" dirty="0">
              <a:cs typeface="Arial" pitchFamily="34" charset="0"/>
              <a:sym typeface="Symbol" pitchFamily="18" charset="2"/>
            </a:endParaRPr>
          </a:p>
        </p:txBody>
      </p:sp>
      <p:sp>
        <p:nvSpPr>
          <p:cNvPr id="12" name="TextBox 11"/>
          <p:cNvSpPr txBox="1"/>
          <p:nvPr/>
        </p:nvSpPr>
        <p:spPr>
          <a:xfrm>
            <a:off x="50620" y="6360031"/>
            <a:ext cx="3564053" cy="461665"/>
          </a:xfrm>
          <a:prstGeom prst="rect">
            <a:avLst/>
          </a:prstGeom>
          <a:noFill/>
        </p:spPr>
        <p:txBody>
          <a:bodyPr wrap="none" rtlCol="0">
            <a:spAutoFit/>
          </a:bodyPr>
          <a:lstStyle/>
          <a:p>
            <a:r>
              <a:rPr lang="en-US" sz="1200" dirty="0"/>
              <a:t>du Bois </a:t>
            </a:r>
            <a:r>
              <a:rPr lang="en-US" sz="1200" dirty="0" smtClean="0"/>
              <a:t>RM, et al. </a:t>
            </a:r>
            <a:r>
              <a:rPr lang="en-US" sz="1200" i="1" dirty="0" err="1" smtClean="0"/>
              <a:t>Eur</a:t>
            </a:r>
            <a:r>
              <a:rPr lang="en-US" sz="1200" i="1" dirty="0" smtClean="0"/>
              <a:t> </a:t>
            </a:r>
            <a:r>
              <a:rPr lang="en-US" sz="1200" i="1" dirty="0" err="1"/>
              <a:t>Respir</a:t>
            </a:r>
            <a:r>
              <a:rPr lang="en-US" sz="1200" i="1" dirty="0"/>
              <a:t> J. </a:t>
            </a:r>
            <a:r>
              <a:rPr lang="en-US" sz="1200" dirty="0" smtClean="0"/>
              <a:t>2014;43(5</a:t>
            </a:r>
            <a:r>
              <a:rPr lang="en-US" sz="1200" dirty="0"/>
              <a:t>):</a:t>
            </a:r>
            <a:r>
              <a:rPr lang="en-US" sz="1200" dirty="0" smtClean="0"/>
              <a:t>1421-1429.</a:t>
            </a:r>
            <a:endParaRPr lang="en-US" sz="1200" dirty="0"/>
          </a:p>
          <a:p>
            <a:r>
              <a:rPr lang="en-US" sz="1200" dirty="0" smtClean="0"/>
              <a:t>Swigris JJ, et al. </a:t>
            </a:r>
            <a:r>
              <a:rPr lang="en-US" sz="1200" i="1" dirty="0" smtClean="0"/>
              <a:t>Chest</a:t>
            </a:r>
            <a:r>
              <a:rPr lang="en-US" sz="1200" dirty="0"/>
              <a:t>. </a:t>
            </a:r>
            <a:r>
              <a:rPr lang="en-US" sz="1200" dirty="0" smtClean="0"/>
              <a:t>2009;136:841-848</a:t>
            </a:r>
            <a:endParaRPr lang="en-US" sz="1200" dirty="0"/>
          </a:p>
        </p:txBody>
      </p:sp>
      <p:sp>
        <p:nvSpPr>
          <p:cNvPr id="15" name="Text Box 15"/>
          <p:cNvSpPr txBox="1">
            <a:spLocks noChangeArrowheads="1"/>
          </p:cNvSpPr>
          <p:nvPr/>
        </p:nvSpPr>
        <p:spPr bwMode="auto">
          <a:xfrm>
            <a:off x="5152198" y="4349032"/>
            <a:ext cx="2039793" cy="707886"/>
          </a:xfrm>
          <a:prstGeom prst="rect">
            <a:avLst/>
          </a:prstGeom>
          <a:noFill/>
          <a:ln w="28575">
            <a:solidFill>
              <a:srgbClr val="C00000"/>
            </a:solidFill>
            <a:miter lim="800000"/>
            <a:headEnd/>
            <a:tailEnd/>
          </a:ln>
          <a:effectLst/>
        </p:spPr>
        <p:txBody>
          <a:bodyPr wrap="square">
            <a:spAutoFit/>
          </a:bodyPr>
          <a:lstStyle/>
          <a:p>
            <a:pPr algn="ctr" eaLnBrk="0" fontAlgn="base" hangingPunct="0">
              <a:spcBef>
                <a:spcPct val="0"/>
              </a:spcBef>
              <a:spcAft>
                <a:spcPct val="0"/>
              </a:spcAft>
            </a:pPr>
            <a:r>
              <a:rPr lang="en-US" sz="2000" dirty="0">
                <a:sym typeface="Symbol" pitchFamily="18" charset="2"/>
              </a:rPr>
              <a:t> </a:t>
            </a:r>
            <a:r>
              <a:rPr lang="en-US" sz="2000" dirty="0" smtClean="0">
                <a:sym typeface="Symbol" pitchFamily="18" charset="2"/>
              </a:rPr>
              <a:t>6MWT distance at 24 weeks</a:t>
            </a:r>
            <a:endParaRPr lang="en-US" sz="2000" dirty="0">
              <a:cs typeface="Arial" pitchFamily="34" charset="0"/>
              <a:sym typeface="Symbol" pitchFamily="18" charset="2"/>
            </a:endParaRPr>
          </a:p>
        </p:txBody>
      </p:sp>
      <p:sp>
        <p:nvSpPr>
          <p:cNvPr id="16" name="Text Box 15"/>
          <p:cNvSpPr txBox="1">
            <a:spLocks noChangeArrowheads="1"/>
          </p:cNvSpPr>
          <p:nvPr/>
        </p:nvSpPr>
        <p:spPr bwMode="auto">
          <a:xfrm>
            <a:off x="1176608" y="4377038"/>
            <a:ext cx="1969784" cy="707886"/>
          </a:xfrm>
          <a:prstGeom prst="rect">
            <a:avLst/>
          </a:prstGeom>
          <a:noFill/>
          <a:ln w="28575">
            <a:solidFill>
              <a:srgbClr val="C00000"/>
            </a:solidFill>
            <a:miter lim="800000"/>
            <a:headEnd/>
            <a:tailEnd/>
          </a:ln>
          <a:effectLst/>
        </p:spPr>
        <p:txBody>
          <a:bodyPr wrap="square">
            <a:spAutoFit/>
          </a:bodyPr>
          <a:lstStyle/>
          <a:p>
            <a:pPr algn="ctr" eaLnBrk="0" fontAlgn="base" hangingPunct="0">
              <a:spcBef>
                <a:spcPct val="0"/>
              </a:spcBef>
              <a:spcAft>
                <a:spcPct val="0"/>
              </a:spcAft>
            </a:pPr>
            <a:r>
              <a:rPr lang="en-US" sz="2000" dirty="0" smtClean="0">
                <a:sym typeface="Symbol" pitchFamily="18" charset="2"/>
              </a:rPr>
              <a:t>Baseline 6MWT distance</a:t>
            </a:r>
            <a:endParaRPr lang="en-US" sz="2000" dirty="0">
              <a:cs typeface="Arial" pitchFamily="34" charset="0"/>
              <a:sym typeface="Symbol" pitchFamily="18" charset="2"/>
            </a:endParaRPr>
          </a:p>
        </p:txBody>
      </p:sp>
      <p:sp>
        <p:nvSpPr>
          <p:cNvPr id="2" name="TextBox 1"/>
          <p:cNvSpPr txBox="1"/>
          <p:nvPr/>
        </p:nvSpPr>
        <p:spPr>
          <a:xfrm>
            <a:off x="603912" y="1583748"/>
            <a:ext cx="3706977" cy="830997"/>
          </a:xfrm>
          <a:prstGeom prst="rect">
            <a:avLst/>
          </a:prstGeom>
          <a:noFill/>
          <a:ln w="38100">
            <a:solidFill>
              <a:schemeClr val="accent1"/>
            </a:solidFill>
          </a:ln>
        </p:spPr>
        <p:txBody>
          <a:bodyPr wrap="none" rtlCol="0">
            <a:spAutoFit/>
          </a:bodyPr>
          <a:lstStyle/>
          <a:p>
            <a:r>
              <a:rPr lang="en-US" sz="2400" dirty="0" smtClean="0"/>
              <a:t>Which 6MWT parameter </a:t>
            </a:r>
          </a:p>
          <a:p>
            <a:r>
              <a:rPr lang="en-US" sz="2400" dirty="0" smtClean="0"/>
              <a:t>best predicts survival in IPF?</a:t>
            </a:r>
          </a:p>
        </p:txBody>
      </p:sp>
      <p:sp>
        <p:nvSpPr>
          <p:cNvPr id="3" name="Rectangle 2"/>
          <p:cNvSpPr/>
          <p:nvPr/>
        </p:nvSpPr>
        <p:spPr>
          <a:xfrm>
            <a:off x="7537257" y="2390707"/>
            <a:ext cx="1208985" cy="369332"/>
          </a:xfrm>
          <a:prstGeom prst="rect">
            <a:avLst/>
          </a:prstGeom>
        </p:spPr>
        <p:txBody>
          <a:bodyPr wrap="none">
            <a:spAutoFit/>
          </a:bodyPr>
          <a:lstStyle/>
          <a:p>
            <a:pPr eaLnBrk="0" fontAlgn="base" hangingPunct="0">
              <a:spcBef>
                <a:spcPct val="0"/>
              </a:spcBef>
              <a:spcAft>
                <a:spcPct val="0"/>
              </a:spcAft>
              <a:buFont typeface="Symbol" pitchFamily="18" charset="2"/>
              <a:buChar char="D"/>
            </a:pPr>
            <a:r>
              <a:rPr lang="en-US" dirty="0" smtClean="0">
                <a:ea typeface="Arial Unicode MS" pitchFamily="34" charset="-128"/>
                <a:cs typeface="Arial" pitchFamily="34" charset="0"/>
                <a:sym typeface="Symbol" pitchFamily="18" charset="2"/>
              </a:rPr>
              <a:t> ≤</a:t>
            </a:r>
            <a:r>
              <a:rPr lang="en-US" dirty="0" smtClean="0">
                <a:cs typeface="Arial" pitchFamily="34" charset="0"/>
                <a:sym typeface="Symbol" pitchFamily="18" charset="2"/>
              </a:rPr>
              <a:t> </a:t>
            </a:r>
            <a:r>
              <a:rPr lang="en-US" dirty="0">
                <a:cs typeface="Arial" pitchFamily="34" charset="0"/>
                <a:sym typeface="Symbol" pitchFamily="18" charset="2"/>
              </a:rPr>
              <a:t>13bpm</a:t>
            </a:r>
          </a:p>
        </p:txBody>
      </p:sp>
      <p:sp>
        <p:nvSpPr>
          <p:cNvPr id="7" name="TextBox 6"/>
          <p:cNvSpPr txBox="1"/>
          <p:nvPr/>
        </p:nvSpPr>
        <p:spPr>
          <a:xfrm>
            <a:off x="7548406" y="1122936"/>
            <a:ext cx="1167307" cy="369332"/>
          </a:xfrm>
          <a:prstGeom prst="rect">
            <a:avLst/>
          </a:prstGeom>
          <a:noFill/>
        </p:spPr>
        <p:txBody>
          <a:bodyPr wrap="none" rtlCol="0">
            <a:spAutoFit/>
          </a:bodyPr>
          <a:lstStyle/>
          <a:p>
            <a:r>
              <a:rPr lang="en-US" i="1" dirty="0" smtClean="0"/>
              <a:t>P</a:t>
            </a:r>
            <a:r>
              <a:rPr lang="en-US" dirty="0" smtClean="0"/>
              <a:t> = 0.0007</a:t>
            </a:r>
            <a:endParaRPr lang="en-US" i="1" dirty="0"/>
          </a:p>
        </p:txBody>
      </p:sp>
      <p:sp>
        <p:nvSpPr>
          <p:cNvPr id="14" name="TextBox 13"/>
          <p:cNvSpPr txBox="1"/>
          <p:nvPr/>
        </p:nvSpPr>
        <p:spPr>
          <a:xfrm>
            <a:off x="7335046" y="4615131"/>
            <a:ext cx="1050288" cy="369332"/>
          </a:xfrm>
          <a:prstGeom prst="rect">
            <a:avLst/>
          </a:prstGeom>
          <a:solidFill>
            <a:schemeClr val="bg1"/>
          </a:solidFill>
        </p:spPr>
        <p:txBody>
          <a:bodyPr wrap="none" rtlCol="0">
            <a:spAutoFit/>
          </a:bodyPr>
          <a:lstStyle/>
          <a:p>
            <a:r>
              <a:rPr lang="en-US" i="1" dirty="0" smtClean="0"/>
              <a:t>P</a:t>
            </a:r>
            <a:r>
              <a:rPr lang="en-US" dirty="0" smtClean="0"/>
              <a:t> &lt; 0.001</a:t>
            </a:r>
            <a:endParaRPr lang="en-US" i="1" dirty="0"/>
          </a:p>
        </p:txBody>
      </p:sp>
      <p:sp>
        <p:nvSpPr>
          <p:cNvPr id="17" name="TextBox 16"/>
          <p:cNvSpPr txBox="1"/>
          <p:nvPr/>
        </p:nvSpPr>
        <p:spPr>
          <a:xfrm>
            <a:off x="3289293" y="4644554"/>
            <a:ext cx="933269" cy="369332"/>
          </a:xfrm>
          <a:prstGeom prst="rect">
            <a:avLst/>
          </a:prstGeom>
          <a:solidFill>
            <a:schemeClr val="bg1"/>
          </a:solidFill>
        </p:spPr>
        <p:txBody>
          <a:bodyPr wrap="none" rtlCol="0">
            <a:spAutoFit/>
          </a:bodyPr>
          <a:lstStyle/>
          <a:p>
            <a:r>
              <a:rPr lang="en-US" i="1" dirty="0" smtClean="0"/>
              <a:t>P</a:t>
            </a:r>
            <a:r>
              <a:rPr lang="en-US" dirty="0" smtClean="0"/>
              <a:t> = 0.01</a:t>
            </a:r>
            <a:endParaRPr lang="en-US" i="1" dirty="0"/>
          </a:p>
        </p:txBody>
      </p:sp>
      <p:sp>
        <p:nvSpPr>
          <p:cNvPr id="8" name="TextBox 7"/>
          <p:cNvSpPr txBox="1"/>
          <p:nvPr/>
        </p:nvSpPr>
        <p:spPr>
          <a:xfrm rot="16200000">
            <a:off x="-609735" y="4713732"/>
            <a:ext cx="2197076" cy="369332"/>
          </a:xfrm>
          <a:prstGeom prst="rect">
            <a:avLst/>
          </a:prstGeom>
          <a:solidFill>
            <a:schemeClr val="bg1"/>
          </a:solidFill>
        </p:spPr>
        <p:txBody>
          <a:bodyPr wrap="none" rtlCol="0">
            <a:spAutoFit/>
          </a:bodyPr>
          <a:lstStyle/>
          <a:p>
            <a:r>
              <a:rPr lang="en-US" b="1" dirty="0" smtClean="0"/>
              <a:t>Survival Probability   </a:t>
            </a:r>
            <a:endParaRPr lang="en-US" b="1" dirty="0"/>
          </a:p>
        </p:txBody>
      </p:sp>
      <p:sp>
        <p:nvSpPr>
          <p:cNvPr id="18" name="TextBox 17"/>
          <p:cNvSpPr txBox="1"/>
          <p:nvPr/>
        </p:nvSpPr>
        <p:spPr>
          <a:xfrm rot="16200000">
            <a:off x="3427137" y="4663582"/>
            <a:ext cx="2300630" cy="369332"/>
          </a:xfrm>
          <a:prstGeom prst="rect">
            <a:avLst/>
          </a:prstGeom>
          <a:solidFill>
            <a:schemeClr val="bg1"/>
          </a:solidFill>
        </p:spPr>
        <p:txBody>
          <a:bodyPr wrap="none" rtlCol="0">
            <a:spAutoFit/>
          </a:bodyPr>
          <a:lstStyle/>
          <a:p>
            <a:r>
              <a:rPr lang="en-US" dirty="0" smtClean="0"/>
              <a:t>                                        </a:t>
            </a:r>
            <a:endParaRPr lang="en-US" dirty="0"/>
          </a:p>
        </p:txBody>
      </p:sp>
      <p:sp>
        <p:nvSpPr>
          <p:cNvPr id="19" name="TextBox 18"/>
          <p:cNvSpPr txBox="1"/>
          <p:nvPr/>
        </p:nvSpPr>
        <p:spPr>
          <a:xfrm rot="16200000">
            <a:off x="3590708" y="1858581"/>
            <a:ext cx="2197076" cy="369332"/>
          </a:xfrm>
          <a:prstGeom prst="rect">
            <a:avLst/>
          </a:prstGeom>
          <a:solidFill>
            <a:schemeClr val="bg1"/>
          </a:solidFill>
        </p:spPr>
        <p:txBody>
          <a:bodyPr wrap="none" rtlCol="0">
            <a:spAutoFit/>
          </a:bodyPr>
          <a:lstStyle/>
          <a:p>
            <a:r>
              <a:rPr lang="en-US" b="1" dirty="0" smtClean="0"/>
              <a:t>Survival Probability   </a:t>
            </a:r>
            <a:endParaRPr lang="en-US" b="1" dirty="0"/>
          </a:p>
        </p:txBody>
      </p:sp>
      <p:sp>
        <p:nvSpPr>
          <p:cNvPr id="20" name="Text Box 11"/>
          <p:cNvSpPr txBox="1">
            <a:spLocks noChangeArrowheads="1"/>
          </p:cNvSpPr>
          <p:nvPr/>
        </p:nvSpPr>
        <p:spPr bwMode="auto">
          <a:xfrm>
            <a:off x="2269488" y="6123976"/>
            <a:ext cx="1204456" cy="276999"/>
          </a:xfrm>
          <a:prstGeom prst="rect">
            <a:avLst/>
          </a:prstGeom>
          <a:solidFill>
            <a:schemeClr val="bg1"/>
          </a:solidFill>
          <a:ln w="9525">
            <a:noFill/>
            <a:miter lim="800000"/>
            <a:headEnd/>
            <a:tailEnd/>
          </a:ln>
          <a:effectLst/>
        </p:spPr>
        <p:txBody>
          <a:bodyPr wrap="square">
            <a:spAutoFit/>
          </a:bodyPr>
          <a:lstStyle/>
          <a:p>
            <a:pPr eaLnBrk="0" fontAlgn="base" hangingPunct="0">
              <a:spcBef>
                <a:spcPct val="0"/>
              </a:spcBef>
              <a:spcAft>
                <a:spcPct val="0"/>
              </a:spcAft>
            </a:pPr>
            <a:r>
              <a:rPr lang="en-US" sz="1200" b="1" dirty="0" smtClean="0"/>
              <a:t>Time Weeks</a:t>
            </a:r>
            <a:endParaRPr lang="en-US" sz="1200" b="1" dirty="0"/>
          </a:p>
        </p:txBody>
      </p:sp>
      <p:sp>
        <p:nvSpPr>
          <p:cNvPr id="21" name="Text Box 11"/>
          <p:cNvSpPr txBox="1">
            <a:spLocks noChangeArrowheads="1"/>
          </p:cNvSpPr>
          <p:nvPr/>
        </p:nvSpPr>
        <p:spPr bwMode="auto">
          <a:xfrm>
            <a:off x="6351720" y="6137876"/>
            <a:ext cx="1204456" cy="276999"/>
          </a:xfrm>
          <a:prstGeom prst="rect">
            <a:avLst/>
          </a:prstGeom>
          <a:solidFill>
            <a:schemeClr val="bg1"/>
          </a:solidFill>
          <a:ln w="9525">
            <a:noFill/>
            <a:miter lim="800000"/>
            <a:headEnd/>
            <a:tailEnd/>
          </a:ln>
          <a:effectLst/>
        </p:spPr>
        <p:txBody>
          <a:bodyPr wrap="square">
            <a:spAutoFit/>
          </a:bodyPr>
          <a:lstStyle/>
          <a:p>
            <a:pPr eaLnBrk="0" fontAlgn="base" hangingPunct="0">
              <a:spcBef>
                <a:spcPct val="0"/>
              </a:spcBef>
              <a:spcAft>
                <a:spcPct val="0"/>
              </a:spcAft>
            </a:pPr>
            <a:r>
              <a:rPr lang="en-US" sz="1200" b="1" dirty="0" smtClean="0"/>
              <a:t>Time Weeks</a:t>
            </a:r>
            <a:endParaRPr lang="en-US" sz="1200" b="1" dirty="0"/>
          </a:p>
        </p:txBody>
      </p:sp>
    </p:spTree>
    <p:extLst>
      <p:ext uri="{BB962C8B-B14F-4D97-AF65-F5344CB8AC3E}">
        <p14:creationId xmlns:p14="http://schemas.microsoft.com/office/powerpoint/2010/main" val="2675713999"/>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64" y="276440"/>
            <a:ext cx="8229600" cy="1143000"/>
          </a:xfrm>
        </p:spPr>
        <p:txBody>
          <a:bodyPr>
            <a:normAutofit/>
          </a:bodyPr>
          <a:lstStyle/>
          <a:p>
            <a:r>
              <a:rPr lang="en-US" sz="3600" b="1" dirty="0"/>
              <a:t>Pharmacologic </a:t>
            </a:r>
            <a:r>
              <a:rPr lang="en-US" sz="3600" b="1" dirty="0" smtClean="0"/>
              <a:t>Agents </a:t>
            </a:r>
            <a:r>
              <a:rPr lang="en-US" sz="3600" b="1" dirty="0"/>
              <a:t>for IPF</a:t>
            </a:r>
          </a:p>
        </p:txBody>
      </p:sp>
      <p:sp>
        <p:nvSpPr>
          <p:cNvPr id="5" name="Left-Right Arrow 4"/>
          <p:cNvSpPr/>
          <p:nvPr/>
        </p:nvSpPr>
        <p:spPr>
          <a:xfrm>
            <a:off x="483293" y="2461527"/>
            <a:ext cx="7847471" cy="1326703"/>
          </a:xfrm>
          <a:prstGeom prst="lef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2732314" y="2330895"/>
            <a:ext cx="1992082" cy="1586598"/>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smtClean="0"/>
              <a:t>ATS Statement</a:t>
            </a:r>
          </a:p>
          <a:p>
            <a:pPr algn="ctr"/>
            <a:r>
              <a:rPr lang="en-US" b="1" dirty="0" smtClean="0"/>
              <a:t>2011</a:t>
            </a:r>
            <a:endParaRPr lang="en-US" b="1" dirty="0"/>
          </a:p>
        </p:txBody>
      </p:sp>
      <p:sp>
        <p:nvSpPr>
          <p:cNvPr id="26" name="TextBox 25"/>
          <p:cNvSpPr txBox="1"/>
          <p:nvPr/>
        </p:nvSpPr>
        <p:spPr>
          <a:xfrm>
            <a:off x="690122" y="2832630"/>
            <a:ext cx="2499392" cy="584775"/>
          </a:xfrm>
          <a:prstGeom prst="rect">
            <a:avLst/>
          </a:prstGeom>
          <a:noFill/>
        </p:spPr>
        <p:txBody>
          <a:bodyPr wrap="square" rtlCol="0">
            <a:spAutoFit/>
          </a:bodyPr>
          <a:lstStyle/>
          <a:p>
            <a:pPr algn="ctr"/>
            <a:r>
              <a:rPr lang="en-US" sz="1600" b="1" dirty="0" smtClean="0"/>
              <a:t>Pre-ATS </a:t>
            </a:r>
          </a:p>
          <a:p>
            <a:pPr algn="ctr"/>
            <a:r>
              <a:rPr lang="en-US" sz="1600" b="1" dirty="0" smtClean="0"/>
              <a:t>Statement 2011</a:t>
            </a:r>
            <a:endParaRPr lang="en-US" sz="1600" b="1" dirty="0"/>
          </a:p>
        </p:txBody>
      </p:sp>
      <p:sp>
        <p:nvSpPr>
          <p:cNvPr id="27" name="TextBox 26"/>
          <p:cNvSpPr txBox="1"/>
          <p:nvPr/>
        </p:nvSpPr>
        <p:spPr>
          <a:xfrm>
            <a:off x="5008406" y="2954921"/>
            <a:ext cx="1417988" cy="338554"/>
          </a:xfrm>
          <a:prstGeom prst="rect">
            <a:avLst/>
          </a:prstGeom>
          <a:noFill/>
        </p:spPr>
        <p:txBody>
          <a:bodyPr wrap="square" rtlCol="0">
            <a:spAutoFit/>
          </a:bodyPr>
          <a:lstStyle/>
          <a:p>
            <a:pPr algn="ctr"/>
            <a:r>
              <a:rPr lang="en-US" sz="1600" dirty="0" smtClean="0"/>
              <a:t>2011-2013</a:t>
            </a:r>
            <a:endParaRPr lang="en-US" sz="1600" dirty="0"/>
          </a:p>
        </p:txBody>
      </p:sp>
      <p:sp>
        <p:nvSpPr>
          <p:cNvPr id="28" name="Right Arrow 27"/>
          <p:cNvSpPr/>
          <p:nvPr/>
        </p:nvSpPr>
        <p:spPr>
          <a:xfrm>
            <a:off x="6836229" y="2462923"/>
            <a:ext cx="1505417" cy="1326699"/>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6957360" y="2965811"/>
            <a:ext cx="902126" cy="338554"/>
          </a:xfrm>
          <a:prstGeom prst="rect">
            <a:avLst/>
          </a:prstGeom>
          <a:noFill/>
        </p:spPr>
        <p:txBody>
          <a:bodyPr wrap="square" rtlCol="0">
            <a:spAutoFit/>
          </a:bodyPr>
          <a:lstStyle/>
          <a:p>
            <a:pPr algn="ctr"/>
            <a:r>
              <a:rPr lang="en-US" sz="1600" b="1" dirty="0" smtClean="0">
                <a:solidFill>
                  <a:schemeClr val="bg1"/>
                </a:solidFill>
              </a:rPr>
              <a:t>2014</a:t>
            </a:r>
            <a:endParaRPr lang="en-US" sz="1600" b="1" dirty="0">
              <a:solidFill>
                <a:schemeClr val="bg1"/>
              </a:solidFill>
            </a:endParaRPr>
          </a:p>
        </p:txBody>
      </p:sp>
    </p:spTree>
    <p:extLst>
      <p:ext uri="{BB962C8B-B14F-4D97-AF65-F5344CB8AC3E}">
        <p14:creationId xmlns:p14="http://schemas.microsoft.com/office/powerpoint/2010/main" val="1639766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142" name="Group 86"/>
          <p:cNvGraphicFramePr>
            <a:graphicFrameLocks noGrp="1"/>
          </p:cNvGraphicFramePr>
          <p:nvPr>
            <p:ph idx="4294967295"/>
            <p:extLst>
              <p:ext uri="{D42A27DB-BD31-4B8C-83A1-F6EECF244321}">
                <p14:modId xmlns:p14="http://schemas.microsoft.com/office/powerpoint/2010/main" val="258863477"/>
              </p:ext>
            </p:extLst>
          </p:nvPr>
        </p:nvGraphicFramePr>
        <p:xfrm>
          <a:off x="515552" y="1664841"/>
          <a:ext cx="8229600" cy="4431855"/>
        </p:xfrm>
        <a:graphic>
          <a:graphicData uri="http://schemas.openxmlformats.org/drawingml/2006/table">
            <a:tbl>
              <a:tblPr firstRow="1" firstCol="1">
                <a:tableStyleId>{B301B821-A1FF-4177-AEE7-76D212191A09}</a:tableStyleId>
              </a:tblPr>
              <a:tblGrid>
                <a:gridCol w="2782888"/>
                <a:gridCol w="738187"/>
                <a:gridCol w="3001963"/>
                <a:gridCol w="1706562"/>
              </a:tblGrid>
              <a:tr h="4111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rPr>
                        <a:t>Trial</a:t>
                      </a:r>
                      <a:endParaRPr kumimoji="0" lang="en-US" sz="2000" b="1" i="0" u="none" strike="noStrike" cap="none" normalizeH="0" baseline="0" dirty="0" smtClean="0">
                        <a:ln>
                          <a:noFill/>
                        </a:ln>
                        <a:solidFill>
                          <a:schemeClr val="bg1"/>
                        </a:solidFill>
                        <a:effectLst/>
                        <a:latin typeface="Arial" charset="0"/>
                        <a:ea typeface="ＭＳ Ｐゴシック"/>
                        <a:cs typeface="Arial" charset="0"/>
                      </a:endParaRPr>
                    </a:p>
                  </a:txBody>
                  <a:tcPr anchor="ctr" anchorCtr="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rPr>
                        <a:t>N</a:t>
                      </a:r>
                      <a:endParaRPr kumimoji="0" lang="en-US" sz="2000" b="1" i="0" u="none" strike="noStrike" cap="none" normalizeH="0" baseline="0" dirty="0" smtClean="0">
                        <a:ln>
                          <a:noFill/>
                        </a:ln>
                        <a:solidFill>
                          <a:schemeClr val="bg1"/>
                        </a:solidFill>
                        <a:effectLst/>
                        <a:latin typeface="Arial" charset="0"/>
                        <a:ea typeface="ＭＳ Ｐゴシック"/>
                        <a:cs typeface="Arial" charset="0"/>
                      </a:endParaRPr>
                    </a:p>
                  </a:txBody>
                  <a:tcPr anchor="ctr" anchorCtr="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rPr>
                        <a:t>Primary Endpoint</a:t>
                      </a:r>
                      <a:endParaRPr kumimoji="0" lang="en-US" sz="2000" b="1" i="0" u="none" strike="noStrike" cap="none" normalizeH="0" baseline="0" dirty="0" smtClean="0">
                        <a:ln>
                          <a:noFill/>
                        </a:ln>
                        <a:solidFill>
                          <a:schemeClr val="bg1"/>
                        </a:solidFill>
                        <a:effectLst/>
                        <a:latin typeface="Arial" charset="0"/>
                        <a:ea typeface="ＭＳ Ｐゴシック"/>
                        <a:cs typeface="Arial" charset="0"/>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rPr>
                        <a:t>Result</a:t>
                      </a:r>
                      <a:endParaRPr kumimoji="0" lang="en-US" sz="2000" b="1" i="0" u="none" strike="noStrike" cap="none" normalizeH="0" baseline="0" dirty="0" smtClean="0">
                        <a:ln>
                          <a:noFill/>
                        </a:ln>
                        <a:solidFill>
                          <a:schemeClr val="bg1"/>
                        </a:solidFill>
                        <a:effectLst/>
                        <a:latin typeface="Arial" charset="0"/>
                        <a:ea typeface="ＭＳ Ｐゴシック"/>
                        <a:cs typeface="Arial" charset="0"/>
                      </a:endParaRPr>
                    </a:p>
                  </a:txBody>
                  <a:tcPr anchor="ctr" horzOverflow="overflow"/>
                </a:tc>
              </a:tr>
              <a:tr h="287338">
                <a:tc>
                  <a:txBody>
                    <a:bodyPr/>
                    <a:lstStyle/>
                    <a:p>
                      <a:pPr marL="231775" marR="0" lvl="0" indent="-231775" algn="l" defTabSz="914400" rtl="0" eaLnBrk="1" fontAlgn="base" latinLnBrk="0" hangingPunct="1">
                        <a:lnSpc>
                          <a:spcPct val="100000"/>
                        </a:lnSpc>
                        <a:spcBef>
                          <a:spcPct val="0"/>
                        </a:spcBef>
                        <a:spcAft>
                          <a:spcPct val="0"/>
                        </a:spcAft>
                        <a:buClrTx/>
                        <a:buSzTx/>
                        <a:buFont typeface="Wingdings" pitchFamily="2" charset="2"/>
                        <a:buNone/>
                        <a:tabLst>
                          <a:tab pos="228600" algn="l"/>
                        </a:tabLst>
                      </a:pPr>
                      <a:r>
                        <a:rPr kumimoji="0" lang="en-US" sz="1300" u="none" strike="noStrike" cap="none" normalizeH="0" baseline="0" dirty="0" smtClean="0">
                          <a:ln>
                            <a:noFill/>
                          </a:ln>
                          <a:effectLst/>
                        </a:rPr>
                        <a:t>Interferon-beta (1999)</a:t>
                      </a:r>
                      <a:endParaRPr kumimoji="0" lang="en-US" sz="1300" b="1" i="0" u="none" strike="noStrike" cap="none" normalizeH="0" baseline="0" dirty="0" smtClean="0">
                        <a:ln>
                          <a:noFill/>
                        </a:ln>
                        <a:solidFill>
                          <a:schemeClr val="tx1"/>
                        </a:solidFill>
                        <a:effectLst/>
                        <a:latin typeface="+mn-lt"/>
                        <a:ea typeface="ＭＳ Ｐゴシック"/>
                        <a:cs typeface="ＭＳ Ｐゴシック"/>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167</a:t>
                      </a:r>
                      <a:endParaRPr kumimoji="0" lang="en-US" sz="1300" b="1" i="0" u="none" strike="noStrike" cap="none" normalizeH="0" baseline="0" dirty="0" smtClean="0">
                        <a:ln>
                          <a:noFill/>
                        </a:ln>
                        <a:solidFill>
                          <a:schemeClr val="tx1"/>
                        </a:solidFill>
                        <a:effectLst/>
                        <a:latin typeface="+mn-lt"/>
                        <a:ea typeface="ＭＳ Ｐゴシック"/>
                        <a:cs typeface="Arial" charset="0"/>
                      </a:endParaRPr>
                    </a:p>
                  </a:txBody>
                  <a:tcPr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Progression-free survival time</a:t>
                      </a:r>
                      <a:endParaRPr kumimoji="0" lang="en-US" sz="1300" b="1" i="0" u="none" strike="noStrike" cap="none" normalizeH="0" baseline="0" dirty="0" smtClean="0">
                        <a:ln>
                          <a:noFill/>
                        </a:ln>
                        <a:solidFill>
                          <a:schemeClr val="tx1"/>
                        </a:solidFill>
                        <a:effectLst/>
                        <a:latin typeface="+mn-lt"/>
                        <a:ea typeface="ＭＳ Ｐゴシック"/>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Negative</a:t>
                      </a:r>
                      <a:endParaRPr kumimoji="0" lang="en-US" sz="1300" b="1" i="0" u="none" strike="noStrike" cap="none" normalizeH="0" baseline="0" dirty="0" smtClean="0">
                        <a:ln>
                          <a:noFill/>
                        </a:ln>
                        <a:solidFill>
                          <a:schemeClr val="tx1"/>
                        </a:solidFill>
                        <a:effectLst/>
                        <a:latin typeface="+mn-lt"/>
                        <a:ea typeface="ＭＳ Ｐゴシック"/>
                        <a:cs typeface="Arial" charset="0"/>
                      </a:endParaRPr>
                    </a:p>
                  </a:txBody>
                  <a:tcPr anchor="ctr" horzOverflow="overflow"/>
                </a:tc>
              </a:tr>
              <a:tr h="287338">
                <a:tc>
                  <a:txBody>
                    <a:bodyPr/>
                    <a:lstStyle/>
                    <a:p>
                      <a:pPr marL="231775" marR="0" lvl="0" indent="-231775" algn="l" defTabSz="914400" rtl="0" eaLnBrk="1" fontAlgn="base" latinLnBrk="0" hangingPunct="1">
                        <a:lnSpc>
                          <a:spcPct val="100000"/>
                        </a:lnSpc>
                        <a:spcBef>
                          <a:spcPct val="0"/>
                        </a:spcBef>
                        <a:spcAft>
                          <a:spcPct val="0"/>
                        </a:spcAft>
                        <a:buClrTx/>
                        <a:buSzTx/>
                        <a:buFont typeface="Wingdings" pitchFamily="2" charset="2"/>
                        <a:buNone/>
                        <a:tabLst>
                          <a:tab pos="228600" algn="l"/>
                        </a:tabLst>
                      </a:pPr>
                      <a:r>
                        <a:rPr kumimoji="0" lang="en-US" sz="1300" u="none" strike="noStrike" cap="none" normalizeH="0" baseline="0" dirty="0" smtClean="0">
                          <a:ln>
                            <a:noFill/>
                          </a:ln>
                          <a:effectLst/>
                        </a:rPr>
                        <a:t>Interferon-gamma (GIPF-001)</a:t>
                      </a:r>
                      <a:endParaRPr kumimoji="0" lang="en-US" sz="1300" b="1" i="0" u="none" strike="noStrike" cap="none" normalizeH="0" baseline="0" dirty="0" smtClean="0">
                        <a:ln>
                          <a:noFill/>
                        </a:ln>
                        <a:solidFill>
                          <a:schemeClr val="tx1"/>
                        </a:solidFill>
                        <a:effectLst/>
                        <a:latin typeface="+mn-lt"/>
                        <a:ea typeface="ＭＳ Ｐゴシック"/>
                        <a:cs typeface="ＭＳ Ｐゴシック"/>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330</a:t>
                      </a:r>
                      <a:endParaRPr kumimoji="0" lang="en-US" sz="1300" b="1" i="0" u="none" strike="noStrike" cap="none" normalizeH="0" baseline="0" dirty="0" smtClean="0">
                        <a:ln>
                          <a:noFill/>
                        </a:ln>
                        <a:solidFill>
                          <a:schemeClr val="tx1"/>
                        </a:solidFill>
                        <a:effectLst/>
                        <a:latin typeface="+mn-lt"/>
                        <a:ea typeface="ＭＳ Ｐゴシック"/>
                        <a:cs typeface="Arial" charset="0"/>
                      </a:endParaRPr>
                    </a:p>
                  </a:txBody>
                  <a:tcPr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Progression-free survival</a:t>
                      </a:r>
                      <a:endParaRPr kumimoji="0" lang="en-US" sz="1300" b="1" i="0" u="none" strike="noStrike" cap="none" normalizeH="0" baseline="0" dirty="0" smtClean="0">
                        <a:ln>
                          <a:noFill/>
                        </a:ln>
                        <a:solidFill>
                          <a:schemeClr val="tx1"/>
                        </a:solidFill>
                        <a:effectLst/>
                        <a:latin typeface="+mn-lt"/>
                        <a:ea typeface="ＭＳ Ｐゴシック"/>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Negative </a:t>
                      </a:r>
                      <a:endParaRPr kumimoji="0" lang="en-US" sz="1300" b="1" i="0" u="none" strike="noStrike" cap="none" normalizeH="0" baseline="0" dirty="0" smtClean="0">
                        <a:ln>
                          <a:noFill/>
                        </a:ln>
                        <a:solidFill>
                          <a:schemeClr val="tx1"/>
                        </a:solidFill>
                        <a:effectLst/>
                        <a:latin typeface="+mn-lt"/>
                        <a:ea typeface="ＭＳ Ｐゴシック"/>
                        <a:cs typeface="Arial" charset="0"/>
                      </a:endParaRPr>
                    </a:p>
                  </a:txBody>
                  <a:tcPr anchor="ctr" horzOverflow="overflow"/>
                </a:tc>
              </a:tr>
              <a:tr h="287338">
                <a:tc>
                  <a:txBody>
                    <a:bodyPr/>
                    <a:lstStyle/>
                    <a:p>
                      <a:pPr marL="231775" marR="0" lvl="0" indent="-231775" algn="l" defTabSz="914400" rtl="0" eaLnBrk="1" fontAlgn="base" latinLnBrk="0" hangingPunct="1">
                        <a:lnSpc>
                          <a:spcPct val="100000"/>
                        </a:lnSpc>
                        <a:spcBef>
                          <a:spcPct val="0"/>
                        </a:spcBef>
                        <a:spcAft>
                          <a:spcPct val="0"/>
                        </a:spcAft>
                        <a:buClrTx/>
                        <a:buSzTx/>
                        <a:buFont typeface="Wingdings" pitchFamily="2" charset="2"/>
                        <a:buNone/>
                        <a:tabLst>
                          <a:tab pos="228600" algn="l"/>
                        </a:tabLst>
                      </a:pPr>
                      <a:r>
                        <a:rPr kumimoji="0" lang="en-US" sz="1300" u="none" strike="noStrike" cap="none" normalizeH="0" baseline="0" dirty="0" smtClean="0">
                          <a:ln>
                            <a:noFill/>
                          </a:ln>
                          <a:effectLst/>
                        </a:rPr>
                        <a:t>Interferon-gamma (Inspire)</a:t>
                      </a:r>
                      <a:endParaRPr kumimoji="0" lang="en-US" sz="1300" b="1" i="0" u="none" strike="noStrike" cap="none" normalizeH="0" baseline="0" dirty="0" smtClean="0">
                        <a:ln>
                          <a:noFill/>
                        </a:ln>
                        <a:solidFill>
                          <a:schemeClr val="tx1"/>
                        </a:solidFill>
                        <a:effectLst/>
                        <a:latin typeface="+mn-lt"/>
                        <a:ea typeface="ＭＳ Ｐゴシック"/>
                        <a:cs typeface="ＭＳ Ｐゴシック"/>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826</a:t>
                      </a:r>
                      <a:endParaRPr kumimoji="0" lang="en-US" sz="1300" b="1" i="0" u="none" strike="noStrike" cap="none" normalizeH="0" baseline="0" dirty="0" smtClean="0">
                        <a:ln>
                          <a:noFill/>
                        </a:ln>
                        <a:solidFill>
                          <a:schemeClr val="tx1"/>
                        </a:solidFill>
                        <a:effectLst/>
                        <a:latin typeface="+mn-lt"/>
                        <a:ea typeface="ＭＳ Ｐゴシック"/>
                        <a:cs typeface="Arial" charset="0"/>
                      </a:endParaRPr>
                    </a:p>
                  </a:txBody>
                  <a:tcPr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Survival time </a:t>
                      </a:r>
                      <a:endParaRPr kumimoji="0" lang="en-US" sz="1300" b="1" i="0" u="none" strike="noStrike" cap="none" normalizeH="0" baseline="0" dirty="0" smtClean="0">
                        <a:ln>
                          <a:noFill/>
                        </a:ln>
                        <a:solidFill>
                          <a:schemeClr val="tx1"/>
                        </a:solidFill>
                        <a:effectLst/>
                        <a:latin typeface="+mn-lt"/>
                        <a:ea typeface="ＭＳ Ｐゴシック"/>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Negative</a:t>
                      </a:r>
                      <a:endParaRPr kumimoji="0" lang="en-US" sz="1300" b="1" i="0" u="none" strike="noStrike" cap="none" normalizeH="0" baseline="0" dirty="0" smtClean="0">
                        <a:ln>
                          <a:noFill/>
                        </a:ln>
                        <a:solidFill>
                          <a:schemeClr val="tx1"/>
                        </a:solidFill>
                        <a:effectLst/>
                        <a:latin typeface="+mn-lt"/>
                        <a:ea typeface="ＭＳ Ｐゴシック"/>
                        <a:cs typeface="Arial" charset="0"/>
                      </a:endParaRPr>
                    </a:p>
                  </a:txBody>
                  <a:tcPr anchor="ctr" horzOverflow="overflow"/>
                </a:tc>
              </a:tr>
              <a:tr h="287338">
                <a:tc>
                  <a:txBody>
                    <a:bodyPr/>
                    <a:lstStyle/>
                    <a:p>
                      <a:pPr marL="231775" marR="0" lvl="0" indent="-231775" algn="l" defTabSz="914400" rtl="0" eaLnBrk="1" fontAlgn="base" latinLnBrk="0" hangingPunct="1">
                        <a:lnSpc>
                          <a:spcPct val="100000"/>
                        </a:lnSpc>
                        <a:spcBef>
                          <a:spcPct val="0"/>
                        </a:spcBef>
                        <a:spcAft>
                          <a:spcPct val="0"/>
                        </a:spcAft>
                        <a:buClrTx/>
                        <a:buSzTx/>
                        <a:buFont typeface="Wingdings" pitchFamily="2" charset="2"/>
                        <a:buNone/>
                        <a:tabLst>
                          <a:tab pos="228600" algn="l"/>
                        </a:tabLst>
                      </a:pPr>
                      <a:r>
                        <a:rPr kumimoji="0" lang="en-US" sz="1300" u="none" strike="noStrike" cap="none" normalizeH="0" baseline="0" dirty="0" smtClean="0">
                          <a:ln>
                            <a:noFill/>
                          </a:ln>
                          <a:effectLst/>
                        </a:rPr>
                        <a:t>Pirfenidone (CAPACITY 1)</a:t>
                      </a:r>
                      <a:endParaRPr kumimoji="0" lang="en-US" sz="1300" b="1" i="0" u="none" strike="noStrike" cap="none" normalizeH="0" baseline="0" dirty="0" smtClean="0">
                        <a:ln>
                          <a:noFill/>
                        </a:ln>
                        <a:solidFill>
                          <a:schemeClr val="tx1"/>
                        </a:solidFill>
                        <a:effectLst/>
                        <a:latin typeface="+mn-lt"/>
                        <a:ea typeface="ＭＳ Ｐゴシック"/>
                        <a:cs typeface="ＭＳ Ｐゴシック"/>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344</a:t>
                      </a:r>
                      <a:endParaRPr kumimoji="0" lang="en-US" sz="1300" b="1" i="0" u="none" strike="noStrike" cap="none" normalizeH="0" baseline="0" dirty="0" smtClean="0">
                        <a:ln>
                          <a:noFill/>
                        </a:ln>
                        <a:solidFill>
                          <a:schemeClr val="tx1"/>
                        </a:solidFill>
                        <a:effectLst/>
                        <a:latin typeface="+mn-lt"/>
                        <a:ea typeface="ＭＳ Ｐゴシック"/>
                        <a:cs typeface="Arial" charset="0"/>
                      </a:endParaRPr>
                    </a:p>
                  </a:txBody>
                  <a:tcPr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Change in FVC</a:t>
                      </a:r>
                      <a:endParaRPr kumimoji="0" lang="en-US" sz="1300" b="1" i="0" u="none" strike="noStrike" cap="none" normalizeH="0" baseline="0" dirty="0" smtClean="0">
                        <a:ln>
                          <a:noFill/>
                        </a:ln>
                        <a:solidFill>
                          <a:schemeClr val="tx1"/>
                        </a:solidFill>
                        <a:effectLst/>
                        <a:latin typeface="+mn-lt"/>
                        <a:ea typeface="ＭＳ Ｐゴシック"/>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Negative</a:t>
                      </a:r>
                      <a:endParaRPr kumimoji="0" lang="en-US" sz="1300" b="1" i="0" u="none" strike="noStrike" cap="none" normalizeH="0" baseline="0" dirty="0" smtClean="0">
                        <a:ln>
                          <a:noFill/>
                        </a:ln>
                        <a:solidFill>
                          <a:schemeClr val="tx1"/>
                        </a:solidFill>
                        <a:effectLst/>
                        <a:latin typeface="+mn-lt"/>
                        <a:ea typeface="ＭＳ Ｐゴシック"/>
                        <a:cs typeface="Arial" charset="0"/>
                      </a:endParaRPr>
                    </a:p>
                  </a:txBody>
                  <a:tcPr anchor="ctr" horzOverflow="overflow"/>
                </a:tc>
              </a:tr>
              <a:tr h="314325">
                <a:tc>
                  <a:txBody>
                    <a:bodyPr/>
                    <a:lstStyle/>
                    <a:p>
                      <a:pPr marL="231775" marR="0" lvl="0" indent="-231775" algn="l" defTabSz="914400" rtl="0" eaLnBrk="1" fontAlgn="base" latinLnBrk="0" hangingPunct="1">
                        <a:lnSpc>
                          <a:spcPct val="100000"/>
                        </a:lnSpc>
                        <a:spcBef>
                          <a:spcPct val="0"/>
                        </a:spcBef>
                        <a:spcAft>
                          <a:spcPct val="0"/>
                        </a:spcAft>
                        <a:buClrTx/>
                        <a:buSzTx/>
                        <a:buFont typeface="Wingdings" pitchFamily="2" charset="2"/>
                        <a:buNone/>
                        <a:tabLst>
                          <a:tab pos="228600" algn="l"/>
                        </a:tabLst>
                      </a:pPr>
                      <a:r>
                        <a:rPr kumimoji="0" lang="en-US" sz="1300" u="none" strike="noStrike" cap="none" normalizeH="0" baseline="0" dirty="0" smtClean="0">
                          <a:ln>
                            <a:noFill/>
                          </a:ln>
                          <a:effectLst/>
                        </a:rPr>
                        <a:t>Pirfenidone (CAPACITY 2)</a:t>
                      </a:r>
                      <a:endParaRPr kumimoji="0" lang="en-US" sz="1300" b="1" i="0" u="none" strike="noStrike" cap="none" normalizeH="0" baseline="0" dirty="0" smtClean="0">
                        <a:ln>
                          <a:noFill/>
                        </a:ln>
                        <a:solidFill>
                          <a:schemeClr val="tx1"/>
                        </a:solidFill>
                        <a:effectLst/>
                        <a:latin typeface="+mn-lt"/>
                        <a:ea typeface="ＭＳ Ｐゴシック"/>
                        <a:cs typeface="ＭＳ Ｐゴシック"/>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435</a:t>
                      </a:r>
                      <a:endParaRPr kumimoji="0" lang="en-US" sz="1300" b="1" i="0" u="none" strike="noStrike" cap="none" normalizeH="0" baseline="0" dirty="0" smtClean="0">
                        <a:ln>
                          <a:noFill/>
                        </a:ln>
                        <a:solidFill>
                          <a:schemeClr val="tx1"/>
                        </a:solidFill>
                        <a:effectLst/>
                        <a:latin typeface="+mn-lt"/>
                        <a:ea typeface="ＭＳ Ｐゴシック"/>
                        <a:cs typeface="Arial" charset="0"/>
                      </a:endParaRPr>
                    </a:p>
                  </a:txBody>
                  <a:tcPr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Change in FVC</a:t>
                      </a:r>
                      <a:endParaRPr kumimoji="0" lang="en-US" sz="1300" b="1" i="0" u="none" strike="noStrike" cap="none" normalizeH="0" baseline="0" dirty="0" smtClean="0">
                        <a:ln>
                          <a:noFill/>
                        </a:ln>
                        <a:solidFill>
                          <a:schemeClr val="tx1"/>
                        </a:solidFill>
                        <a:effectLst/>
                        <a:latin typeface="+mn-lt"/>
                        <a:ea typeface="ＭＳ Ｐゴシック"/>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Positive</a:t>
                      </a:r>
                      <a:endParaRPr kumimoji="0" lang="en-US" sz="1300" b="1" i="0" u="none" strike="noStrike" cap="none" normalizeH="0" baseline="0" dirty="0" smtClean="0">
                        <a:ln>
                          <a:noFill/>
                        </a:ln>
                        <a:solidFill>
                          <a:schemeClr val="tx1"/>
                        </a:solidFill>
                        <a:effectLst/>
                        <a:latin typeface="+mn-lt"/>
                        <a:ea typeface="ＭＳ Ｐゴシック"/>
                        <a:cs typeface="Arial" charset="0"/>
                      </a:endParaRPr>
                    </a:p>
                  </a:txBody>
                  <a:tcPr anchor="ctr" horzOverflow="overflow"/>
                </a:tc>
              </a:tr>
              <a:tr h="314325">
                <a:tc>
                  <a:txBody>
                    <a:bodyPr/>
                    <a:lstStyle/>
                    <a:p>
                      <a:pPr marL="231775" marR="0" lvl="0" indent="-231775" algn="l" defTabSz="914400" rtl="0" eaLnBrk="1" fontAlgn="base" latinLnBrk="0" hangingPunct="1">
                        <a:lnSpc>
                          <a:spcPct val="100000"/>
                        </a:lnSpc>
                        <a:spcBef>
                          <a:spcPct val="0"/>
                        </a:spcBef>
                        <a:spcAft>
                          <a:spcPct val="0"/>
                        </a:spcAft>
                        <a:buClrTx/>
                        <a:buSzTx/>
                        <a:buFont typeface="Wingdings" pitchFamily="2" charset="2"/>
                        <a:buNone/>
                        <a:tabLst>
                          <a:tab pos="228600" algn="l"/>
                        </a:tabLst>
                      </a:pPr>
                      <a:r>
                        <a:rPr kumimoji="0" lang="en-US" sz="1300" u="none" strike="noStrike" cap="none" normalizeH="0" baseline="0" dirty="0" smtClean="0">
                          <a:ln>
                            <a:noFill/>
                          </a:ln>
                          <a:effectLst/>
                        </a:rPr>
                        <a:t>Pirfenidone (Ogura)</a:t>
                      </a:r>
                      <a:endParaRPr kumimoji="0" lang="en-US" sz="1300" b="1" i="0" u="none" strike="noStrike" cap="none" normalizeH="0" baseline="0" dirty="0" smtClean="0">
                        <a:ln>
                          <a:noFill/>
                        </a:ln>
                        <a:solidFill>
                          <a:schemeClr val="tx1"/>
                        </a:solidFill>
                        <a:effectLst/>
                        <a:latin typeface="+mn-lt"/>
                        <a:ea typeface="ＭＳ Ｐゴシック"/>
                        <a:cs typeface="ＭＳ Ｐゴシック"/>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275</a:t>
                      </a:r>
                      <a:endParaRPr kumimoji="0" lang="en-US" sz="1300" b="1" i="0" u="none" strike="noStrike" cap="none" normalizeH="0" baseline="0" dirty="0" smtClean="0">
                        <a:ln>
                          <a:noFill/>
                        </a:ln>
                        <a:solidFill>
                          <a:schemeClr val="tx1"/>
                        </a:solidFill>
                        <a:effectLst/>
                        <a:latin typeface="+mn-lt"/>
                        <a:ea typeface="ＭＳ Ｐゴシック"/>
                        <a:cs typeface="Arial" charset="0"/>
                      </a:endParaRPr>
                    </a:p>
                  </a:txBody>
                  <a:tcPr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Change in FVC</a:t>
                      </a:r>
                      <a:endParaRPr kumimoji="0" lang="en-US" sz="1300" b="1" i="0" u="none" strike="noStrike" cap="none" normalizeH="0" baseline="0" dirty="0" smtClean="0">
                        <a:ln>
                          <a:noFill/>
                        </a:ln>
                        <a:solidFill>
                          <a:schemeClr val="tx1"/>
                        </a:solidFill>
                        <a:effectLst/>
                        <a:latin typeface="+mn-lt"/>
                        <a:ea typeface="ＭＳ Ｐゴシック"/>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Positive</a:t>
                      </a:r>
                      <a:endParaRPr kumimoji="0" lang="en-US" sz="1300" b="1" i="0" u="none" strike="noStrike" cap="none" normalizeH="0" baseline="0" dirty="0" smtClean="0">
                        <a:ln>
                          <a:noFill/>
                        </a:ln>
                        <a:solidFill>
                          <a:schemeClr val="tx1"/>
                        </a:solidFill>
                        <a:effectLst/>
                        <a:latin typeface="+mn-lt"/>
                        <a:ea typeface="ＭＳ Ｐゴシック"/>
                        <a:cs typeface="Arial" charset="0"/>
                      </a:endParaRPr>
                    </a:p>
                  </a:txBody>
                  <a:tcPr anchor="ctr" horzOverflow="overflow"/>
                </a:tc>
              </a:tr>
              <a:tr h="314325">
                <a:tc>
                  <a:txBody>
                    <a:bodyPr/>
                    <a:lstStyle/>
                    <a:p>
                      <a:pPr marL="231775" marR="0" lvl="0" indent="-231775" algn="l" defTabSz="914400" rtl="0" eaLnBrk="1" fontAlgn="base" latinLnBrk="0" hangingPunct="1">
                        <a:lnSpc>
                          <a:spcPct val="100000"/>
                        </a:lnSpc>
                        <a:spcBef>
                          <a:spcPct val="0"/>
                        </a:spcBef>
                        <a:spcAft>
                          <a:spcPct val="0"/>
                        </a:spcAft>
                        <a:buClrTx/>
                        <a:buSzTx/>
                        <a:buFont typeface="Wingdings" pitchFamily="2" charset="2"/>
                        <a:buNone/>
                        <a:tabLst>
                          <a:tab pos="228600" algn="l"/>
                        </a:tabLst>
                      </a:pPr>
                      <a:r>
                        <a:rPr kumimoji="0" lang="en-US" sz="1300" u="none" strike="noStrike" cap="none" normalizeH="0" baseline="0" dirty="0" smtClean="0">
                          <a:ln>
                            <a:noFill/>
                          </a:ln>
                          <a:effectLst/>
                        </a:rPr>
                        <a:t>Etanercept</a:t>
                      </a:r>
                      <a:endParaRPr kumimoji="0" lang="en-US" sz="1300" b="1" i="0" u="none" strike="noStrike" cap="none" normalizeH="0" baseline="0" dirty="0" smtClean="0">
                        <a:ln>
                          <a:noFill/>
                        </a:ln>
                        <a:solidFill>
                          <a:schemeClr val="tx1"/>
                        </a:solidFill>
                        <a:effectLst/>
                        <a:latin typeface="+mn-lt"/>
                        <a:ea typeface="ＭＳ Ｐゴシック"/>
                        <a:cs typeface="ＭＳ Ｐゴシック"/>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100</a:t>
                      </a:r>
                      <a:endParaRPr kumimoji="0" lang="en-US" sz="1300" b="1" i="0" u="none" strike="noStrike" cap="none" normalizeH="0" baseline="0" dirty="0" smtClean="0">
                        <a:ln>
                          <a:noFill/>
                        </a:ln>
                        <a:solidFill>
                          <a:schemeClr val="tx1"/>
                        </a:solidFill>
                        <a:effectLst/>
                        <a:latin typeface="+mn-lt"/>
                        <a:ea typeface="ＭＳ Ｐゴシック"/>
                        <a:cs typeface="Arial" charset="0"/>
                      </a:endParaRPr>
                    </a:p>
                  </a:txBody>
                  <a:tcPr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Change in </a:t>
                      </a:r>
                      <a:r>
                        <a:rPr kumimoji="0" lang="en-US" sz="1300" u="none" strike="noStrike" cap="none" normalizeH="0" baseline="0" dirty="0" err="1" smtClean="0">
                          <a:ln>
                            <a:noFill/>
                          </a:ln>
                          <a:effectLst/>
                        </a:rPr>
                        <a:t>DL</a:t>
                      </a:r>
                      <a:r>
                        <a:rPr kumimoji="0" lang="en-US" sz="1300" u="none" strike="noStrike" cap="none" normalizeH="0" baseline="-30000" dirty="0" err="1" smtClean="0">
                          <a:ln>
                            <a:noFill/>
                          </a:ln>
                          <a:effectLst/>
                        </a:rPr>
                        <a:t>co</a:t>
                      </a:r>
                      <a:r>
                        <a:rPr kumimoji="0" lang="en-US" sz="1300" u="none" strike="noStrike" cap="none" normalizeH="0" baseline="0" dirty="0" smtClean="0">
                          <a:ln>
                            <a:noFill/>
                          </a:ln>
                          <a:effectLst/>
                        </a:rPr>
                        <a:t>, FVC</a:t>
                      </a:r>
                      <a:endParaRPr kumimoji="0" lang="en-US" sz="1300" b="1" i="0" u="none" strike="noStrike" cap="none" normalizeH="0" baseline="0" dirty="0" smtClean="0">
                        <a:ln>
                          <a:noFill/>
                        </a:ln>
                        <a:solidFill>
                          <a:schemeClr val="tx1"/>
                        </a:solidFill>
                        <a:effectLst/>
                        <a:latin typeface="+mn-lt"/>
                        <a:ea typeface="ＭＳ Ｐゴシック"/>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Negative </a:t>
                      </a:r>
                      <a:endParaRPr kumimoji="0" lang="en-US" sz="1300" b="1" i="0" u="none" strike="noStrike" cap="none" normalizeH="0" baseline="0" dirty="0" smtClean="0">
                        <a:ln>
                          <a:noFill/>
                        </a:ln>
                        <a:solidFill>
                          <a:schemeClr val="tx1"/>
                        </a:solidFill>
                        <a:effectLst/>
                        <a:latin typeface="+mn-lt"/>
                        <a:ea typeface="ＭＳ Ｐゴシック"/>
                        <a:cs typeface="Arial" charset="0"/>
                      </a:endParaRPr>
                    </a:p>
                  </a:txBody>
                  <a:tcPr anchor="ctr" horzOverflow="overflow"/>
                </a:tc>
              </a:tr>
              <a:tr h="314325">
                <a:tc>
                  <a:txBody>
                    <a:bodyPr/>
                    <a:lstStyle/>
                    <a:p>
                      <a:pPr marL="231775" marR="0" lvl="0" indent="-231775" algn="l" defTabSz="914400" rtl="0" eaLnBrk="1" fontAlgn="base" latinLnBrk="0" hangingPunct="1">
                        <a:lnSpc>
                          <a:spcPct val="100000"/>
                        </a:lnSpc>
                        <a:spcBef>
                          <a:spcPct val="0"/>
                        </a:spcBef>
                        <a:spcAft>
                          <a:spcPct val="0"/>
                        </a:spcAft>
                        <a:buClrTx/>
                        <a:buSzTx/>
                        <a:buFont typeface="Wingdings" pitchFamily="2" charset="2"/>
                        <a:buNone/>
                        <a:tabLst>
                          <a:tab pos="228600" algn="l"/>
                        </a:tabLst>
                      </a:pPr>
                      <a:r>
                        <a:rPr kumimoji="0" lang="en-US" sz="1300" u="none" strike="noStrike" cap="none" normalizeH="0" baseline="0" dirty="0" smtClean="0">
                          <a:ln>
                            <a:noFill/>
                          </a:ln>
                          <a:effectLst/>
                        </a:rPr>
                        <a:t>Imatinib Mesylate</a:t>
                      </a:r>
                      <a:endParaRPr kumimoji="0" lang="en-US" sz="1300" b="1" i="0" u="none" strike="noStrike" cap="none" normalizeH="0" baseline="0" dirty="0" smtClean="0">
                        <a:ln>
                          <a:noFill/>
                        </a:ln>
                        <a:solidFill>
                          <a:schemeClr val="tx1"/>
                        </a:solidFill>
                        <a:effectLst/>
                        <a:latin typeface="+mn-lt"/>
                        <a:ea typeface="ＭＳ Ｐゴシック"/>
                        <a:cs typeface="ＭＳ Ｐゴシック"/>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120</a:t>
                      </a:r>
                      <a:endParaRPr kumimoji="0" lang="en-US" sz="1300" b="1" i="0" u="none" strike="noStrike" cap="none" normalizeH="0" baseline="0" dirty="0" smtClean="0">
                        <a:ln>
                          <a:noFill/>
                        </a:ln>
                        <a:solidFill>
                          <a:schemeClr val="tx1"/>
                        </a:solidFill>
                        <a:effectLst/>
                        <a:latin typeface="+mn-lt"/>
                        <a:ea typeface="ＭＳ Ｐゴシック"/>
                        <a:cs typeface="Arial" charset="0"/>
                      </a:endParaRPr>
                    </a:p>
                  </a:txBody>
                  <a:tcPr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Progression-free survival</a:t>
                      </a:r>
                      <a:endParaRPr kumimoji="0" lang="en-US" sz="1300" b="1" i="0" u="none" strike="noStrike" cap="none" normalizeH="0" baseline="0" dirty="0" smtClean="0">
                        <a:ln>
                          <a:noFill/>
                        </a:ln>
                        <a:solidFill>
                          <a:schemeClr val="tx1"/>
                        </a:solidFill>
                        <a:effectLst/>
                        <a:latin typeface="+mn-lt"/>
                        <a:ea typeface="ＭＳ Ｐゴシック"/>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Negative</a:t>
                      </a:r>
                      <a:endParaRPr kumimoji="0" lang="en-US" sz="1300" b="1" i="0" u="none" strike="noStrike" cap="none" normalizeH="0" baseline="0" dirty="0" smtClean="0">
                        <a:ln>
                          <a:noFill/>
                        </a:ln>
                        <a:solidFill>
                          <a:schemeClr val="tx1"/>
                        </a:solidFill>
                        <a:effectLst/>
                        <a:latin typeface="+mn-lt"/>
                        <a:ea typeface="ＭＳ Ｐゴシック"/>
                        <a:cs typeface="Arial" charset="0"/>
                      </a:endParaRPr>
                    </a:p>
                  </a:txBody>
                  <a:tcPr anchor="ctr" horzOverflow="overflow"/>
                </a:tc>
              </a:tr>
              <a:tr h="314325">
                <a:tc>
                  <a:txBody>
                    <a:bodyPr/>
                    <a:lstStyle/>
                    <a:p>
                      <a:pPr marL="231775" marR="0" lvl="0" indent="-231775" algn="l" defTabSz="914400" rtl="0" eaLnBrk="1" fontAlgn="base" latinLnBrk="0" hangingPunct="1">
                        <a:lnSpc>
                          <a:spcPct val="100000"/>
                        </a:lnSpc>
                        <a:spcBef>
                          <a:spcPct val="0"/>
                        </a:spcBef>
                        <a:spcAft>
                          <a:spcPct val="0"/>
                        </a:spcAft>
                        <a:buClrTx/>
                        <a:buSzTx/>
                        <a:buFont typeface="Wingdings" pitchFamily="2" charset="2"/>
                        <a:buNone/>
                        <a:tabLst>
                          <a:tab pos="228600" algn="l"/>
                        </a:tabLst>
                      </a:pPr>
                      <a:r>
                        <a:rPr kumimoji="0" lang="en-US" sz="1300" u="none" strike="noStrike" cap="none" normalizeH="0" baseline="0" dirty="0" smtClean="0">
                          <a:ln>
                            <a:noFill/>
                          </a:ln>
                          <a:effectLst/>
                        </a:rPr>
                        <a:t>Bosentan (BUILD 1 and 2)</a:t>
                      </a:r>
                      <a:endParaRPr kumimoji="0" lang="en-US" sz="1300" b="1" i="0" u="none" strike="noStrike" cap="none" normalizeH="0" baseline="0" dirty="0" smtClean="0">
                        <a:ln>
                          <a:noFill/>
                        </a:ln>
                        <a:solidFill>
                          <a:schemeClr val="tx1"/>
                        </a:solidFill>
                        <a:effectLst/>
                        <a:latin typeface="+mn-lt"/>
                        <a:ea typeface="ＭＳ Ｐゴシック"/>
                        <a:cs typeface="ＭＳ Ｐゴシック"/>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132</a:t>
                      </a:r>
                      <a:endParaRPr kumimoji="0" lang="en-US" sz="1300" b="1" i="0" u="none" strike="noStrike" cap="none" normalizeH="0" baseline="0" dirty="0" smtClean="0">
                        <a:ln>
                          <a:noFill/>
                        </a:ln>
                        <a:solidFill>
                          <a:schemeClr val="tx1"/>
                        </a:solidFill>
                        <a:effectLst/>
                        <a:latin typeface="+mn-lt"/>
                        <a:ea typeface="ＭＳ Ｐゴシック"/>
                        <a:cs typeface="Arial" charset="0"/>
                      </a:endParaRPr>
                    </a:p>
                  </a:txBody>
                  <a:tcPr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Change in 6MW</a:t>
                      </a:r>
                      <a:endParaRPr kumimoji="0" lang="en-US" sz="1300" b="1" i="0" u="none" strike="noStrike" cap="none" normalizeH="0" baseline="0" dirty="0" smtClean="0">
                        <a:ln>
                          <a:noFill/>
                        </a:ln>
                        <a:solidFill>
                          <a:schemeClr val="tx1"/>
                        </a:solidFill>
                        <a:effectLst/>
                        <a:latin typeface="+mn-lt"/>
                        <a:ea typeface="ＭＳ Ｐゴシック"/>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Negative</a:t>
                      </a:r>
                      <a:endParaRPr kumimoji="0" lang="en-US" sz="1300" b="1" i="0" u="none" strike="noStrike" cap="none" normalizeH="0" baseline="0" dirty="0" smtClean="0">
                        <a:ln>
                          <a:noFill/>
                        </a:ln>
                        <a:solidFill>
                          <a:schemeClr val="tx1"/>
                        </a:solidFill>
                        <a:effectLst/>
                        <a:latin typeface="+mn-lt"/>
                        <a:ea typeface="ＭＳ Ｐゴシック"/>
                        <a:cs typeface="Arial" charset="0"/>
                      </a:endParaRPr>
                    </a:p>
                  </a:txBody>
                  <a:tcPr anchor="ctr" horzOverflow="overflow"/>
                </a:tc>
              </a:tr>
              <a:tr h="347852">
                <a:tc>
                  <a:txBody>
                    <a:bodyPr/>
                    <a:lstStyle/>
                    <a:p>
                      <a:pPr marL="231775" marR="0" lvl="0" indent="-231775" algn="l" defTabSz="914400" rtl="0" eaLnBrk="1" fontAlgn="base" latinLnBrk="0" hangingPunct="1">
                        <a:lnSpc>
                          <a:spcPct val="100000"/>
                        </a:lnSpc>
                        <a:spcBef>
                          <a:spcPct val="0"/>
                        </a:spcBef>
                        <a:spcAft>
                          <a:spcPct val="0"/>
                        </a:spcAft>
                        <a:buClrTx/>
                        <a:buSzTx/>
                        <a:buFont typeface="Wingdings" pitchFamily="2" charset="2"/>
                        <a:buNone/>
                        <a:tabLst>
                          <a:tab pos="228600" algn="l"/>
                        </a:tabLst>
                      </a:pPr>
                      <a:r>
                        <a:rPr kumimoji="0" lang="en-US" sz="1300" u="none" strike="noStrike" cap="none" normalizeH="0" baseline="0" dirty="0" smtClean="0">
                          <a:ln>
                            <a:noFill/>
                          </a:ln>
                          <a:effectLst/>
                        </a:rPr>
                        <a:t>Bosentan (BUILD 3)</a:t>
                      </a:r>
                      <a:endParaRPr kumimoji="0" lang="en-US" sz="1300" b="1" i="0" u="none" strike="noStrike" cap="none" normalizeH="0" baseline="0" dirty="0" smtClean="0">
                        <a:ln>
                          <a:noFill/>
                        </a:ln>
                        <a:solidFill>
                          <a:schemeClr val="tx1"/>
                        </a:solidFill>
                        <a:effectLst/>
                        <a:latin typeface="+mn-lt"/>
                        <a:ea typeface="ＭＳ Ｐゴシック"/>
                        <a:cs typeface="ＭＳ Ｐゴシック"/>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390</a:t>
                      </a:r>
                      <a:endParaRPr kumimoji="0" lang="en-US" sz="1300" b="1" i="0" u="none" strike="noStrike" cap="none" normalizeH="0" baseline="0" dirty="0" smtClean="0">
                        <a:ln>
                          <a:noFill/>
                        </a:ln>
                        <a:solidFill>
                          <a:schemeClr val="tx1"/>
                        </a:solidFill>
                        <a:effectLst/>
                        <a:latin typeface="+mn-lt"/>
                        <a:ea typeface="ＭＳ Ｐゴシック"/>
                        <a:cs typeface="Arial" charset="0"/>
                      </a:endParaRPr>
                    </a:p>
                  </a:txBody>
                  <a:tcPr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Progression-free survival time</a:t>
                      </a:r>
                      <a:endParaRPr kumimoji="0" lang="en-US" sz="1300" b="1" i="0" u="none" strike="noStrike" cap="none" normalizeH="0" baseline="0" dirty="0" smtClean="0">
                        <a:ln>
                          <a:noFill/>
                        </a:ln>
                        <a:solidFill>
                          <a:schemeClr val="tx1"/>
                        </a:solidFill>
                        <a:effectLst/>
                        <a:latin typeface="+mn-lt"/>
                        <a:ea typeface="ＭＳ Ｐゴシック"/>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Negative</a:t>
                      </a:r>
                      <a:endParaRPr kumimoji="0" lang="en-US" sz="1300" b="1" i="0" u="none" strike="noStrike" cap="none" normalizeH="0" baseline="0" dirty="0" smtClean="0">
                        <a:ln>
                          <a:noFill/>
                        </a:ln>
                        <a:solidFill>
                          <a:schemeClr val="tx1"/>
                        </a:solidFill>
                        <a:effectLst/>
                        <a:latin typeface="+mn-lt"/>
                        <a:ea typeface="ＭＳ Ｐゴシック"/>
                        <a:cs typeface="Arial" charset="0"/>
                      </a:endParaRPr>
                    </a:p>
                  </a:txBody>
                  <a:tcPr anchor="ctr" horzOverflow="overflow"/>
                </a:tc>
              </a:tr>
              <a:tr h="314325">
                <a:tc>
                  <a:txBody>
                    <a:bodyPr/>
                    <a:lstStyle/>
                    <a:p>
                      <a:pPr marL="231775" marR="0" lvl="0" indent="-231775" algn="l" defTabSz="914400" rtl="0" eaLnBrk="1" fontAlgn="base" latinLnBrk="0" hangingPunct="1">
                        <a:lnSpc>
                          <a:spcPct val="100000"/>
                        </a:lnSpc>
                        <a:spcBef>
                          <a:spcPct val="0"/>
                        </a:spcBef>
                        <a:spcAft>
                          <a:spcPct val="0"/>
                        </a:spcAft>
                        <a:buClrTx/>
                        <a:buSzTx/>
                        <a:buFont typeface="Wingdings" pitchFamily="2" charset="2"/>
                        <a:buNone/>
                        <a:tabLst>
                          <a:tab pos="228600" algn="l"/>
                        </a:tabLst>
                      </a:pPr>
                      <a:r>
                        <a:rPr kumimoji="0" lang="en-US" sz="1300" u="none" strike="noStrike" cap="none" normalizeH="0" baseline="0" dirty="0" smtClean="0">
                          <a:ln>
                            <a:noFill/>
                          </a:ln>
                          <a:effectLst/>
                        </a:rPr>
                        <a:t>Anticoagulation</a:t>
                      </a:r>
                      <a:endParaRPr kumimoji="0" lang="en-US" sz="1300" b="1" i="0" u="none" strike="noStrike" cap="none" normalizeH="0" baseline="0" dirty="0" smtClean="0">
                        <a:ln>
                          <a:noFill/>
                        </a:ln>
                        <a:solidFill>
                          <a:schemeClr val="tx1"/>
                        </a:solidFill>
                        <a:effectLst/>
                        <a:latin typeface="+mn-lt"/>
                        <a:ea typeface="ＭＳ Ｐゴシック"/>
                        <a:cs typeface="ＭＳ Ｐゴシック"/>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56</a:t>
                      </a:r>
                      <a:endParaRPr kumimoji="0" lang="en-US" sz="1300" b="1" i="0" u="none" strike="noStrike" cap="none" normalizeH="0" baseline="0" dirty="0" smtClean="0">
                        <a:ln>
                          <a:noFill/>
                        </a:ln>
                        <a:solidFill>
                          <a:schemeClr val="tx1"/>
                        </a:solidFill>
                        <a:effectLst/>
                        <a:latin typeface="+mn-lt"/>
                        <a:ea typeface="ＭＳ Ｐゴシック"/>
                        <a:cs typeface="Arial" charset="0"/>
                      </a:endParaRPr>
                    </a:p>
                  </a:txBody>
                  <a:tcPr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Survival</a:t>
                      </a:r>
                      <a:endParaRPr kumimoji="0" lang="en-US" sz="1300" b="1" i="0" u="none" strike="noStrike" cap="none" normalizeH="0" baseline="0" dirty="0" smtClean="0">
                        <a:ln>
                          <a:noFill/>
                        </a:ln>
                        <a:solidFill>
                          <a:schemeClr val="tx1"/>
                        </a:solidFill>
                        <a:effectLst/>
                        <a:latin typeface="+mn-lt"/>
                        <a:ea typeface="ＭＳ Ｐゴシック"/>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Positive</a:t>
                      </a:r>
                      <a:endParaRPr kumimoji="0" lang="en-US" sz="1300" b="1" i="0" u="none" strike="noStrike" cap="none" normalizeH="0" baseline="0" dirty="0" smtClean="0">
                        <a:ln>
                          <a:noFill/>
                        </a:ln>
                        <a:solidFill>
                          <a:schemeClr val="tx1"/>
                        </a:solidFill>
                        <a:effectLst/>
                        <a:latin typeface="+mn-lt"/>
                        <a:ea typeface="ＭＳ Ｐゴシック"/>
                        <a:cs typeface="Arial" charset="0"/>
                      </a:endParaRPr>
                    </a:p>
                  </a:txBody>
                  <a:tcPr anchor="ctr" horzOverflow="overflow"/>
                </a:tc>
              </a:tr>
              <a:tr h="314325">
                <a:tc>
                  <a:txBody>
                    <a:bodyPr/>
                    <a:lstStyle/>
                    <a:p>
                      <a:pPr marL="231775" marR="0" lvl="0" indent="-231775" algn="l" defTabSz="914400" rtl="0" eaLnBrk="1" fontAlgn="base" latinLnBrk="0" hangingPunct="1">
                        <a:lnSpc>
                          <a:spcPct val="100000"/>
                        </a:lnSpc>
                        <a:spcBef>
                          <a:spcPct val="0"/>
                        </a:spcBef>
                        <a:spcAft>
                          <a:spcPct val="0"/>
                        </a:spcAft>
                        <a:buClrTx/>
                        <a:buSzTx/>
                        <a:buFont typeface="Wingdings" pitchFamily="2" charset="2"/>
                        <a:buNone/>
                        <a:tabLst>
                          <a:tab pos="228600" algn="l"/>
                        </a:tabLst>
                      </a:pPr>
                      <a:r>
                        <a:rPr kumimoji="0" lang="en-US" sz="1300" u="none" strike="noStrike" cap="none" normalizeH="0" baseline="0" dirty="0" smtClean="0">
                          <a:ln>
                            <a:noFill/>
                          </a:ln>
                          <a:effectLst/>
                        </a:rPr>
                        <a:t>N-acetylcysteine (NAC) (IFIGENIA)</a:t>
                      </a:r>
                      <a:endParaRPr kumimoji="0" lang="en-US" sz="1300" b="1" i="0" u="none" strike="noStrike" cap="none" normalizeH="0" baseline="0" dirty="0" smtClean="0">
                        <a:ln>
                          <a:noFill/>
                        </a:ln>
                        <a:solidFill>
                          <a:schemeClr val="tx1"/>
                        </a:solidFill>
                        <a:effectLst/>
                        <a:latin typeface="+mn-lt"/>
                        <a:ea typeface="ＭＳ Ｐゴシック"/>
                        <a:cs typeface="ＭＳ Ｐゴシック"/>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184</a:t>
                      </a:r>
                      <a:endParaRPr kumimoji="0" lang="en-US" sz="1300" b="1" i="0" u="none" strike="noStrike" cap="none" normalizeH="0" baseline="0" dirty="0" smtClean="0">
                        <a:ln>
                          <a:noFill/>
                        </a:ln>
                        <a:solidFill>
                          <a:schemeClr val="tx1"/>
                        </a:solidFill>
                        <a:effectLst/>
                        <a:latin typeface="+mn-lt"/>
                        <a:ea typeface="ＭＳ Ｐゴシック"/>
                        <a:cs typeface="Arial" charset="0"/>
                      </a:endParaRPr>
                    </a:p>
                  </a:txBody>
                  <a:tcPr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Change in FVC, DL</a:t>
                      </a:r>
                      <a:r>
                        <a:rPr kumimoji="0" lang="en-US" sz="1300" u="none" strike="noStrike" cap="none" normalizeH="0" baseline="-30000" dirty="0" smtClean="0">
                          <a:ln>
                            <a:noFill/>
                          </a:ln>
                          <a:effectLst/>
                        </a:rPr>
                        <a:t>co</a:t>
                      </a:r>
                      <a:r>
                        <a:rPr kumimoji="0" lang="en-US" sz="1300" u="none" strike="noStrike" cap="none" normalizeH="0" baseline="0" dirty="0" smtClean="0">
                          <a:ln>
                            <a:noFill/>
                          </a:ln>
                          <a:effectLst/>
                        </a:rPr>
                        <a:t> </a:t>
                      </a:r>
                      <a:endParaRPr kumimoji="0" lang="en-US" sz="1300" b="1" i="0" u="none" strike="noStrike" cap="none" normalizeH="0" baseline="0" dirty="0" smtClean="0">
                        <a:ln>
                          <a:noFill/>
                        </a:ln>
                        <a:solidFill>
                          <a:schemeClr val="tx1"/>
                        </a:solidFill>
                        <a:effectLst/>
                        <a:latin typeface="+mn-lt"/>
                        <a:ea typeface="ＭＳ Ｐゴシック"/>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Positive</a:t>
                      </a:r>
                      <a:endParaRPr kumimoji="0" lang="en-US" sz="1300" b="1" i="0" u="none" strike="noStrike" cap="none" normalizeH="0" baseline="0" dirty="0" smtClean="0">
                        <a:ln>
                          <a:noFill/>
                        </a:ln>
                        <a:solidFill>
                          <a:schemeClr val="tx1"/>
                        </a:solidFill>
                        <a:effectLst/>
                        <a:latin typeface="+mn-lt"/>
                        <a:ea typeface="ＭＳ Ｐゴシック"/>
                        <a:cs typeface="Arial" charset="0"/>
                      </a:endParaRPr>
                    </a:p>
                  </a:txBody>
                  <a:tcPr anchor="ctr" horzOverflow="overflow"/>
                </a:tc>
              </a:tr>
              <a:tr h="314325">
                <a:tc>
                  <a:txBody>
                    <a:bodyPr/>
                    <a:lstStyle/>
                    <a:p>
                      <a:pPr marL="231775" marR="0" lvl="0" indent="-231775" algn="l" defTabSz="914400" rtl="0" eaLnBrk="1" fontAlgn="base" latinLnBrk="0" hangingPunct="1">
                        <a:lnSpc>
                          <a:spcPct val="100000"/>
                        </a:lnSpc>
                        <a:spcBef>
                          <a:spcPct val="0"/>
                        </a:spcBef>
                        <a:spcAft>
                          <a:spcPct val="0"/>
                        </a:spcAft>
                        <a:buClrTx/>
                        <a:buSzTx/>
                        <a:buFont typeface="Wingdings" pitchFamily="2" charset="2"/>
                        <a:buNone/>
                        <a:tabLst>
                          <a:tab pos="174625" algn="l"/>
                        </a:tabLst>
                      </a:pPr>
                      <a:r>
                        <a:rPr kumimoji="0" lang="en-US" sz="1300" u="none" strike="noStrike" cap="none" normalizeH="0" baseline="0" dirty="0" smtClean="0">
                          <a:ln>
                            <a:noFill/>
                          </a:ln>
                          <a:effectLst/>
                        </a:rPr>
                        <a:t>Sildenafil (STEP)</a:t>
                      </a:r>
                      <a:endParaRPr kumimoji="0" lang="en-US" sz="1300" b="1" i="0" u="none" strike="noStrike" cap="none" normalizeH="0" baseline="0" dirty="0" smtClean="0">
                        <a:ln>
                          <a:noFill/>
                        </a:ln>
                        <a:solidFill>
                          <a:schemeClr val="tx1"/>
                        </a:solidFill>
                        <a:effectLst/>
                        <a:latin typeface="+mn-lt"/>
                        <a:ea typeface="ＭＳ Ｐゴシック"/>
                        <a:cs typeface="ＭＳ Ｐゴシック"/>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29</a:t>
                      </a:r>
                      <a:endParaRPr kumimoji="0" lang="en-US" sz="1300" b="1" i="0" u="none" strike="noStrike" cap="none" normalizeH="0" baseline="0" dirty="0" smtClean="0">
                        <a:ln>
                          <a:noFill/>
                        </a:ln>
                        <a:solidFill>
                          <a:schemeClr val="tx1"/>
                        </a:solidFill>
                        <a:effectLst/>
                        <a:latin typeface="+mn-lt"/>
                        <a:ea typeface="ＭＳ Ｐゴシック"/>
                        <a:cs typeface="Arial" charset="0"/>
                      </a:endParaRPr>
                    </a:p>
                  </a:txBody>
                  <a:tcPr anchor="ctr" anchorCtr="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Change in 6MWD, Borg dyspnea index</a:t>
                      </a:r>
                      <a:endParaRPr kumimoji="0" lang="en-US" sz="1300" b="1" i="0" u="none" strike="noStrike" cap="none" normalizeH="0" baseline="0" dirty="0" smtClean="0">
                        <a:ln>
                          <a:noFill/>
                        </a:ln>
                        <a:solidFill>
                          <a:schemeClr val="tx1"/>
                        </a:solidFill>
                        <a:effectLst/>
                        <a:latin typeface="+mn-lt"/>
                        <a:ea typeface="ＭＳ Ｐゴシック"/>
                        <a:cs typeface="Arial" charset="0"/>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Negative</a:t>
                      </a:r>
                      <a:endParaRPr kumimoji="0" lang="en-US" sz="1300" b="1" i="0" u="none" strike="noStrike" cap="none" normalizeH="0" baseline="0" dirty="0" smtClean="0">
                        <a:ln>
                          <a:noFill/>
                        </a:ln>
                        <a:solidFill>
                          <a:schemeClr val="tx1"/>
                        </a:solidFill>
                        <a:effectLst/>
                        <a:latin typeface="+mn-lt"/>
                        <a:ea typeface="ＭＳ Ｐゴシック"/>
                        <a:cs typeface="Arial" charset="0"/>
                      </a:endParaRPr>
                    </a:p>
                  </a:txBody>
                  <a:tcPr anchor="ctr" horzOverflow="overflow"/>
                </a:tc>
              </a:tr>
            </a:tbl>
          </a:graphicData>
        </a:graphic>
      </p:graphicFrame>
      <p:sp>
        <p:nvSpPr>
          <p:cNvPr id="40014" name="Rectangle 89"/>
          <p:cNvSpPr>
            <a:spLocks noGrp="1" noChangeArrowheads="1"/>
          </p:cNvSpPr>
          <p:nvPr>
            <p:ph type="title" idx="4294967295"/>
          </p:nvPr>
        </p:nvSpPr>
        <p:spPr>
          <a:xfrm>
            <a:off x="550328" y="293688"/>
            <a:ext cx="9144000" cy="1120775"/>
          </a:xfrm>
        </p:spPr>
        <p:txBody>
          <a:bodyPr lIns="0" tIns="9144" rIns="0" bIns="9144" anchor="b">
            <a:normAutofit/>
          </a:bodyPr>
          <a:lstStyle/>
          <a:p>
            <a:pPr eaLnBrk="1" hangingPunct="1"/>
            <a:r>
              <a:rPr lang="en-US" sz="3600" b="1" dirty="0"/>
              <a:t>Completed Trials for IPF: </a:t>
            </a:r>
            <a:br>
              <a:rPr lang="en-US" sz="3600" b="1" dirty="0"/>
            </a:br>
            <a:r>
              <a:rPr lang="en-US" sz="3600" b="1" dirty="0"/>
              <a:t>Prior to 2011 Consensus Statement</a:t>
            </a:r>
          </a:p>
        </p:txBody>
      </p:sp>
      <p:sp>
        <p:nvSpPr>
          <p:cNvPr id="2" name="Right Arrow 1"/>
          <p:cNvSpPr/>
          <p:nvPr/>
        </p:nvSpPr>
        <p:spPr>
          <a:xfrm rot="10800000">
            <a:off x="8319069" y="3259119"/>
            <a:ext cx="256032" cy="246888"/>
          </a:xfrm>
          <a:prstGeom prst="right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rot="10800000">
            <a:off x="8319069" y="3571539"/>
            <a:ext cx="256032" cy="246888"/>
          </a:xfrm>
          <a:prstGeom prst="right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10800000">
            <a:off x="8319069" y="5184149"/>
            <a:ext cx="256032" cy="246888"/>
          </a:xfrm>
          <a:prstGeom prst="right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rot="10800000">
            <a:off x="8319069" y="5491997"/>
            <a:ext cx="256032" cy="246888"/>
          </a:xfrm>
          <a:prstGeom prst="right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Left-Right Arrow 8"/>
          <p:cNvSpPr/>
          <p:nvPr/>
        </p:nvSpPr>
        <p:spPr>
          <a:xfrm>
            <a:off x="5682344" y="113409"/>
            <a:ext cx="3276111" cy="628360"/>
          </a:xfrm>
          <a:prstGeom prst="lef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Rounded Rectangle 12"/>
          <p:cNvSpPr/>
          <p:nvPr/>
        </p:nvSpPr>
        <p:spPr>
          <a:xfrm>
            <a:off x="6651598" y="181035"/>
            <a:ext cx="805118" cy="50888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ATS 2011</a:t>
            </a:r>
            <a:endParaRPr lang="en-US" sz="1400" dirty="0"/>
          </a:p>
        </p:txBody>
      </p:sp>
      <p:sp>
        <p:nvSpPr>
          <p:cNvPr id="15" name="TextBox 14"/>
          <p:cNvSpPr txBox="1"/>
          <p:nvPr/>
        </p:nvSpPr>
        <p:spPr>
          <a:xfrm>
            <a:off x="7168575" y="284585"/>
            <a:ext cx="1417988" cy="276999"/>
          </a:xfrm>
          <a:prstGeom prst="rect">
            <a:avLst/>
          </a:prstGeom>
          <a:noFill/>
        </p:spPr>
        <p:txBody>
          <a:bodyPr wrap="square" rtlCol="0">
            <a:spAutoFit/>
          </a:bodyPr>
          <a:lstStyle/>
          <a:p>
            <a:pPr algn="ctr"/>
            <a:r>
              <a:rPr lang="en-US" sz="1200" dirty="0" smtClean="0"/>
              <a:t>2011-2013</a:t>
            </a:r>
            <a:endParaRPr lang="en-US" sz="1200" dirty="0"/>
          </a:p>
        </p:txBody>
      </p:sp>
      <p:sp>
        <p:nvSpPr>
          <p:cNvPr id="22" name="Right Arrow 21"/>
          <p:cNvSpPr/>
          <p:nvPr/>
        </p:nvSpPr>
        <p:spPr>
          <a:xfrm rot="10800000">
            <a:off x="5682344" y="115853"/>
            <a:ext cx="958044" cy="639246"/>
          </a:xfrm>
          <a:prstGeom prst="rightArrow">
            <a:avLst/>
          </a:prstGeom>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TextBox 16"/>
          <p:cNvSpPr txBox="1"/>
          <p:nvPr/>
        </p:nvSpPr>
        <p:spPr>
          <a:xfrm>
            <a:off x="8107579" y="281588"/>
            <a:ext cx="902126" cy="276999"/>
          </a:xfrm>
          <a:prstGeom prst="rect">
            <a:avLst/>
          </a:prstGeom>
          <a:noFill/>
        </p:spPr>
        <p:txBody>
          <a:bodyPr wrap="square" rtlCol="0">
            <a:spAutoFit/>
          </a:bodyPr>
          <a:lstStyle/>
          <a:p>
            <a:pPr algn="ctr"/>
            <a:r>
              <a:rPr lang="en-US" sz="1200" dirty="0" smtClean="0"/>
              <a:t>2014</a:t>
            </a:r>
            <a:endParaRPr lang="en-US" sz="1600" dirty="0"/>
          </a:p>
        </p:txBody>
      </p:sp>
      <p:sp>
        <p:nvSpPr>
          <p:cNvPr id="14" name="TextBox 13"/>
          <p:cNvSpPr txBox="1"/>
          <p:nvPr/>
        </p:nvSpPr>
        <p:spPr>
          <a:xfrm>
            <a:off x="5758546" y="301853"/>
            <a:ext cx="991025" cy="276999"/>
          </a:xfrm>
          <a:prstGeom prst="rect">
            <a:avLst/>
          </a:prstGeom>
          <a:noFill/>
        </p:spPr>
        <p:txBody>
          <a:bodyPr wrap="square" rtlCol="0">
            <a:spAutoFit/>
          </a:bodyPr>
          <a:lstStyle/>
          <a:p>
            <a:pPr algn="ctr"/>
            <a:r>
              <a:rPr lang="en-US" sz="1200" dirty="0" smtClean="0">
                <a:solidFill>
                  <a:schemeClr val="bg1"/>
                </a:solidFill>
              </a:rPr>
              <a:t>Pre-2011</a:t>
            </a:r>
            <a:endParaRPr lang="en-US" sz="1200" dirty="0">
              <a:solidFill>
                <a:schemeClr val="bg1"/>
              </a:solidFill>
            </a:endParaRPr>
          </a:p>
        </p:txBody>
      </p:sp>
      <p:sp>
        <p:nvSpPr>
          <p:cNvPr id="16" name="16-Point Star 15"/>
          <p:cNvSpPr/>
          <p:nvPr/>
        </p:nvSpPr>
        <p:spPr>
          <a:xfrm>
            <a:off x="2203371" y="4042785"/>
            <a:ext cx="7513504" cy="2428510"/>
          </a:xfrm>
          <a:prstGeom prst="star16">
            <a:avLst/>
          </a:prstGeom>
          <a:solidFill>
            <a:schemeClr val="bg2"/>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Subsequent trials showed that warfarin and NAC/azathioprine/prednisone </a:t>
            </a:r>
            <a:r>
              <a:rPr lang="en-US" u="sng" dirty="0" smtClean="0">
                <a:solidFill>
                  <a:srgbClr val="FF0000"/>
                </a:solidFill>
              </a:rPr>
              <a:t>should not</a:t>
            </a:r>
            <a:r>
              <a:rPr lang="en-US" dirty="0" smtClean="0">
                <a:solidFill>
                  <a:srgbClr val="FF0000"/>
                </a:solidFill>
              </a:rPr>
              <a:t> be used for IPF</a:t>
            </a:r>
            <a:endParaRPr lang="en-US" dirty="0">
              <a:solidFill>
                <a:srgbClr val="FF0000"/>
              </a:solidFill>
            </a:endParaRPr>
          </a:p>
        </p:txBody>
      </p:sp>
      <p:sp>
        <p:nvSpPr>
          <p:cNvPr id="18" name="Rectangle 4"/>
          <p:cNvSpPr>
            <a:spLocks noChangeArrowheads="1"/>
          </p:cNvSpPr>
          <p:nvPr/>
        </p:nvSpPr>
        <p:spPr bwMode="auto">
          <a:xfrm>
            <a:off x="31628" y="6163518"/>
            <a:ext cx="4483022" cy="307777"/>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400" dirty="0" smtClean="0">
                <a:ea typeface="ＭＳ Ｐゴシック"/>
                <a:cs typeface="Arial" pitchFamily="34" charset="0"/>
              </a:rPr>
              <a:t>Noth I, et al. </a:t>
            </a:r>
            <a:r>
              <a:rPr lang="en-US" sz="1400" i="1" dirty="0" smtClean="0">
                <a:ea typeface="ＭＳ Ｐゴシック"/>
                <a:cs typeface="Arial" pitchFamily="34" charset="0"/>
              </a:rPr>
              <a:t>Am J </a:t>
            </a:r>
            <a:r>
              <a:rPr lang="en-US" sz="1400" i="1" dirty="0" err="1" smtClean="0">
                <a:ea typeface="ＭＳ Ｐゴシック"/>
                <a:cs typeface="Arial" pitchFamily="34" charset="0"/>
              </a:rPr>
              <a:t>Respir</a:t>
            </a:r>
            <a:r>
              <a:rPr lang="en-US" sz="1400" i="1" dirty="0" smtClean="0">
                <a:ea typeface="ＭＳ Ｐゴシック"/>
                <a:cs typeface="Arial" pitchFamily="34" charset="0"/>
              </a:rPr>
              <a:t> </a:t>
            </a:r>
            <a:r>
              <a:rPr lang="en-US" sz="1400" i="1" dirty="0" err="1" smtClean="0">
                <a:ea typeface="ＭＳ Ｐゴシック"/>
                <a:cs typeface="Arial" pitchFamily="34" charset="0"/>
              </a:rPr>
              <a:t>Crit</a:t>
            </a:r>
            <a:r>
              <a:rPr lang="en-US" sz="1400" i="1" dirty="0" smtClean="0">
                <a:ea typeface="ＭＳ Ｐゴシック"/>
                <a:cs typeface="Arial" pitchFamily="34" charset="0"/>
              </a:rPr>
              <a:t> Care Med</a:t>
            </a:r>
            <a:r>
              <a:rPr lang="en-US" sz="1400" dirty="0" smtClean="0">
                <a:ea typeface="ＭＳ Ｐゴシック"/>
                <a:cs typeface="Arial" pitchFamily="34" charset="0"/>
              </a:rPr>
              <a:t>. 2012;186(1):88-95.</a:t>
            </a:r>
            <a:endParaRPr lang="en-US" sz="1400" dirty="0">
              <a:ea typeface="ＭＳ Ｐゴシック"/>
              <a:cs typeface="Arial" pitchFamily="34" charset="0"/>
            </a:endParaRPr>
          </a:p>
        </p:txBody>
      </p:sp>
    </p:spTree>
    <p:custDataLst>
      <p:tags r:id="rId1"/>
    </p:custDataLst>
    <p:extLst>
      <p:ext uri="{BB962C8B-B14F-4D97-AF65-F5344CB8AC3E}">
        <p14:creationId xmlns:p14="http://schemas.microsoft.com/office/powerpoint/2010/main" val="4107074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931" y="256497"/>
            <a:ext cx="8229600" cy="1143000"/>
          </a:xfrm>
        </p:spPr>
        <p:txBody>
          <a:bodyPr>
            <a:noAutofit/>
          </a:bodyPr>
          <a:lstStyle/>
          <a:p>
            <a:r>
              <a:rPr lang="en-US" sz="3600" b="1" dirty="0"/>
              <a:t>2011 Guidelines on </a:t>
            </a:r>
            <a:r>
              <a:rPr lang="en-US" sz="3600" b="1" dirty="0" smtClean="0"/>
              <a:t/>
            </a:r>
            <a:br>
              <a:rPr lang="en-US" sz="3600" b="1" dirty="0" smtClean="0"/>
            </a:br>
            <a:r>
              <a:rPr lang="en-US" sz="3600" b="1" dirty="0" smtClean="0"/>
              <a:t>Management of IPF</a:t>
            </a:r>
            <a:endParaRPr lang="en-US" sz="3600" b="1" dirty="0"/>
          </a:p>
        </p:txBody>
      </p:sp>
      <p:graphicFrame>
        <p:nvGraphicFramePr>
          <p:cNvPr id="5" name="Table 4"/>
          <p:cNvGraphicFramePr>
            <a:graphicFrameLocks noGrp="1"/>
          </p:cNvGraphicFramePr>
          <p:nvPr>
            <p:extLst>
              <p:ext uri="{D42A27DB-BD31-4B8C-83A1-F6EECF244321}">
                <p14:modId xmlns:p14="http://schemas.microsoft.com/office/powerpoint/2010/main" val="1080302008"/>
              </p:ext>
            </p:extLst>
          </p:nvPr>
        </p:nvGraphicFramePr>
        <p:xfrm>
          <a:off x="310239" y="1443041"/>
          <a:ext cx="8592452" cy="4907280"/>
        </p:xfrm>
        <a:graphic>
          <a:graphicData uri="http://schemas.openxmlformats.org/drawingml/2006/table">
            <a:tbl>
              <a:tblPr firstRow="1" bandRow="1">
                <a:tableStyleId>{5C22544A-7EE6-4342-B048-85BDC9FD1C3A}</a:tableStyleId>
              </a:tblPr>
              <a:tblGrid>
                <a:gridCol w="3599540"/>
                <a:gridCol w="1248228"/>
                <a:gridCol w="1248228"/>
                <a:gridCol w="1248228"/>
                <a:gridCol w="1248228"/>
              </a:tblGrid>
              <a:tr h="370840">
                <a:tc>
                  <a:txBody>
                    <a:bodyPr/>
                    <a:lstStyle/>
                    <a:p>
                      <a:r>
                        <a:rPr lang="en-US" sz="1800" b="1" dirty="0" smtClean="0">
                          <a:latin typeface="+mn-lt"/>
                        </a:rPr>
                        <a:t>Treatment</a:t>
                      </a:r>
                      <a:endParaRPr lang="en-US" sz="1800" b="1" dirty="0">
                        <a:latin typeface="+mn-lt"/>
                      </a:endParaRPr>
                    </a:p>
                  </a:txBody>
                  <a:tcPr anchor="ctr"/>
                </a:tc>
                <a:tc>
                  <a:txBody>
                    <a:bodyPr/>
                    <a:lstStyle/>
                    <a:p>
                      <a:pPr algn="ctr"/>
                      <a:r>
                        <a:rPr lang="en-US" sz="1800" b="1" dirty="0" smtClean="0">
                          <a:latin typeface="+mn-lt"/>
                        </a:rPr>
                        <a:t>Strong</a:t>
                      </a:r>
                      <a:r>
                        <a:rPr lang="en-US" sz="1800" b="1" baseline="0" dirty="0" smtClean="0">
                          <a:latin typeface="+mn-lt"/>
                        </a:rPr>
                        <a:t>  </a:t>
                      </a:r>
                    </a:p>
                    <a:p>
                      <a:pPr algn="ctr"/>
                      <a:r>
                        <a:rPr lang="en-US" sz="1800" b="1" baseline="0" dirty="0" smtClean="0">
                          <a:latin typeface="+mn-lt"/>
                        </a:rPr>
                        <a:t>For</a:t>
                      </a:r>
                      <a:endParaRPr lang="en-US" sz="1800" b="1" dirty="0">
                        <a:latin typeface="+mn-lt"/>
                      </a:endParaRPr>
                    </a:p>
                  </a:txBody>
                  <a:tcPr anchor="ctr"/>
                </a:tc>
                <a:tc>
                  <a:txBody>
                    <a:bodyPr/>
                    <a:lstStyle/>
                    <a:p>
                      <a:pPr algn="ctr"/>
                      <a:r>
                        <a:rPr lang="en-US" sz="1800" b="1" dirty="0" smtClean="0">
                          <a:latin typeface="+mn-lt"/>
                        </a:rPr>
                        <a:t>Weak</a:t>
                      </a:r>
                    </a:p>
                    <a:p>
                      <a:pPr algn="ctr"/>
                      <a:r>
                        <a:rPr lang="en-US" sz="1800" b="1" dirty="0" smtClean="0">
                          <a:latin typeface="+mn-lt"/>
                        </a:rPr>
                        <a:t>For</a:t>
                      </a:r>
                      <a:endParaRPr lang="en-US" sz="1800" b="1" dirty="0">
                        <a:latin typeface="+mn-lt"/>
                      </a:endParaRPr>
                    </a:p>
                  </a:txBody>
                  <a:tcPr anchor="ctr"/>
                </a:tc>
                <a:tc>
                  <a:txBody>
                    <a:bodyPr/>
                    <a:lstStyle/>
                    <a:p>
                      <a:pPr algn="ctr"/>
                      <a:r>
                        <a:rPr lang="en-US" sz="1800" b="1" dirty="0" smtClean="0">
                          <a:latin typeface="+mn-lt"/>
                        </a:rPr>
                        <a:t>Weak Against</a:t>
                      </a:r>
                      <a:endParaRPr lang="en-US" sz="1800" b="1" dirty="0">
                        <a:latin typeface="+mn-lt"/>
                      </a:endParaRPr>
                    </a:p>
                  </a:txBody>
                  <a:tcPr anchor="ctr"/>
                </a:tc>
                <a:tc>
                  <a:txBody>
                    <a:bodyPr/>
                    <a:lstStyle/>
                    <a:p>
                      <a:pPr algn="ctr"/>
                      <a:r>
                        <a:rPr lang="en-US" sz="1800" b="1" dirty="0" smtClean="0">
                          <a:latin typeface="+mn-lt"/>
                        </a:rPr>
                        <a:t>Strong Against</a:t>
                      </a:r>
                      <a:endParaRPr lang="en-US" sz="1800" b="1" dirty="0">
                        <a:latin typeface="+mn-lt"/>
                      </a:endParaRPr>
                    </a:p>
                  </a:txBody>
                  <a:tcPr anchor="ctr"/>
                </a:tc>
              </a:tr>
              <a:tr h="0">
                <a:tc>
                  <a:txBody>
                    <a:bodyPr/>
                    <a:lstStyle/>
                    <a:p>
                      <a:r>
                        <a:rPr lang="en-US" sz="1400" dirty="0" smtClean="0">
                          <a:latin typeface="+mn-lt"/>
                        </a:rPr>
                        <a:t>Corticosteroid</a:t>
                      </a:r>
                      <a:endParaRPr lang="en-US" sz="1400" dirty="0">
                        <a:latin typeface="+mn-lt"/>
                      </a:endParaRPr>
                    </a:p>
                  </a:txBody>
                  <a:tcPr/>
                </a:tc>
                <a:tc>
                  <a:txBody>
                    <a:bodyPr/>
                    <a:lstStyle/>
                    <a:p>
                      <a:pPr algn="ctr"/>
                      <a:endParaRPr lang="en-US" sz="1400">
                        <a:latin typeface="+mn-lt"/>
                      </a:endParaRPr>
                    </a:p>
                  </a:txBody>
                  <a:tcPr anchor="ctr"/>
                </a:tc>
                <a:tc>
                  <a:txBody>
                    <a:bodyPr/>
                    <a:lstStyle/>
                    <a:p>
                      <a:pPr algn="ctr"/>
                      <a:endParaRPr lang="en-US" sz="1400">
                        <a:latin typeface="+mn-lt"/>
                      </a:endParaRPr>
                    </a:p>
                  </a:txBody>
                  <a:tcPr anchor="ctr"/>
                </a:tc>
                <a:tc>
                  <a:txBody>
                    <a:bodyPr/>
                    <a:lstStyle/>
                    <a:p>
                      <a:pPr algn="ctr"/>
                      <a:endParaRPr lang="en-US" sz="1400" dirty="0">
                        <a:latin typeface="+mn-lt"/>
                      </a:endParaRPr>
                    </a:p>
                  </a:txBody>
                  <a:tcPr anchor="ctr"/>
                </a:tc>
                <a:tc>
                  <a:txBody>
                    <a:bodyPr/>
                    <a:lstStyle/>
                    <a:p>
                      <a:pPr algn="ctr"/>
                      <a:r>
                        <a:rPr lang="en-US" sz="1400" dirty="0" smtClean="0">
                          <a:latin typeface="+mn-lt"/>
                          <a:cs typeface="Calibri" panose="020F0502020204030204" pitchFamily="34" charset="0"/>
                        </a:rPr>
                        <a:t>X</a:t>
                      </a:r>
                      <a:endParaRPr lang="en-US" sz="1400" dirty="0">
                        <a:latin typeface="+mn-lt"/>
                        <a:cs typeface="Calibri" panose="020F0502020204030204" pitchFamily="34" charset="0"/>
                      </a:endParaRPr>
                    </a:p>
                  </a:txBody>
                  <a:tcPr anchor="ctr"/>
                </a:tc>
              </a:tr>
              <a:tr h="0">
                <a:tc>
                  <a:txBody>
                    <a:bodyPr/>
                    <a:lstStyle/>
                    <a:p>
                      <a:r>
                        <a:rPr lang="en-US" sz="1400" dirty="0" smtClean="0">
                          <a:latin typeface="+mn-lt"/>
                        </a:rPr>
                        <a:t>Colchicine</a:t>
                      </a:r>
                      <a:endParaRPr lang="en-US" sz="1400" dirty="0">
                        <a:latin typeface="+mn-lt"/>
                      </a:endParaRPr>
                    </a:p>
                  </a:txBody>
                  <a:tcPr/>
                </a:tc>
                <a:tc>
                  <a:txBody>
                    <a:bodyPr/>
                    <a:lstStyle/>
                    <a:p>
                      <a:pPr algn="ctr"/>
                      <a:endParaRPr lang="en-US" sz="1400">
                        <a:latin typeface="+mn-lt"/>
                      </a:endParaRPr>
                    </a:p>
                  </a:txBody>
                  <a:tcPr anchor="ctr"/>
                </a:tc>
                <a:tc>
                  <a:txBody>
                    <a:bodyPr/>
                    <a:lstStyle/>
                    <a:p>
                      <a:pPr algn="ctr"/>
                      <a:endParaRPr lang="en-US" sz="1400">
                        <a:latin typeface="+mn-lt"/>
                      </a:endParaRPr>
                    </a:p>
                  </a:txBody>
                  <a:tcPr anchor="ctr"/>
                </a:tc>
                <a:tc>
                  <a:txBody>
                    <a:bodyPr/>
                    <a:lstStyle/>
                    <a:p>
                      <a:pPr algn="ctr"/>
                      <a:endParaRPr lang="en-US" sz="1400" dirty="0">
                        <a:latin typeface="+mn-lt"/>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mn-lt"/>
                          <a:cs typeface="Calibri" panose="020F0502020204030204" pitchFamily="34" charset="0"/>
                        </a:rPr>
                        <a:t>X</a:t>
                      </a:r>
                    </a:p>
                  </a:txBody>
                  <a:tcPr anchor="ctr"/>
                </a:tc>
              </a:tr>
              <a:tr h="0">
                <a:tc>
                  <a:txBody>
                    <a:bodyPr/>
                    <a:lstStyle/>
                    <a:p>
                      <a:r>
                        <a:rPr lang="en-US" sz="1400" dirty="0" smtClean="0">
                          <a:latin typeface="+mn-lt"/>
                        </a:rPr>
                        <a:t>Cyclosporine A </a:t>
                      </a:r>
                      <a:endParaRPr lang="en-US" sz="1400" dirty="0">
                        <a:latin typeface="+mn-lt"/>
                      </a:endParaRPr>
                    </a:p>
                  </a:txBody>
                  <a:tcPr/>
                </a:tc>
                <a:tc>
                  <a:txBody>
                    <a:bodyPr/>
                    <a:lstStyle/>
                    <a:p>
                      <a:pPr algn="ctr"/>
                      <a:endParaRPr lang="en-US" sz="1400">
                        <a:latin typeface="+mn-lt"/>
                      </a:endParaRPr>
                    </a:p>
                  </a:txBody>
                  <a:tcPr anchor="ctr"/>
                </a:tc>
                <a:tc>
                  <a:txBody>
                    <a:bodyPr/>
                    <a:lstStyle/>
                    <a:p>
                      <a:pPr algn="ctr"/>
                      <a:endParaRPr lang="en-US" sz="1400">
                        <a:latin typeface="+mn-lt"/>
                      </a:endParaRPr>
                    </a:p>
                  </a:txBody>
                  <a:tcPr anchor="ctr"/>
                </a:tc>
                <a:tc>
                  <a:txBody>
                    <a:bodyPr/>
                    <a:lstStyle/>
                    <a:p>
                      <a:pPr algn="ctr"/>
                      <a:endParaRPr lang="en-US" sz="1400" dirty="0">
                        <a:latin typeface="+mn-lt"/>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mn-lt"/>
                          <a:cs typeface="Calibri" panose="020F0502020204030204" pitchFamily="34" charset="0"/>
                        </a:rPr>
                        <a:t>X</a:t>
                      </a:r>
                    </a:p>
                  </a:txBody>
                  <a:tcPr anchor="ctr"/>
                </a:tc>
              </a:tr>
              <a:tr h="0">
                <a:tc>
                  <a:txBody>
                    <a:bodyPr/>
                    <a:lstStyle/>
                    <a:p>
                      <a:r>
                        <a:rPr lang="en-US" sz="1400" dirty="0" smtClean="0">
                          <a:latin typeface="+mn-lt"/>
                        </a:rPr>
                        <a:t>Interferon </a:t>
                      </a:r>
                      <a:r>
                        <a:rPr lang="el-GR" sz="1400" dirty="0" smtClean="0">
                          <a:latin typeface="+mn-lt"/>
                        </a:rPr>
                        <a:t>γ</a:t>
                      </a:r>
                      <a:r>
                        <a:rPr lang="en-US" sz="1400" dirty="0" smtClean="0">
                          <a:latin typeface="+mn-lt"/>
                        </a:rPr>
                        <a:t> 1b </a:t>
                      </a:r>
                      <a:endParaRPr lang="en-US" sz="1400" dirty="0">
                        <a:latin typeface="+mn-lt"/>
                      </a:endParaRPr>
                    </a:p>
                  </a:txBody>
                  <a:tcPr/>
                </a:tc>
                <a:tc>
                  <a:txBody>
                    <a:bodyPr/>
                    <a:lstStyle/>
                    <a:p>
                      <a:pPr algn="ctr"/>
                      <a:endParaRPr lang="en-US" sz="1400">
                        <a:latin typeface="+mn-lt"/>
                      </a:endParaRPr>
                    </a:p>
                  </a:txBody>
                  <a:tcPr anchor="ctr"/>
                </a:tc>
                <a:tc>
                  <a:txBody>
                    <a:bodyPr/>
                    <a:lstStyle/>
                    <a:p>
                      <a:pPr algn="ctr"/>
                      <a:endParaRPr lang="en-US" sz="1400">
                        <a:latin typeface="+mn-lt"/>
                      </a:endParaRPr>
                    </a:p>
                  </a:txBody>
                  <a:tcPr anchor="ctr"/>
                </a:tc>
                <a:tc>
                  <a:txBody>
                    <a:bodyPr/>
                    <a:lstStyle/>
                    <a:p>
                      <a:pPr algn="ctr"/>
                      <a:endParaRPr lang="en-US" sz="1400">
                        <a:latin typeface="+mn-lt"/>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mn-lt"/>
                          <a:cs typeface="Calibri" panose="020F0502020204030204" pitchFamily="34" charset="0"/>
                        </a:rPr>
                        <a:t>X</a:t>
                      </a:r>
                    </a:p>
                  </a:txBody>
                  <a:tcPr anchor="ctr"/>
                </a:tc>
              </a:tr>
              <a:tr h="0">
                <a:tc>
                  <a:txBody>
                    <a:bodyPr/>
                    <a:lstStyle/>
                    <a:p>
                      <a:r>
                        <a:rPr lang="en-US" sz="1400" dirty="0" err="1" smtClean="0">
                          <a:latin typeface="+mn-lt"/>
                        </a:rPr>
                        <a:t>Bosentan</a:t>
                      </a:r>
                      <a:endParaRPr lang="en-US" sz="1400" dirty="0">
                        <a:latin typeface="+mn-lt"/>
                      </a:endParaRPr>
                    </a:p>
                  </a:txBody>
                  <a:tcPr/>
                </a:tc>
                <a:tc>
                  <a:txBody>
                    <a:bodyPr/>
                    <a:lstStyle/>
                    <a:p>
                      <a:pPr algn="ctr"/>
                      <a:endParaRPr lang="en-US" sz="1400">
                        <a:latin typeface="+mn-lt"/>
                      </a:endParaRPr>
                    </a:p>
                  </a:txBody>
                  <a:tcPr anchor="ctr"/>
                </a:tc>
                <a:tc>
                  <a:txBody>
                    <a:bodyPr/>
                    <a:lstStyle/>
                    <a:p>
                      <a:pPr algn="ctr"/>
                      <a:endParaRPr lang="en-US" sz="1400">
                        <a:latin typeface="+mn-lt"/>
                      </a:endParaRPr>
                    </a:p>
                  </a:txBody>
                  <a:tcPr anchor="ctr"/>
                </a:tc>
                <a:tc>
                  <a:txBody>
                    <a:bodyPr/>
                    <a:lstStyle/>
                    <a:p>
                      <a:pPr algn="ctr"/>
                      <a:endParaRPr lang="en-US" sz="1400">
                        <a:latin typeface="+mn-lt"/>
                      </a:endParaRPr>
                    </a:p>
                  </a:txBody>
                  <a:tcPr anchor="ctr"/>
                </a:tc>
                <a:tc>
                  <a:txBody>
                    <a:bodyPr/>
                    <a:lstStyle/>
                    <a:p>
                      <a:pPr algn="ctr"/>
                      <a:r>
                        <a:rPr lang="en-US" sz="1400" dirty="0" smtClean="0">
                          <a:latin typeface="+mn-lt"/>
                          <a:cs typeface="Calibri" panose="020F0502020204030204" pitchFamily="34" charset="0"/>
                        </a:rPr>
                        <a:t>X</a:t>
                      </a:r>
                      <a:endParaRPr lang="en-US" sz="1400" dirty="0">
                        <a:latin typeface="+mn-lt"/>
                      </a:endParaRPr>
                    </a:p>
                  </a:txBody>
                  <a:tcPr anchor="ctr"/>
                </a:tc>
              </a:tr>
              <a:tr h="0">
                <a:tc>
                  <a:txBody>
                    <a:bodyPr/>
                    <a:lstStyle/>
                    <a:p>
                      <a:r>
                        <a:rPr lang="en-US" sz="1400" dirty="0" smtClean="0">
                          <a:latin typeface="+mn-lt"/>
                        </a:rPr>
                        <a:t>Etanercept</a:t>
                      </a:r>
                      <a:endParaRPr lang="en-US" sz="1400" dirty="0">
                        <a:latin typeface="+mn-lt"/>
                      </a:endParaRPr>
                    </a:p>
                  </a:txBody>
                  <a:tcPr/>
                </a:tc>
                <a:tc>
                  <a:txBody>
                    <a:bodyPr/>
                    <a:lstStyle/>
                    <a:p>
                      <a:pPr algn="ctr"/>
                      <a:endParaRPr lang="en-US" sz="1400">
                        <a:latin typeface="+mn-lt"/>
                      </a:endParaRPr>
                    </a:p>
                  </a:txBody>
                  <a:tcPr anchor="ctr"/>
                </a:tc>
                <a:tc>
                  <a:txBody>
                    <a:bodyPr/>
                    <a:lstStyle/>
                    <a:p>
                      <a:pPr algn="ctr"/>
                      <a:endParaRPr lang="en-US" sz="1400">
                        <a:latin typeface="+mn-lt"/>
                      </a:endParaRPr>
                    </a:p>
                  </a:txBody>
                  <a:tcPr anchor="ctr"/>
                </a:tc>
                <a:tc>
                  <a:txBody>
                    <a:bodyPr/>
                    <a:lstStyle/>
                    <a:p>
                      <a:pPr algn="ctr"/>
                      <a:endParaRPr lang="en-US" sz="1400" dirty="0">
                        <a:latin typeface="+mn-lt"/>
                      </a:endParaRPr>
                    </a:p>
                  </a:txBody>
                  <a:tcPr anchor="ctr"/>
                </a:tc>
                <a:tc>
                  <a:txBody>
                    <a:bodyPr/>
                    <a:lstStyle/>
                    <a:p>
                      <a:pPr algn="ctr"/>
                      <a:r>
                        <a:rPr lang="en-US" sz="1400" dirty="0" smtClean="0">
                          <a:latin typeface="+mn-lt"/>
                          <a:cs typeface="Calibri" panose="020F0502020204030204" pitchFamily="34" charset="0"/>
                        </a:rPr>
                        <a:t>X</a:t>
                      </a:r>
                      <a:endParaRPr lang="en-US" sz="1400" dirty="0">
                        <a:latin typeface="+mn-lt"/>
                      </a:endParaRPr>
                    </a:p>
                  </a:txBody>
                  <a:tcPr anchor="ctr"/>
                </a:tc>
              </a:tr>
              <a:tr h="0">
                <a:tc>
                  <a:txBody>
                    <a:bodyPr/>
                    <a:lstStyle/>
                    <a:p>
                      <a:r>
                        <a:rPr lang="en-US" sz="1400" dirty="0" smtClean="0">
                          <a:latin typeface="+mn-lt"/>
                        </a:rPr>
                        <a:t>NAC/Azathioprine/Prednisone</a:t>
                      </a:r>
                      <a:endParaRPr lang="en-US" sz="1400" dirty="0">
                        <a:latin typeface="+mn-lt"/>
                      </a:endParaRPr>
                    </a:p>
                  </a:txBody>
                  <a:tcPr/>
                </a:tc>
                <a:tc>
                  <a:txBody>
                    <a:bodyPr/>
                    <a:lstStyle/>
                    <a:p>
                      <a:pPr algn="ctr"/>
                      <a:endParaRPr lang="en-US" sz="1400">
                        <a:latin typeface="+mn-lt"/>
                      </a:endParaRPr>
                    </a:p>
                  </a:txBody>
                  <a:tcPr anchor="ctr"/>
                </a:tc>
                <a:tc>
                  <a:txBody>
                    <a:bodyPr/>
                    <a:lstStyle/>
                    <a:p>
                      <a:pPr algn="ctr"/>
                      <a:endParaRPr lang="en-US" sz="1400">
                        <a:latin typeface="+mn-lt"/>
                      </a:endParaRPr>
                    </a:p>
                  </a:txBody>
                  <a:tcPr anchor="ctr"/>
                </a:tc>
                <a:tc>
                  <a:txBody>
                    <a:bodyPr/>
                    <a:lstStyle/>
                    <a:p>
                      <a:pPr algn="ctr"/>
                      <a:r>
                        <a:rPr lang="en-US" sz="1400" dirty="0" smtClean="0">
                          <a:latin typeface="+mn-lt"/>
                          <a:cs typeface="Calibri" panose="020F0502020204030204" pitchFamily="34" charset="0"/>
                        </a:rPr>
                        <a:t>X</a:t>
                      </a:r>
                      <a:endParaRPr lang="en-US" sz="1400" dirty="0">
                        <a:latin typeface="+mn-lt"/>
                      </a:endParaRPr>
                    </a:p>
                  </a:txBody>
                  <a:tcPr anchor="ctr"/>
                </a:tc>
                <a:tc>
                  <a:txBody>
                    <a:bodyPr/>
                    <a:lstStyle/>
                    <a:p>
                      <a:pPr algn="ctr"/>
                      <a:endParaRPr lang="en-US" sz="1400" dirty="0">
                        <a:latin typeface="+mn-lt"/>
                      </a:endParaRPr>
                    </a:p>
                  </a:txBody>
                  <a:tcPr anchor="ctr"/>
                </a:tc>
              </a:tr>
              <a:tr h="0">
                <a:tc>
                  <a:txBody>
                    <a:bodyPr/>
                    <a:lstStyle/>
                    <a:p>
                      <a:r>
                        <a:rPr lang="en-US" sz="1400" dirty="0" smtClean="0">
                          <a:latin typeface="+mn-lt"/>
                        </a:rPr>
                        <a:t>NAC</a:t>
                      </a:r>
                      <a:endParaRPr lang="en-US" sz="1400" dirty="0">
                        <a:latin typeface="+mn-lt"/>
                      </a:endParaRPr>
                    </a:p>
                  </a:txBody>
                  <a:tcPr/>
                </a:tc>
                <a:tc>
                  <a:txBody>
                    <a:bodyPr/>
                    <a:lstStyle/>
                    <a:p>
                      <a:pPr algn="ctr"/>
                      <a:endParaRPr lang="en-US" sz="1400">
                        <a:latin typeface="+mn-lt"/>
                      </a:endParaRPr>
                    </a:p>
                  </a:txBody>
                  <a:tcPr anchor="ctr"/>
                </a:tc>
                <a:tc>
                  <a:txBody>
                    <a:bodyPr/>
                    <a:lstStyle/>
                    <a:p>
                      <a:pPr algn="ctr"/>
                      <a:endParaRPr lang="en-US" sz="1400">
                        <a:latin typeface="+mn-lt"/>
                      </a:endParaRPr>
                    </a:p>
                  </a:txBody>
                  <a:tcPr anchor="ctr"/>
                </a:tc>
                <a:tc>
                  <a:txBody>
                    <a:bodyPr/>
                    <a:lstStyle/>
                    <a:p>
                      <a:pPr algn="ctr"/>
                      <a:r>
                        <a:rPr lang="en-US" sz="1400" dirty="0" smtClean="0">
                          <a:latin typeface="+mn-lt"/>
                          <a:cs typeface="Calibri" panose="020F0502020204030204" pitchFamily="34" charset="0"/>
                        </a:rPr>
                        <a:t>X</a:t>
                      </a:r>
                      <a:endParaRPr lang="en-US" sz="1400" dirty="0">
                        <a:latin typeface="+mn-lt"/>
                      </a:endParaRPr>
                    </a:p>
                  </a:txBody>
                  <a:tcPr anchor="ctr"/>
                </a:tc>
                <a:tc>
                  <a:txBody>
                    <a:bodyPr/>
                    <a:lstStyle/>
                    <a:p>
                      <a:pPr algn="ctr"/>
                      <a:endParaRPr lang="en-US" sz="1400" dirty="0">
                        <a:latin typeface="+mn-lt"/>
                      </a:endParaRPr>
                    </a:p>
                  </a:txBody>
                  <a:tcPr anchor="ctr"/>
                </a:tc>
              </a:tr>
              <a:tr h="0">
                <a:tc>
                  <a:txBody>
                    <a:bodyPr/>
                    <a:lstStyle/>
                    <a:p>
                      <a:r>
                        <a:rPr lang="en-US" sz="1400" dirty="0" smtClean="0">
                          <a:latin typeface="+mn-lt"/>
                        </a:rPr>
                        <a:t>Anticoagulation</a:t>
                      </a:r>
                      <a:endParaRPr lang="en-US" sz="1400" dirty="0">
                        <a:latin typeface="+mn-lt"/>
                      </a:endParaRPr>
                    </a:p>
                  </a:txBody>
                  <a:tcPr/>
                </a:tc>
                <a:tc>
                  <a:txBody>
                    <a:bodyPr/>
                    <a:lstStyle/>
                    <a:p>
                      <a:pPr algn="ctr"/>
                      <a:endParaRPr lang="en-US" sz="1400">
                        <a:latin typeface="+mn-lt"/>
                      </a:endParaRPr>
                    </a:p>
                  </a:txBody>
                  <a:tcPr anchor="ctr"/>
                </a:tc>
                <a:tc>
                  <a:txBody>
                    <a:bodyPr/>
                    <a:lstStyle/>
                    <a:p>
                      <a:pPr algn="ctr"/>
                      <a:endParaRPr lang="en-US" sz="1400">
                        <a:latin typeface="+mn-lt"/>
                      </a:endParaRPr>
                    </a:p>
                  </a:txBody>
                  <a:tcPr anchor="ctr"/>
                </a:tc>
                <a:tc>
                  <a:txBody>
                    <a:bodyPr/>
                    <a:lstStyle/>
                    <a:p>
                      <a:pPr algn="ctr"/>
                      <a:r>
                        <a:rPr lang="en-US" sz="1400" dirty="0" smtClean="0">
                          <a:latin typeface="+mn-lt"/>
                          <a:cs typeface="Calibri" panose="020F0502020204030204" pitchFamily="34" charset="0"/>
                        </a:rPr>
                        <a:t>X</a:t>
                      </a:r>
                      <a:endParaRPr lang="en-US" sz="1400" dirty="0">
                        <a:latin typeface="+mn-lt"/>
                      </a:endParaRPr>
                    </a:p>
                  </a:txBody>
                  <a:tcPr anchor="ctr"/>
                </a:tc>
                <a:tc>
                  <a:txBody>
                    <a:bodyPr/>
                    <a:lstStyle/>
                    <a:p>
                      <a:pPr algn="ctr"/>
                      <a:endParaRPr lang="en-US" sz="1400" dirty="0">
                        <a:latin typeface="+mn-lt"/>
                      </a:endParaRPr>
                    </a:p>
                  </a:txBody>
                  <a:tcPr anchor="ctr"/>
                </a:tc>
              </a:tr>
              <a:tr h="0">
                <a:tc>
                  <a:txBody>
                    <a:bodyPr/>
                    <a:lstStyle/>
                    <a:p>
                      <a:r>
                        <a:rPr lang="en-US" sz="1400" dirty="0" smtClean="0">
                          <a:latin typeface="+mn-lt"/>
                        </a:rPr>
                        <a:t>Pirfenidone</a:t>
                      </a:r>
                      <a:endParaRPr lang="en-US" sz="1400" dirty="0">
                        <a:latin typeface="+mn-lt"/>
                      </a:endParaRPr>
                    </a:p>
                  </a:txBody>
                  <a:tcPr/>
                </a:tc>
                <a:tc>
                  <a:txBody>
                    <a:bodyPr/>
                    <a:lstStyle/>
                    <a:p>
                      <a:pPr algn="ctr"/>
                      <a:endParaRPr lang="en-US" sz="1400">
                        <a:latin typeface="+mn-lt"/>
                      </a:endParaRPr>
                    </a:p>
                  </a:txBody>
                  <a:tcPr anchor="ctr"/>
                </a:tc>
                <a:tc>
                  <a:txBody>
                    <a:bodyPr/>
                    <a:lstStyle/>
                    <a:p>
                      <a:pPr algn="ctr"/>
                      <a:endParaRPr lang="en-US" sz="1400">
                        <a:latin typeface="+mn-lt"/>
                      </a:endParaRPr>
                    </a:p>
                  </a:txBody>
                  <a:tcPr anchor="ctr"/>
                </a:tc>
                <a:tc>
                  <a:txBody>
                    <a:bodyPr/>
                    <a:lstStyle/>
                    <a:p>
                      <a:pPr algn="ctr"/>
                      <a:r>
                        <a:rPr lang="en-US" sz="1400" dirty="0" smtClean="0">
                          <a:latin typeface="+mn-lt"/>
                          <a:cs typeface="Calibri" panose="020F0502020204030204" pitchFamily="34" charset="0"/>
                        </a:rPr>
                        <a:t>X</a:t>
                      </a:r>
                      <a:endParaRPr lang="en-US" sz="1400" dirty="0">
                        <a:latin typeface="+mn-lt"/>
                      </a:endParaRPr>
                    </a:p>
                  </a:txBody>
                  <a:tcPr anchor="ctr"/>
                </a:tc>
                <a:tc>
                  <a:txBody>
                    <a:bodyPr/>
                    <a:lstStyle/>
                    <a:p>
                      <a:pPr algn="ctr"/>
                      <a:endParaRPr lang="en-US" sz="1400" dirty="0">
                        <a:latin typeface="+mn-lt"/>
                      </a:endParaRPr>
                    </a:p>
                  </a:txBody>
                  <a:tcPr anchor="ctr"/>
                </a:tc>
              </a:tr>
              <a:tr h="0">
                <a:tc>
                  <a:txBody>
                    <a:bodyPr/>
                    <a:lstStyle/>
                    <a:p>
                      <a:r>
                        <a:rPr lang="en-US" sz="1400" dirty="0" smtClean="0">
                          <a:latin typeface="+mn-lt"/>
                        </a:rPr>
                        <a:t>Mechanical ventilation</a:t>
                      </a:r>
                      <a:endParaRPr lang="en-US" sz="1400" dirty="0">
                        <a:latin typeface="+mn-lt"/>
                      </a:endParaRPr>
                    </a:p>
                  </a:txBody>
                  <a:tcPr/>
                </a:tc>
                <a:tc>
                  <a:txBody>
                    <a:bodyPr/>
                    <a:lstStyle/>
                    <a:p>
                      <a:pPr algn="ctr"/>
                      <a:endParaRPr lang="en-US" sz="1400" dirty="0">
                        <a:latin typeface="+mn-lt"/>
                      </a:endParaRPr>
                    </a:p>
                  </a:txBody>
                  <a:tcPr anchor="ctr"/>
                </a:tc>
                <a:tc>
                  <a:txBody>
                    <a:bodyPr/>
                    <a:lstStyle/>
                    <a:p>
                      <a:pPr algn="ctr"/>
                      <a:endParaRPr lang="en-US" sz="1400" dirty="0">
                        <a:latin typeface="+mn-lt"/>
                      </a:endParaRPr>
                    </a:p>
                  </a:txBody>
                  <a:tcPr anchor="ctr"/>
                </a:tc>
                <a:tc>
                  <a:txBody>
                    <a:bodyPr/>
                    <a:lstStyle/>
                    <a:p>
                      <a:pPr algn="ctr"/>
                      <a:r>
                        <a:rPr lang="en-US" sz="1400" dirty="0" smtClean="0">
                          <a:latin typeface="+mn-lt"/>
                          <a:cs typeface="Calibri" panose="020F0502020204030204" pitchFamily="34" charset="0"/>
                        </a:rPr>
                        <a:t>X</a:t>
                      </a:r>
                      <a:endParaRPr lang="en-US" sz="1400" dirty="0">
                        <a:latin typeface="+mn-lt"/>
                      </a:endParaRPr>
                    </a:p>
                  </a:txBody>
                  <a:tcPr anchor="ctr"/>
                </a:tc>
                <a:tc>
                  <a:txBody>
                    <a:bodyPr/>
                    <a:lstStyle/>
                    <a:p>
                      <a:pPr algn="ctr"/>
                      <a:endParaRPr lang="en-US" sz="1400" dirty="0">
                        <a:latin typeface="+mn-lt"/>
                      </a:endParaRPr>
                    </a:p>
                  </a:txBody>
                  <a:tcPr anchor="ctr"/>
                </a:tc>
              </a:tr>
              <a:tr h="0">
                <a:tc>
                  <a:txBody>
                    <a:bodyPr/>
                    <a:lstStyle/>
                    <a:p>
                      <a:r>
                        <a:rPr lang="en-US" sz="1400" dirty="0" smtClean="0">
                          <a:latin typeface="+mn-lt"/>
                        </a:rPr>
                        <a:t>Pulmonary rehab</a:t>
                      </a:r>
                      <a:endParaRPr lang="en-US" sz="1400" dirty="0">
                        <a:latin typeface="+mn-lt"/>
                      </a:endParaRPr>
                    </a:p>
                  </a:txBody>
                  <a:tcPr/>
                </a:tc>
                <a:tc>
                  <a:txBody>
                    <a:bodyPr/>
                    <a:lstStyle/>
                    <a:p>
                      <a:pPr algn="ctr"/>
                      <a:endParaRPr lang="en-US" sz="1400" dirty="0">
                        <a:latin typeface="+mn-lt"/>
                      </a:endParaRPr>
                    </a:p>
                  </a:txBody>
                  <a:tcPr anchor="ctr"/>
                </a:tc>
                <a:tc>
                  <a:txBody>
                    <a:bodyPr/>
                    <a:lstStyle/>
                    <a:p>
                      <a:pPr algn="ctr"/>
                      <a:r>
                        <a:rPr lang="en-US" sz="1400" dirty="0" smtClean="0">
                          <a:latin typeface="+mn-lt"/>
                          <a:cs typeface="Calibri" panose="020F0502020204030204" pitchFamily="34" charset="0"/>
                        </a:rPr>
                        <a:t>X</a:t>
                      </a:r>
                      <a:endParaRPr lang="en-US" sz="1400" dirty="0">
                        <a:latin typeface="+mn-lt"/>
                      </a:endParaRPr>
                    </a:p>
                  </a:txBody>
                  <a:tcPr anchor="ctr"/>
                </a:tc>
                <a:tc>
                  <a:txBody>
                    <a:bodyPr/>
                    <a:lstStyle/>
                    <a:p>
                      <a:pPr algn="ctr"/>
                      <a:endParaRPr lang="en-US" sz="1400">
                        <a:latin typeface="+mn-lt"/>
                      </a:endParaRPr>
                    </a:p>
                  </a:txBody>
                  <a:tcPr anchor="ctr"/>
                </a:tc>
                <a:tc>
                  <a:txBody>
                    <a:bodyPr/>
                    <a:lstStyle/>
                    <a:p>
                      <a:pPr algn="ctr"/>
                      <a:endParaRPr lang="en-US" sz="1400" dirty="0">
                        <a:latin typeface="+mn-lt"/>
                      </a:endParaRPr>
                    </a:p>
                  </a:txBody>
                  <a:tcPr anchor="ctr"/>
                </a:tc>
              </a:tr>
              <a:tr h="0">
                <a:tc>
                  <a:txBody>
                    <a:bodyPr/>
                    <a:lstStyle/>
                    <a:p>
                      <a:r>
                        <a:rPr lang="en-US" sz="1400" dirty="0" smtClean="0">
                          <a:latin typeface="+mn-lt"/>
                        </a:rPr>
                        <a:t>Long-term oxygen</a:t>
                      </a:r>
                      <a:endParaRPr lang="en-US" sz="1400" dirty="0">
                        <a:latin typeface="+mn-lt"/>
                      </a:endParaRPr>
                    </a:p>
                  </a:txBody>
                  <a:tcPr/>
                </a:tc>
                <a:tc>
                  <a:txBody>
                    <a:bodyPr/>
                    <a:lstStyle/>
                    <a:p>
                      <a:pPr algn="ctr"/>
                      <a:r>
                        <a:rPr lang="en-US" sz="1400" dirty="0" smtClean="0">
                          <a:latin typeface="+mn-lt"/>
                          <a:cs typeface="Calibri" panose="020F0502020204030204" pitchFamily="34" charset="0"/>
                        </a:rPr>
                        <a:t>X</a:t>
                      </a:r>
                      <a:endParaRPr lang="en-US" sz="1400" dirty="0">
                        <a:latin typeface="+mn-lt"/>
                      </a:endParaRPr>
                    </a:p>
                  </a:txBody>
                  <a:tcPr anchor="ctr"/>
                </a:tc>
                <a:tc>
                  <a:txBody>
                    <a:bodyPr/>
                    <a:lstStyle/>
                    <a:p>
                      <a:pPr algn="ctr"/>
                      <a:endParaRPr lang="en-US" sz="1400">
                        <a:latin typeface="+mn-lt"/>
                      </a:endParaRPr>
                    </a:p>
                  </a:txBody>
                  <a:tcPr anchor="ctr"/>
                </a:tc>
                <a:tc>
                  <a:txBody>
                    <a:bodyPr/>
                    <a:lstStyle/>
                    <a:p>
                      <a:pPr algn="ctr"/>
                      <a:endParaRPr lang="en-US" sz="1400">
                        <a:latin typeface="+mn-lt"/>
                      </a:endParaRPr>
                    </a:p>
                  </a:txBody>
                  <a:tcPr anchor="ctr"/>
                </a:tc>
                <a:tc>
                  <a:txBody>
                    <a:bodyPr/>
                    <a:lstStyle/>
                    <a:p>
                      <a:pPr algn="ctr"/>
                      <a:endParaRPr lang="en-US" sz="1400" dirty="0">
                        <a:latin typeface="+mn-lt"/>
                      </a:endParaRPr>
                    </a:p>
                  </a:txBody>
                  <a:tcPr anchor="ctr"/>
                </a:tc>
              </a:tr>
              <a:tr h="0">
                <a:tc>
                  <a:txBody>
                    <a:bodyPr/>
                    <a:lstStyle/>
                    <a:p>
                      <a:r>
                        <a:rPr lang="en-US" sz="1400" dirty="0" smtClean="0">
                          <a:latin typeface="+mn-lt"/>
                        </a:rPr>
                        <a:t>Lung transplantation</a:t>
                      </a:r>
                      <a:endParaRPr lang="en-US" sz="1400" dirty="0">
                        <a:latin typeface="+mn-lt"/>
                      </a:endParaRPr>
                    </a:p>
                  </a:txBody>
                  <a:tcPr/>
                </a:tc>
                <a:tc>
                  <a:txBody>
                    <a:bodyPr/>
                    <a:lstStyle/>
                    <a:p>
                      <a:pPr algn="ctr"/>
                      <a:r>
                        <a:rPr lang="en-US" sz="1400" dirty="0" smtClean="0">
                          <a:latin typeface="+mn-lt"/>
                          <a:cs typeface="Calibri" panose="020F0502020204030204" pitchFamily="34" charset="0"/>
                        </a:rPr>
                        <a:t>X</a:t>
                      </a:r>
                      <a:endParaRPr lang="en-US" sz="1400" dirty="0">
                        <a:latin typeface="+mn-lt"/>
                      </a:endParaRPr>
                    </a:p>
                  </a:txBody>
                  <a:tcPr anchor="ctr"/>
                </a:tc>
                <a:tc>
                  <a:txBody>
                    <a:bodyPr/>
                    <a:lstStyle/>
                    <a:p>
                      <a:pPr algn="ctr"/>
                      <a:endParaRPr lang="en-US" sz="1400">
                        <a:latin typeface="+mn-lt"/>
                      </a:endParaRPr>
                    </a:p>
                  </a:txBody>
                  <a:tcPr anchor="ctr"/>
                </a:tc>
                <a:tc>
                  <a:txBody>
                    <a:bodyPr/>
                    <a:lstStyle/>
                    <a:p>
                      <a:pPr algn="ctr"/>
                      <a:endParaRPr lang="en-US" sz="1400">
                        <a:latin typeface="+mn-lt"/>
                      </a:endParaRPr>
                    </a:p>
                  </a:txBody>
                  <a:tcPr anchor="ctr"/>
                </a:tc>
                <a:tc>
                  <a:txBody>
                    <a:bodyPr/>
                    <a:lstStyle/>
                    <a:p>
                      <a:pPr algn="ctr"/>
                      <a:endParaRPr lang="en-US" sz="1400" dirty="0">
                        <a:latin typeface="+mn-lt"/>
                      </a:endParaRPr>
                    </a:p>
                  </a:txBody>
                  <a:tcPr anchor="ctr"/>
                </a:tc>
              </a:tr>
            </a:tbl>
          </a:graphicData>
        </a:graphic>
      </p:graphicFrame>
      <p:sp>
        <p:nvSpPr>
          <p:cNvPr id="10" name="Left-Right Arrow 9"/>
          <p:cNvSpPr/>
          <p:nvPr/>
        </p:nvSpPr>
        <p:spPr>
          <a:xfrm>
            <a:off x="5682344" y="124295"/>
            <a:ext cx="3276111" cy="628360"/>
          </a:xfrm>
          <a:prstGeom prst="lef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Rounded Rectangle 10"/>
          <p:cNvSpPr/>
          <p:nvPr/>
        </p:nvSpPr>
        <p:spPr>
          <a:xfrm>
            <a:off x="6651598" y="191921"/>
            <a:ext cx="805118" cy="508882"/>
          </a:xfrm>
          <a:prstGeom prst="roundRect">
            <a:avLst/>
          </a:prstGeom>
          <a:solidFill>
            <a:schemeClr val="accent2"/>
          </a:solidFill>
          <a:ln>
            <a:solidFill>
              <a:schemeClr val="accent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ATS 2011</a:t>
            </a:r>
            <a:endParaRPr lang="en-US" sz="1400" dirty="0"/>
          </a:p>
        </p:txBody>
      </p:sp>
      <p:sp>
        <p:nvSpPr>
          <p:cNvPr id="12" name="TextBox 11"/>
          <p:cNvSpPr txBox="1"/>
          <p:nvPr/>
        </p:nvSpPr>
        <p:spPr>
          <a:xfrm>
            <a:off x="7168575" y="295471"/>
            <a:ext cx="1417988" cy="276999"/>
          </a:xfrm>
          <a:prstGeom prst="rect">
            <a:avLst/>
          </a:prstGeom>
          <a:noFill/>
        </p:spPr>
        <p:txBody>
          <a:bodyPr wrap="square" rtlCol="0">
            <a:spAutoFit/>
          </a:bodyPr>
          <a:lstStyle/>
          <a:p>
            <a:pPr algn="ctr"/>
            <a:r>
              <a:rPr lang="en-US" sz="1200" dirty="0" smtClean="0"/>
              <a:t>2011-2013</a:t>
            </a:r>
            <a:endParaRPr lang="en-US" sz="1200" dirty="0"/>
          </a:p>
        </p:txBody>
      </p:sp>
      <p:sp>
        <p:nvSpPr>
          <p:cNvPr id="14" name="TextBox 13"/>
          <p:cNvSpPr txBox="1"/>
          <p:nvPr/>
        </p:nvSpPr>
        <p:spPr>
          <a:xfrm>
            <a:off x="8107579" y="292474"/>
            <a:ext cx="902126" cy="276999"/>
          </a:xfrm>
          <a:prstGeom prst="rect">
            <a:avLst/>
          </a:prstGeom>
          <a:noFill/>
        </p:spPr>
        <p:txBody>
          <a:bodyPr wrap="square" rtlCol="0">
            <a:spAutoFit/>
          </a:bodyPr>
          <a:lstStyle/>
          <a:p>
            <a:pPr algn="ctr"/>
            <a:r>
              <a:rPr lang="en-US" sz="1200" dirty="0" smtClean="0"/>
              <a:t>2014</a:t>
            </a:r>
            <a:endParaRPr lang="en-US" sz="1600" dirty="0"/>
          </a:p>
        </p:txBody>
      </p:sp>
      <p:sp>
        <p:nvSpPr>
          <p:cNvPr id="15" name="TextBox 14"/>
          <p:cNvSpPr txBox="1"/>
          <p:nvPr/>
        </p:nvSpPr>
        <p:spPr>
          <a:xfrm>
            <a:off x="5758546" y="312739"/>
            <a:ext cx="991025" cy="276999"/>
          </a:xfrm>
          <a:prstGeom prst="rect">
            <a:avLst/>
          </a:prstGeom>
          <a:noFill/>
        </p:spPr>
        <p:txBody>
          <a:bodyPr wrap="square" rtlCol="0">
            <a:spAutoFit/>
          </a:bodyPr>
          <a:lstStyle/>
          <a:p>
            <a:pPr algn="ctr"/>
            <a:r>
              <a:rPr lang="en-US" sz="1200" dirty="0" smtClean="0"/>
              <a:t>Pre-2011</a:t>
            </a:r>
            <a:endParaRPr lang="en-US" sz="1200" dirty="0"/>
          </a:p>
        </p:txBody>
      </p:sp>
    </p:spTree>
    <p:extLst>
      <p:ext uri="{BB962C8B-B14F-4D97-AF65-F5344CB8AC3E}">
        <p14:creationId xmlns:p14="http://schemas.microsoft.com/office/powerpoint/2010/main" val="3174083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89"/>
          <p:cNvSpPr>
            <a:spLocks noChangeArrowheads="1"/>
          </p:cNvSpPr>
          <p:nvPr/>
        </p:nvSpPr>
        <p:spPr bwMode="auto">
          <a:xfrm>
            <a:off x="555175" y="362639"/>
            <a:ext cx="7878979" cy="762000"/>
          </a:xfrm>
          <a:prstGeom prst="rect">
            <a:avLst/>
          </a:prstGeom>
          <a:noFill/>
          <a:ln w="9525">
            <a:noFill/>
            <a:miter lim="800000"/>
            <a:headEnd/>
            <a:tailEnd/>
          </a:ln>
        </p:spPr>
        <p:txBody>
          <a:bodyPr lIns="0" tIns="9144" rIns="0" bIns="9144" anchor="b"/>
          <a:lstStyle/>
          <a:p>
            <a:pPr defTabSz="457200" fontAlgn="base">
              <a:spcBef>
                <a:spcPct val="0"/>
              </a:spcBef>
              <a:spcAft>
                <a:spcPct val="0"/>
              </a:spcAft>
            </a:pPr>
            <a:r>
              <a:rPr lang="en-US" sz="3600" b="1" dirty="0">
                <a:solidFill>
                  <a:srgbClr val="26528E"/>
                </a:solidFill>
                <a:latin typeface="+mj-lt"/>
                <a:ea typeface="+mj-ea"/>
                <a:cs typeface="+mj-cs"/>
              </a:rPr>
              <a:t>Trials for </a:t>
            </a:r>
            <a:r>
              <a:rPr lang="en-US" sz="3600" b="1" dirty="0" smtClean="0">
                <a:solidFill>
                  <a:srgbClr val="26528E"/>
                </a:solidFill>
                <a:latin typeface="+mj-lt"/>
                <a:ea typeface="+mj-ea"/>
                <a:cs typeface="+mj-cs"/>
              </a:rPr>
              <a:t>IPF </a:t>
            </a:r>
            <a:r>
              <a:rPr lang="en-US" sz="3600" b="1" dirty="0">
                <a:solidFill>
                  <a:srgbClr val="26528E"/>
                </a:solidFill>
                <a:latin typeface="+mj-lt"/>
                <a:ea typeface="+mj-ea"/>
                <a:cs typeface="+mj-cs"/>
              </a:rPr>
              <a:t>Stopped Early</a:t>
            </a:r>
          </a:p>
        </p:txBody>
      </p:sp>
      <p:graphicFrame>
        <p:nvGraphicFramePr>
          <p:cNvPr id="42057" name="Group 73"/>
          <p:cNvGraphicFramePr>
            <a:graphicFrameLocks noGrp="1"/>
          </p:cNvGraphicFramePr>
          <p:nvPr>
            <p:extLst>
              <p:ext uri="{D42A27DB-BD31-4B8C-83A1-F6EECF244321}">
                <p14:modId xmlns:p14="http://schemas.microsoft.com/office/powerpoint/2010/main" val="987995833"/>
              </p:ext>
            </p:extLst>
          </p:nvPr>
        </p:nvGraphicFramePr>
        <p:xfrm>
          <a:off x="386199" y="1643743"/>
          <a:ext cx="8490368" cy="2316252"/>
        </p:xfrm>
        <a:graphic>
          <a:graphicData uri="http://schemas.openxmlformats.org/drawingml/2006/table">
            <a:tbl>
              <a:tblPr firstRow="1">
                <a:tableStyleId>{B301B821-A1FF-4177-AEE7-76D212191A09}</a:tableStyleId>
              </a:tblPr>
              <a:tblGrid>
                <a:gridCol w="2871068"/>
                <a:gridCol w="902429"/>
                <a:gridCol w="2956234"/>
                <a:gridCol w="1760637"/>
              </a:tblGrid>
              <a:tr h="381000">
                <a:tc>
                  <a:txBody>
                    <a:bodyPr/>
                    <a:lstStyle/>
                    <a:p>
                      <a:pPr marL="342900" marR="0" lvl="0" indent="-34290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Trial</a:t>
                      </a:r>
                      <a:endParaRPr kumimoji="0" lang="en-US" sz="2000" b="0" i="0" u="none" strike="noStrike" cap="none" normalizeH="0" baseline="0" dirty="0" smtClean="0">
                        <a:ln>
                          <a:noFill/>
                        </a:ln>
                        <a:solidFill>
                          <a:schemeClr val="bg1"/>
                        </a:solidFill>
                        <a:effectLst/>
                        <a:latin typeface="+mn-lt"/>
                        <a:ea typeface="ＭＳ Ｐゴシック"/>
                        <a:cs typeface="Arial" charset="0"/>
                      </a:endParaRPr>
                    </a:p>
                  </a:txBody>
                  <a:tcPr marT="45701" marB="45701" anchor="ctr" anchorCtr="1" horzOverflow="overflow"/>
                </a:tc>
                <a:tc>
                  <a:txBody>
                    <a:bodyPr/>
                    <a:lstStyle/>
                    <a:p>
                      <a:pPr marL="342900" marR="0" lvl="0" indent="-34290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N</a:t>
                      </a:r>
                      <a:endParaRPr kumimoji="0" lang="en-US" sz="2000" b="0" i="0" u="none" strike="noStrike" cap="none" normalizeH="0" baseline="0" dirty="0" smtClean="0">
                        <a:ln>
                          <a:noFill/>
                        </a:ln>
                        <a:solidFill>
                          <a:schemeClr val="bg1"/>
                        </a:solidFill>
                        <a:effectLst/>
                        <a:latin typeface="+mn-lt"/>
                        <a:ea typeface="ＭＳ Ｐゴシック"/>
                        <a:cs typeface="Arial" charset="0"/>
                      </a:endParaRPr>
                    </a:p>
                  </a:txBody>
                  <a:tcPr marT="45701" marB="45701" anchor="ctr" anchorCtr="1" horzOverflow="overflow"/>
                </a:tc>
                <a:tc>
                  <a:txBody>
                    <a:bodyPr/>
                    <a:lstStyle/>
                    <a:p>
                      <a:pPr marL="342900" marR="0" lvl="0" indent="-34290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Primary Endpoint</a:t>
                      </a:r>
                      <a:endParaRPr kumimoji="0" lang="en-US" sz="2000" b="0" i="0" u="none" strike="noStrike" cap="none" normalizeH="0" baseline="0" dirty="0" smtClean="0">
                        <a:ln>
                          <a:noFill/>
                        </a:ln>
                        <a:solidFill>
                          <a:schemeClr val="bg1"/>
                        </a:solidFill>
                        <a:effectLst/>
                        <a:latin typeface="+mn-lt"/>
                        <a:ea typeface="ＭＳ Ｐゴシック"/>
                        <a:cs typeface="Arial" charset="0"/>
                      </a:endParaRPr>
                    </a:p>
                  </a:txBody>
                  <a:tcPr marT="45701" marB="45701" anchor="ctr" horzOverflow="overflow"/>
                </a:tc>
                <a:tc>
                  <a:txBody>
                    <a:bodyPr/>
                    <a:lstStyle/>
                    <a:p>
                      <a:pPr marL="342900" marR="0" lvl="0" indent="-34290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Result</a:t>
                      </a:r>
                      <a:endParaRPr kumimoji="0" lang="en-US" sz="2000" b="0" i="0" u="none" strike="noStrike" cap="none" normalizeH="0" baseline="0" dirty="0" smtClean="0">
                        <a:ln>
                          <a:noFill/>
                        </a:ln>
                        <a:solidFill>
                          <a:schemeClr val="bg1"/>
                        </a:solidFill>
                        <a:effectLst/>
                        <a:latin typeface="+mn-lt"/>
                        <a:ea typeface="ＭＳ Ｐゴシック"/>
                        <a:cs typeface="Arial" charset="0"/>
                      </a:endParaRPr>
                    </a:p>
                  </a:txBody>
                  <a:tcPr marT="45701" marB="45701" anchor="ctr" horzOverflow="overflow"/>
                </a:tc>
              </a:tr>
              <a:tr h="287338">
                <a:tc>
                  <a:txBody>
                    <a:bodyPr/>
                    <a:lstStyle/>
                    <a:p>
                      <a:pPr marL="231775" marR="0" lvl="0" indent="-231775" algn="l" defTabSz="914400" rtl="0" eaLnBrk="1" fontAlgn="base" latinLnBrk="0" hangingPunct="1">
                        <a:lnSpc>
                          <a:spcPct val="100000"/>
                        </a:lnSpc>
                        <a:spcBef>
                          <a:spcPct val="0"/>
                        </a:spcBef>
                        <a:spcAft>
                          <a:spcPct val="0"/>
                        </a:spcAft>
                        <a:buClrTx/>
                        <a:buSzTx/>
                        <a:buFont typeface="Wingdings" pitchFamily="2" charset="2"/>
                        <a:buNone/>
                        <a:tabLst>
                          <a:tab pos="228600" algn="l"/>
                        </a:tabLst>
                      </a:pPr>
                      <a:r>
                        <a:rPr kumimoji="0" lang="en-US" sz="1600" u="none" strike="noStrike" cap="none" normalizeH="0" baseline="0" dirty="0" smtClean="0">
                          <a:ln>
                            <a:noFill/>
                          </a:ln>
                          <a:effectLst/>
                        </a:rPr>
                        <a:t>Pirfenidone (Azuma)</a:t>
                      </a:r>
                      <a:endParaRPr kumimoji="0" lang="en-US" sz="1600" b="0" i="0" u="none" strike="noStrike" cap="none" normalizeH="0" baseline="0" dirty="0" smtClean="0">
                        <a:ln>
                          <a:noFill/>
                        </a:ln>
                        <a:solidFill>
                          <a:schemeClr val="tx1"/>
                        </a:solidFill>
                        <a:effectLst/>
                        <a:latin typeface="+mn-lt"/>
                        <a:ea typeface="ＭＳ Ｐゴシック"/>
                        <a:cs typeface="ＭＳ Ｐゴシック"/>
                      </a:endParaRPr>
                    </a:p>
                  </a:txBody>
                  <a:tcPr marT="45701" marB="45701" horzOverflow="overflow"/>
                </a:tc>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107</a:t>
                      </a:r>
                      <a:endParaRPr kumimoji="0" lang="en-US" sz="1600" b="0" i="0" u="none" strike="noStrike" cap="none" normalizeH="0" baseline="0" dirty="0" smtClean="0">
                        <a:ln>
                          <a:noFill/>
                        </a:ln>
                        <a:solidFill>
                          <a:schemeClr val="tx1"/>
                        </a:solidFill>
                        <a:effectLst/>
                        <a:latin typeface="+mn-lt"/>
                        <a:ea typeface="ＭＳ Ｐゴシック"/>
                        <a:cs typeface="Arial" charset="0"/>
                      </a:endParaRPr>
                    </a:p>
                  </a:txBody>
                  <a:tcPr marT="45701" marB="45701"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Exercise gas exchange</a:t>
                      </a:r>
                      <a:endParaRPr kumimoji="0" lang="en-US" sz="1600" b="0" i="0" u="none" strike="noStrike" cap="none" normalizeH="0" baseline="0" dirty="0" smtClean="0">
                        <a:ln>
                          <a:noFill/>
                        </a:ln>
                        <a:solidFill>
                          <a:schemeClr val="tx1"/>
                        </a:solidFill>
                        <a:effectLst/>
                        <a:latin typeface="+mn-lt"/>
                        <a:ea typeface="ＭＳ Ｐゴシック"/>
                        <a:cs typeface="Arial" charset="0"/>
                      </a:endParaRPr>
                    </a:p>
                  </a:txBody>
                  <a:tcPr marT="45701" marB="4570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Stopped +</a:t>
                      </a:r>
                      <a:endParaRPr kumimoji="0" lang="en-US" sz="1600" b="0" i="0" u="none" strike="noStrike" cap="none" normalizeH="0" baseline="0" dirty="0" smtClean="0">
                        <a:ln>
                          <a:noFill/>
                        </a:ln>
                        <a:solidFill>
                          <a:schemeClr val="tx1"/>
                        </a:solidFill>
                        <a:effectLst/>
                        <a:latin typeface="+mn-lt"/>
                        <a:ea typeface="ＭＳ Ｐゴシック"/>
                        <a:cs typeface="Arial" charset="0"/>
                      </a:endParaRPr>
                    </a:p>
                  </a:txBody>
                  <a:tcPr marT="45701" marB="45701" anchor="ctr" horzOverflow="overflow"/>
                </a:tc>
              </a:tr>
              <a:tr h="290513">
                <a:tc>
                  <a:txBody>
                    <a:bodyPr/>
                    <a:lstStyle/>
                    <a:p>
                      <a:pPr marL="231775" marR="0" lvl="0" indent="-231775" algn="l" defTabSz="914400" rtl="0" eaLnBrk="1" fontAlgn="base" latinLnBrk="0" hangingPunct="1">
                        <a:lnSpc>
                          <a:spcPct val="100000"/>
                        </a:lnSpc>
                        <a:spcBef>
                          <a:spcPct val="0"/>
                        </a:spcBef>
                        <a:spcAft>
                          <a:spcPct val="0"/>
                        </a:spcAft>
                        <a:buClrTx/>
                        <a:buSzTx/>
                        <a:buFont typeface="Wingdings" pitchFamily="2" charset="2"/>
                        <a:buNone/>
                        <a:tabLst>
                          <a:tab pos="228600" algn="l"/>
                        </a:tabLst>
                      </a:pPr>
                      <a:r>
                        <a:rPr kumimoji="0" lang="en-US" sz="1600" u="none" strike="noStrike" cap="none" normalizeH="0" baseline="0" dirty="0" smtClean="0">
                          <a:ln>
                            <a:noFill/>
                          </a:ln>
                          <a:effectLst/>
                        </a:rPr>
                        <a:t>Ambrisentan (Artemis-IPF)</a:t>
                      </a:r>
                      <a:endParaRPr kumimoji="0" lang="en-US" sz="1600" b="0" i="0" u="none" strike="noStrike" cap="none" normalizeH="0" baseline="0" dirty="0" smtClean="0">
                        <a:ln>
                          <a:noFill/>
                        </a:ln>
                        <a:solidFill>
                          <a:schemeClr val="tx1"/>
                        </a:solidFill>
                        <a:effectLst/>
                        <a:latin typeface="+mn-lt"/>
                        <a:ea typeface="ＭＳ Ｐゴシック"/>
                        <a:cs typeface="ＭＳ Ｐゴシック"/>
                      </a:endParaRPr>
                    </a:p>
                  </a:txBody>
                  <a:tcPr marT="45701" marB="45701" horzOverflow="overflow"/>
                </a:tc>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478</a:t>
                      </a:r>
                      <a:endParaRPr kumimoji="0" lang="en-US" sz="1600" b="0" i="0" u="none" strike="noStrike" cap="none" normalizeH="0" baseline="0" dirty="0" smtClean="0">
                        <a:ln>
                          <a:noFill/>
                        </a:ln>
                        <a:solidFill>
                          <a:schemeClr val="tx1"/>
                        </a:solidFill>
                        <a:effectLst/>
                        <a:latin typeface="+mn-lt"/>
                        <a:ea typeface="ＭＳ Ｐゴシック"/>
                        <a:cs typeface="Arial" charset="0"/>
                      </a:endParaRPr>
                    </a:p>
                  </a:txBody>
                  <a:tcPr marT="45701" marB="45701"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Progression-free survival</a:t>
                      </a:r>
                      <a:endParaRPr kumimoji="0" lang="en-US" sz="1600" b="0" i="0" u="none" strike="noStrike" cap="none" normalizeH="0" baseline="0" dirty="0" smtClean="0">
                        <a:ln>
                          <a:noFill/>
                        </a:ln>
                        <a:solidFill>
                          <a:schemeClr val="tx1"/>
                        </a:solidFill>
                        <a:effectLst/>
                        <a:latin typeface="+mn-lt"/>
                        <a:ea typeface="ＭＳ Ｐゴシック"/>
                        <a:cs typeface="Arial" charset="0"/>
                      </a:endParaRPr>
                    </a:p>
                  </a:txBody>
                  <a:tcPr marT="45701" marB="4570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Stopped  -</a:t>
                      </a:r>
                      <a:endParaRPr kumimoji="0" lang="en-US" sz="1600" b="0" i="0" u="none" strike="noStrike" cap="none" normalizeH="0" baseline="0" dirty="0" smtClean="0">
                        <a:ln>
                          <a:noFill/>
                        </a:ln>
                        <a:solidFill>
                          <a:schemeClr val="tx1"/>
                        </a:solidFill>
                        <a:effectLst/>
                        <a:latin typeface="+mn-lt"/>
                        <a:ea typeface="ＭＳ Ｐゴシック"/>
                        <a:cs typeface="Arial" charset="0"/>
                      </a:endParaRPr>
                    </a:p>
                  </a:txBody>
                  <a:tcPr marT="45701" marB="45701" anchor="ctr" horzOverflow="overflow"/>
                </a:tc>
              </a:tr>
              <a:tr h="287338">
                <a:tc>
                  <a:txBody>
                    <a:bodyPr/>
                    <a:lstStyle/>
                    <a:p>
                      <a:pPr marL="231775" marR="0" lvl="0" indent="-231775" algn="l" defTabSz="914400" rtl="0" eaLnBrk="1" fontAlgn="base" latinLnBrk="0" hangingPunct="1">
                        <a:lnSpc>
                          <a:spcPct val="100000"/>
                        </a:lnSpc>
                        <a:spcBef>
                          <a:spcPct val="0"/>
                        </a:spcBef>
                        <a:spcAft>
                          <a:spcPct val="0"/>
                        </a:spcAft>
                        <a:buClrTx/>
                        <a:buSzTx/>
                        <a:buFont typeface="Wingdings" pitchFamily="2" charset="2"/>
                        <a:buNone/>
                        <a:tabLst>
                          <a:tab pos="228600" algn="l"/>
                        </a:tabLst>
                      </a:pPr>
                      <a:r>
                        <a:rPr kumimoji="0" lang="en-US" sz="1600" u="none" strike="noStrike" cap="none" normalizeH="0" baseline="0" dirty="0" smtClean="0">
                          <a:ln>
                            <a:noFill/>
                          </a:ln>
                          <a:effectLst/>
                        </a:rPr>
                        <a:t>Ambrisentan (Artemis-PH)</a:t>
                      </a:r>
                      <a:endParaRPr kumimoji="0" lang="en-US" sz="1600" b="0" i="0" u="none" strike="noStrike" cap="none" normalizeH="0" baseline="0" dirty="0" smtClean="0">
                        <a:ln>
                          <a:noFill/>
                        </a:ln>
                        <a:solidFill>
                          <a:schemeClr val="tx1"/>
                        </a:solidFill>
                        <a:effectLst/>
                        <a:latin typeface="+mn-lt"/>
                        <a:ea typeface="ＭＳ Ｐゴシック"/>
                        <a:cs typeface="ＭＳ Ｐゴシック"/>
                      </a:endParaRPr>
                    </a:p>
                  </a:txBody>
                  <a:tcPr marT="45701" marB="45701" horzOverflow="overflow"/>
                </a:tc>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50</a:t>
                      </a:r>
                      <a:endParaRPr kumimoji="0" lang="en-US" sz="1600" b="0" i="0" u="none" strike="noStrike" cap="none" normalizeH="0" baseline="0" dirty="0" smtClean="0">
                        <a:ln>
                          <a:noFill/>
                        </a:ln>
                        <a:solidFill>
                          <a:schemeClr val="tx1"/>
                        </a:solidFill>
                        <a:effectLst/>
                        <a:latin typeface="+mn-lt"/>
                        <a:ea typeface="ＭＳ Ｐゴシック"/>
                        <a:cs typeface="Arial" charset="0"/>
                      </a:endParaRPr>
                    </a:p>
                  </a:txBody>
                  <a:tcPr marT="45701" marB="45701"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6MWD</a:t>
                      </a:r>
                      <a:endParaRPr kumimoji="0" lang="en-US" sz="1600" b="0" i="0" u="none" strike="noStrike" cap="none" normalizeH="0" baseline="0" dirty="0" smtClean="0">
                        <a:ln>
                          <a:noFill/>
                        </a:ln>
                        <a:solidFill>
                          <a:schemeClr val="tx1"/>
                        </a:solidFill>
                        <a:effectLst/>
                        <a:latin typeface="+mn-lt"/>
                        <a:ea typeface="ＭＳ Ｐゴシック"/>
                        <a:cs typeface="Arial" charset="0"/>
                      </a:endParaRPr>
                    </a:p>
                  </a:txBody>
                  <a:tcPr marT="45701" marB="4570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Stopped -</a:t>
                      </a:r>
                      <a:endParaRPr kumimoji="0" lang="en-US" sz="1600" b="0" i="0" u="none" strike="noStrike" cap="none" normalizeH="0" baseline="0" dirty="0" smtClean="0">
                        <a:ln>
                          <a:noFill/>
                        </a:ln>
                        <a:solidFill>
                          <a:schemeClr val="tx1"/>
                        </a:solidFill>
                        <a:effectLst/>
                        <a:latin typeface="+mn-lt"/>
                        <a:ea typeface="ＭＳ Ｐゴシック"/>
                        <a:cs typeface="Arial" charset="0"/>
                      </a:endParaRPr>
                    </a:p>
                  </a:txBody>
                  <a:tcPr marT="45701" marB="45701" anchor="ctr" horzOverflow="overflow"/>
                </a:tc>
              </a:tr>
              <a:tr h="320675">
                <a:tc>
                  <a:txBody>
                    <a:bodyPr/>
                    <a:lstStyle/>
                    <a:p>
                      <a:pPr marL="231775" marR="0" lvl="0" indent="-231775" algn="l" defTabSz="914400" rtl="0" eaLnBrk="1" fontAlgn="base" latinLnBrk="0" hangingPunct="1">
                        <a:lnSpc>
                          <a:spcPct val="100000"/>
                        </a:lnSpc>
                        <a:spcBef>
                          <a:spcPct val="0"/>
                        </a:spcBef>
                        <a:spcAft>
                          <a:spcPct val="0"/>
                        </a:spcAft>
                        <a:buClrTx/>
                        <a:buSzTx/>
                        <a:buFont typeface="Wingdings" pitchFamily="2" charset="2"/>
                        <a:buNone/>
                        <a:tabLst>
                          <a:tab pos="228600" algn="l"/>
                        </a:tabLst>
                      </a:pPr>
                      <a:r>
                        <a:rPr kumimoji="0" lang="en-US" sz="1600" u="none" strike="noStrike" cap="none" normalizeH="0" baseline="0" dirty="0" smtClean="0">
                          <a:ln>
                            <a:noFill/>
                          </a:ln>
                          <a:effectLst/>
                        </a:rPr>
                        <a:t>Warfarin (ACE study)</a:t>
                      </a:r>
                      <a:endParaRPr kumimoji="0" lang="en-US" sz="1600" b="0" i="0" u="none" strike="noStrike" cap="none" normalizeH="0" baseline="0" dirty="0" smtClean="0">
                        <a:ln>
                          <a:noFill/>
                        </a:ln>
                        <a:solidFill>
                          <a:schemeClr val="tx1"/>
                        </a:solidFill>
                        <a:effectLst/>
                        <a:latin typeface="+mn-lt"/>
                        <a:ea typeface="ＭＳ Ｐゴシック"/>
                        <a:cs typeface="ＭＳ Ｐゴシック"/>
                      </a:endParaRPr>
                    </a:p>
                  </a:txBody>
                  <a:tcPr marT="45701" marB="45701" horzOverflow="overflow"/>
                </a:tc>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145/256</a:t>
                      </a:r>
                      <a:endParaRPr kumimoji="0" lang="en-US" sz="1600" b="0" i="0" u="none" strike="noStrike" cap="none" normalizeH="0" baseline="0" dirty="0" smtClean="0">
                        <a:ln>
                          <a:noFill/>
                        </a:ln>
                        <a:solidFill>
                          <a:schemeClr val="tx1"/>
                        </a:solidFill>
                        <a:effectLst/>
                        <a:latin typeface="+mn-lt"/>
                        <a:ea typeface="ＭＳ Ｐゴシック"/>
                        <a:cs typeface="Arial" charset="0"/>
                      </a:endParaRPr>
                    </a:p>
                  </a:txBody>
                  <a:tcPr marT="45701" marB="45701"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Death/hospitalization/∆10%FVC</a:t>
                      </a:r>
                      <a:endParaRPr kumimoji="0" lang="en-US" sz="1600" b="0" i="0" u="none" strike="noStrike" cap="none" normalizeH="0" baseline="0" dirty="0" smtClean="0">
                        <a:ln>
                          <a:noFill/>
                        </a:ln>
                        <a:solidFill>
                          <a:schemeClr val="tx1"/>
                        </a:solidFill>
                        <a:effectLst/>
                        <a:latin typeface="+mn-lt"/>
                        <a:ea typeface="ＭＳ Ｐゴシック"/>
                        <a:cs typeface="Arial" charset="0"/>
                      </a:endParaRPr>
                    </a:p>
                  </a:txBody>
                  <a:tcPr marT="45701" marB="4570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Stopped -</a:t>
                      </a:r>
                      <a:endParaRPr kumimoji="0" lang="en-US" sz="1600" b="0" i="0" u="none" strike="noStrike" cap="none" normalizeH="0" baseline="0" dirty="0" smtClean="0">
                        <a:ln>
                          <a:noFill/>
                        </a:ln>
                        <a:solidFill>
                          <a:schemeClr val="tx1"/>
                        </a:solidFill>
                        <a:effectLst/>
                        <a:latin typeface="+mn-lt"/>
                        <a:ea typeface="ＭＳ Ｐゴシック"/>
                        <a:cs typeface="Arial" charset="0"/>
                      </a:endParaRPr>
                    </a:p>
                  </a:txBody>
                  <a:tcPr marT="45701" marB="45701" anchor="ctr" horzOverflow="overflow"/>
                </a:tc>
              </a:tr>
              <a:tr h="517525">
                <a:tc>
                  <a:txBody>
                    <a:bodyPr/>
                    <a:lstStyle/>
                    <a:p>
                      <a:pPr marL="231775" marR="0" lvl="0" indent="-231775" algn="l" defTabSz="914400" rtl="0" eaLnBrk="1" fontAlgn="base" latinLnBrk="0" hangingPunct="1">
                        <a:lnSpc>
                          <a:spcPct val="100000"/>
                        </a:lnSpc>
                        <a:spcBef>
                          <a:spcPct val="0"/>
                        </a:spcBef>
                        <a:spcAft>
                          <a:spcPct val="0"/>
                        </a:spcAft>
                        <a:buClrTx/>
                        <a:buSzTx/>
                        <a:buFont typeface="Wingdings" pitchFamily="2" charset="2"/>
                        <a:buNone/>
                        <a:tabLst>
                          <a:tab pos="228600" algn="l"/>
                        </a:tabLst>
                      </a:pPr>
                      <a:r>
                        <a:rPr kumimoji="0" lang="en-US" sz="1600" u="none" strike="noStrike" cap="none" normalizeH="0" baseline="0" dirty="0" smtClean="0">
                          <a:ln>
                            <a:noFill/>
                          </a:ln>
                          <a:effectLst/>
                        </a:rPr>
                        <a:t>Prednisone, Azathioprine, NAC (PANTHER)</a:t>
                      </a:r>
                      <a:endParaRPr kumimoji="0" lang="en-US" sz="1600" b="0" i="0" u="none" strike="noStrike" cap="none" normalizeH="0" baseline="0" dirty="0" smtClean="0">
                        <a:ln>
                          <a:noFill/>
                        </a:ln>
                        <a:solidFill>
                          <a:schemeClr val="tx1"/>
                        </a:solidFill>
                        <a:effectLst/>
                        <a:latin typeface="+mn-lt"/>
                        <a:ea typeface="ＭＳ Ｐゴシック"/>
                        <a:cs typeface="ＭＳ Ｐゴシック"/>
                      </a:endParaRPr>
                    </a:p>
                  </a:txBody>
                  <a:tcPr marT="45701" marB="45701" horzOverflow="overflow"/>
                </a:tc>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155*</a:t>
                      </a:r>
                      <a:endParaRPr kumimoji="0" lang="en-US" sz="1600" b="0" i="0" u="none" strike="noStrike" cap="none" normalizeH="0" baseline="0" dirty="0" smtClean="0">
                        <a:ln>
                          <a:noFill/>
                        </a:ln>
                        <a:solidFill>
                          <a:schemeClr val="tx1"/>
                        </a:solidFill>
                        <a:effectLst/>
                        <a:latin typeface="+mn-lt"/>
                        <a:ea typeface="ＭＳ Ｐゴシック"/>
                        <a:cs typeface="Arial" charset="0"/>
                      </a:endParaRPr>
                    </a:p>
                  </a:txBody>
                  <a:tcPr marT="45701" marB="45701"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∆FVC</a:t>
                      </a:r>
                      <a:endParaRPr kumimoji="0" lang="en-US" sz="1600" b="0" i="0" u="none" strike="noStrike" cap="none" normalizeH="0" baseline="0" dirty="0" smtClean="0">
                        <a:ln>
                          <a:noFill/>
                        </a:ln>
                        <a:solidFill>
                          <a:schemeClr val="tx1"/>
                        </a:solidFill>
                        <a:effectLst/>
                        <a:latin typeface="+mn-lt"/>
                        <a:ea typeface="ＭＳ Ｐゴシック"/>
                        <a:cs typeface="Arial" charset="0"/>
                      </a:endParaRPr>
                    </a:p>
                  </a:txBody>
                  <a:tcPr marT="45701" marB="4570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One arm stopped -</a:t>
                      </a:r>
                      <a:endParaRPr kumimoji="0" lang="en-US" sz="1600" b="0" i="0" u="none" strike="noStrike" cap="none" normalizeH="0" baseline="0" dirty="0" smtClean="0">
                        <a:ln>
                          <a:noFill/>
                        </a:ln>
                        <a:solidFill>
                          <a:schemeClr val="tx1"/>
                        </a:solidFill>
                        <a:effectLst/>
                        <a:latin typeface="+mn-lt"/>
                        <a:ea typeface="ＭＳ Ｐゴシック"/>
                        <a:cs typeface="Arial" charset="0"/>
                      </a:endParaRPr>
                    </a:p>
                  </a:txBody>
                  <a:tcPr marT="45701" marB="45701" anchor="ctr" horzOverflow="overflow"/>
                </a:tc>
              </a:tr>
            </a:tbl>
          </a:graphicData>
        </a:graphic>
      </p:graphicFrame>
      <p:sp>
        <p:nvSpPr>
          <p:cNvPr id="42059" name="Text Box 75"/>
          <p:cNvSpPr txBox="1">
            <a:spLocks noChangeArrowheads="1"/>
          </p:cNvSpPr>
          <p:nvPr/>
        </p:nvSpPr>
        <p:spPr bwMode="auto">
          <a:xfrm>
            <a:off x="4369735" y="4204857"/>
            <a:ext cx="4404154" cy="276999"/>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r" fontAlgn="base">
              <a:spcBef>
                <a:spcPct val="0"/>
              </a:spcBef>
              <a:spcAft>
                <a:spcPct val="0"/>
              </a:spcAft>
              <a:defRPr/>
            </a:pPr>
            <a:r>
              <a:rPr lang="en-US" sz="1200" dirty="0"/>
              <a:t>*number in placebo and triple therapy arms when latter arm halted</a:t>
            </a:r>
          </a:p>
        </p:txBody>
      </p:sp>
      <p:sp>
        <p:nvSpPr>
          <p:cNvPr id="8" name="Left-Right Arrow 7"/>
          <p:cNvSpPr/>
          <p:nvPr/>
        </p:nvSpPr>
        <p:spPr>
          <a:xfrm>
            <a:off x="5682344" y="124295"/>
            <a:ext cx="3276111" cy="628360"/>
          </a:xfrm>
          <a:prstGeom prst="lef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Rounded Rectangle 8"/>
          <p:cNvSpPr/>
          <p:nvPr/>
        </p:nvSpPr>
        <p:spPr>
          <a:xfrm>
            <a:off x="6651598" y="191921"/>
            <a:ext cx="805118" cy="508882"/>
          </a:xfrm>
          <a:prstGeom prst="roundRect">
            <a:avLst/>
          </a:prstGeom>
          <a:solidFill>
            <a:schemeClr val="accent2"/>
          </a:solidFill>
          <a:ln>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ATS 2011</a:t>
            </a:r>
            <a:endParaRPr lang="en-US" sz="1400" dirty="0"/>
          </a:p>
        </p:txBody>
      </p:sp>
      <p:sp>
        <p:nvSpPr>
          <p:cNvPr id="10" name="TextBox 9"/>
          <p:cNvSpPr txBox="1"/>
          <p:nvPr/>
        </p:nvSpPr>
        <p:spPr>
          <a:xfrm>
            <a:off x="7168575" y="295471"/>
            <a:ext cx="1417988" cy="276999"/>
          </a:xfrm>
          <a:prstGeom prst="rect">
            <a:avLst/>
          </a:prstGeom>
          <a:noFill/>
        </p:spPr>
        <p:txBody>
          <a:bodyPr wrap="square" rtlCol="0">
            <a:spAutoFit/>
          </a:bodyPr>
          <a:lstStyle/>
          <a:p>
            <a:pPr algn="ctr"/>
            <a:r>
              <a:rPr lang="en-US" sz="1200" dirty="0" smtClean="0"/>
              <a:t>2011-2013</a:t>
            </a:r>
            <a:endParaRPr lang="en-US" sz="1200" dirty="0"/>
          </a:p>
        </p:txBody>
      </p:sp>
      <p:sp>
        <p:nvSpPr>
          <p:cNvPr id="11" name="TextBox 10"/>
          <p:cNvSpPr txBox="1"/>
          <p:nvPr/>
        </p:nvSpPr>
        <p:spPr>
          <a:xfrm>
            <a:off x="8107579" y="292474"/>
            <a:ext cx="902126" cy="276999"/>
          </a:xfrm>
          <a:prstGeom prst="rect">
            <a:avLst/>
          </a:prstGeom>
          <a:noFill/>
        </p:spPr>
        <p:txBody>
          <a:bodyPr wrap="square" rtlCol="0">
            <a:spAutoFit/>
          </a:bodyPr>
          <a:lstStyle/>
          <a:p>
            <a:pPr algn="ctr"/>
            <a:r>
              <a:rPr lang="en-US" sz="1200" dirty="0" smtClean="0"/>
              <a:t>2014</a:t>
            </a:r>
            <a:endParaRPr lang="en-US" sz="1600" dirty="0"/>
          </a:p>
        </p:txBody>
      </p:sp>
      <p:sp>
        <p:nvSpPr>
          <p:cNvPr id="12" name="TextBox 11"/>
          <p:cNvSpPr txBox="1"/>
          <p:nvPr/>
        </p:nvSpPr>
        <p:spPr>
          <a:xfrm>
            <a:off x="5758546" y="312739"/>
            <a:ext cx="991025" cy="276999"/>
          </a:xfrm>
          <a:prstGeom prst="rect">
            <a:avLst/>
          </a:prstGeom>
          <a:noFill/>
        </p:spPr>
        <p:txBody>
          <a:bodyPr wrap="square" rtlCol="0">
            <a:spAutoFit/>
          </a:bodyPr>
          <a:lstStyle/>
          <a:p>
            <a:pPr algn="ctr"/>
            <a:r>
              <a:rPr lang="en-US" sz="1200" dirty="0" smtClean="0"/>
              <a:t>Pre-2011</a:t>
            </a:r>
            <a:endParaRPr lang="en-US" sz="1200" dirty="0"/>
          </a:p>
        </p:txBody>
      </p:sp>
    </p:spTree>
    <p:custDataLst>
      <p:tags r:id="rId1"/>
    </p:custDataLst>
    <p:extLst>
      <p:ext uri="{BB962C8B-B14F-4D97-AF65-F5344CB8AC3E}">
        <p14:creationId xmlns:p14="http://schemas.microsoft.com/office/powerpoint/2010/main" val="2745888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23" name="Rectangle 89"/>
          <p:cNvSpPr>
            <a:spLocks noChangeArrowheads="1"/>
          </p:cNvSpPr>
          <p:nvPr/>
        </p:nvSpPr>
        <p:spPr bwMode="auto">
          <a:xfrm>
            <a:off x="551485" y="654089"/>
            <a:ext cx="7456716" cy="762000"/>
          </a:xfrm>
          <a:prstGeom prst="rect">
            <a:avLst/>
          </a:prstGeom>
          <a:noFill/>
          <a:ln w="9525">
            <a:noFill/>
            <a:miter lim="800000"/>
            <a:headEnd/>
            <a:tailEnd/>
          </a:ln>
        </p:spPr>
        <p:txBody>
          <a:bodyPr lIns="0" tIns="9144" rIns="0" bIns="9144" anchor="b"/>
          <a:lstStyle/>
          <a:p>
            <a:pPr defTabSz="457200" fontAlgn="base">
              <a:spcBef>
                <a:spcPct val="0"/>
              </a:spcBef>
              <a:spcAft>
                <a:spcPct val="0"/>
              </a:spcAft>
            </a:pPr>
            <a:r>
              <a:rPr lang="en-US" sz="3600" b="1" dirty="0">
                <a:solidFill>
                  <a:srgbClr val="26528E"/>
                </a:solidFill>
                <a:latin typeface="+mj-lt"/>
                <a:ea typeface="+mj-ea"/>
                <a:cs typeface="+mj-cs"/>
              </a:rPr>
              <a:t>Other Completed Trials </a:t>
            </a:r>
            <a:endParaRPr lang="en-US" sz="3600" b="1" dirty="0" smtClean="0">
              <a:solidFill>
                <a:srgbClr val="26528E"/>
              </a:solidFill>
              <a:latin typeface="+mj-lt"/>
              <a:ea typeface="+mj-ea"/>
              <a:cs typeface="+mj-cs"/>
            </a:endParaRPr>
          </a:p>
          <a:p>
            <a:pPr defTabSz="457200" fontAlgn="base">
              <a:spcBef>
                <a:spcPct val="0"/>
              </a:spcBef>
              <a:spcAft>
                <a:spcPct val="0"/>
              </a:spcAft>
            </a:pPr>
            <a:r>
              <a:rPr lang="en-US" sz="3600" b="1" dirty="0" smtClean="0">
                <a:solidFill>
                  <a:srgbClr val="26528E"/>
                </a:solidFill>
                <a:latin typeface="+mj-lt"/>
                <a:ea typeface="+mj-ea"/>
                <a:cs typeface="+mj-cs"/>
              </a:rPr>
              <a:t>for </a:t>
            </a:r>
            <a:r>
              <a:rPr lang="en-US" sz="3600" b="1" dirty="0">
                <a:solidFill>
                  <a:srgbClr val="26528E"/>
                </a:solidFill>
                <a:latin typeface="+mj-lt"/>
                <a:ea typeface="+mj-ea"/>
                <a:cs typeface="+mj-cs"/>
              </a:rPr>
              <a:t>IPF (2011-2013)</a:t>
            </a:r>
          </a:p>
        </p:txBody>
      </p:sp>
      <p:graphicFrame>
        <p:nvGraphicFramePr>
          <p:cNvPr id="42058" name="Group 74"/>
          <p:cNvGraphicFramePr>
            <a:graphicFrameLocks noGrp="1"/>
          </p:cNvGraphicFramePr>
          <p:nvPr>
            <p:extLst>
              <p:ext uri="{D42A27DB-BD31-4B8C-83A1-F6EECF244321}">
                <p14:modId xmlns:p14="http://schemas.microsoft.com/office/powerpoint/2010/main" val="3847028797"/>
              </p:ext>
            </p:extLst>
          </p:nvPr>
        </p:nvGraphicFramePr>
        <p:xfrm>
          <a:off x="468084" y="1861932"/>
          <a:ext cx="8305799" cy="2239963"/>
        </p:xfrm>
        <a:graphic>
          <a:graphicData uri="http://schemas.openxmlformats.org/drawingml/2006/table">
            <a:tbl>
              <a:tblPr firstRow="1">
                <a:tableStyleId>{B301B821-A1FF-4177-AEE7-76D212191A09}</a:tableStyleId>
              </a:tblPr>
              <a:tblGrid>
                <a:gridCol w="1999544"/>
                <a:gridCol w="845961"/>
                <a:gridCol w="2036333"/>
                <a:gridCol w="3423961"/>
              </a:tblGrid>
              <a:tr h="411163">
                <a:tc>
                  <a:txBody>
                    <a:bodyPr/>
                    <a:lstStyle/>
                    <a:p>
                      <a:pPr marL="342900" marR="0" lvl="0" indent="-34290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Trial</a:t>
                      </a:r>
                      <a:endParaRPr kumimoji="0" lang="en-US" sz="2000" b="1" i="0" u="none" strike="noStrike" cap="none" normalizeH="0" baseline="0" dirty="0" smtClean="0">
                        <a:ln>
                          <a:noFill/>
                        </a:ln>
                        <a:solidFill>
                          <a:schemeClr val="bg1"/>
                        </a:solidFill>
                        <a:effectLst/>
                        <a:latin typeface="+mn-lt"/>
                        <a:ea typeface="ＭＳ Ｐゴシック"/>
                        <a:cs typeface="Arial" charset="0"/>
                      </a:endParaRPr>
                    </a:p>
                  </a:txBody>
                  <a:tcPr anchor="ctr" anchorCtr="1" horzOverflow="overflow"/>
                </a:tc>
                <a:tc>
                  <a:txBody>
                    <a:bodyPr/>
                    <a:lstStyle/>
                    <a:p>
                      <a:pPr marL="342900" marR="0" lvl="0" indent="-34290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N</a:t>
                      </a:r>
                      <a:endParaRPr kumimoji="0" lang="en-US" sz="2000" b="1" i="0" u="none" strike="noStrike" cap="none" normalizeH="0" baseline="0" dirty="0" smtClean="0">
                        <a:ln>
                          <a:noFill/>
                        </a:ln>
                        <a:solidFill>
                          <a:schemeClr val="bg1"/>
                        </a:solidFill>
                        <a:effectLst/>
                        <a:latin typeface="+mn-lt"/>
                        <a:ea typeface="ＭＳ Ｐゴシック"/>
                        <a:cs typeface="Arial" charset="0"/>
                      </a:endParaRPr>
                    </a:p>
                  </a:txBody>
                  <a:tcPr anchor="ctr" anchorCtr="1" horzOverflow="overflow"/>
                </a:tc>
                <a:tc>
                  <a:txBody>
                    <a:bodyPr/>
                    <a:lstStyle/>
                    <a:p>
                      <a:pPr marL="342900" marR="0" lvl="0" indent="-34290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Primary Endpoint</a:t>
                      </a:r>
                      <a:endParaRPr kumimoji="0" lang="en-US" sz="1800" b="1" i="0" u="none" strike="noStrike" cap="none" normalizeH="0" baseline="0" dirty="0" smtClean="0">
                        <a:ln>
                          <a:noFill/>
                        </a:ln>
                        <a:solidFill>
                          <a:schemeClr val="bg1"/>
                        </a:solidFill>
                        <a:effectLst/>
                        <a:latin typeface="+mn-lt"/>
                        <a:ea typeface="ＭＳ Ｐゴシック"/>
                        <a:cs typeface="Arial" charset="0"/>
                      </a:endParaRPr>
                    </a:p>
                  </a:txBody>
                  <a:tcPr anchor="ctr" horzOverflow="overflow"/>
                </a:tc>
                <a:tc>
                  <a:txBody>
                    <a:bodyPr/>
                    <a:lstStyle/>
                    <a:p>
                      <a:pPr marL="342900" marR="0" lvl="0" indent="-34290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Result</a:t>
                      </a:r>
                      <a:endParaRPr kumimoji="0" lang="en-US" sz="2000" b="1" i="0" u="none" strike="noStrike" cap="none" normalizeH="0" baseline="0" dirty="0" smtClean="0">
                        <a:ln>
                          <a:noFill/>
                        </a:ln>
                        <a:solidFill>
                          <a:schemeClr val="bg1"/>
                        </a:solidFill>
                        <a:effectLst/>
                        <a:latin typeface="+mn-lt"/>
                        <a:ea typeface="ＭＳ Ｐゴシック"/>
                        <a:cs typeface="Arial" charset="0"/>
                      </a:endParaRPr>
                    </a:p>
                  </a:txBody>
                  <a:tcPr anchor="ctr" horzOverflow="overflow"/>
                </a:tc>
              </a:tr>
              <a:tr h="287338">
                <a:tc>
                  <a:txBody>
                    <a:bodyPr/>
                    <a:lstStyle/>
                    <a:p>
                      <a:pPr marL="231775" marR="0" lvl="0" indent="-231775" algn="l" defTabSz="914400" rtl="0" eaLnBrk="1" fontAlgn="base" latinLnBrk="0" hangingPunct="1">
                        <a:lnSpc>
                          <a:spcPct val="100000"/>
                        </a:lnSpc>
                        <a:spcBef>
                          <a:spcPct val="0"/>
                        </a:spcBef>
                        <a:spcAft>
                          <a:spcPct val="0"/>
                        </a:spcAft>
                        <a:buClrTx/>
                        <a:buSzTx/>
                        <a:buFont typeface="Wingdings" pitchFamily="2" charset="2"/>
                        <a:buNone/>
                        <a:tabLst>
                          <a:tab pos="228600" algn="l"/>
                        </a:tabLst>
                      </a:pPr>
                      <a:r>
                        <a:rPr kumimoji="0" lang="en-US" sz="1600" u="none" strike="noStrike" cap="none" normalizeH="0" baseline="0" dirty="0" smtClean="0">
                          <a:ln>
                            <a:noFill/>
                          </a:ln>
                          <a:effectLst/>
                        </a:rPr>
                        <a:t>Macitentan</a:t>
                      </a:r>
                      <a:endParaRPr kumimoji="0" lang="en-US" sz="1600" b="0" i="0" u="none" strike="noStrike" cap="none" normalizeH="0" baseline="0" dirty="0" smtClean="0">
                        <a:ln>
                          <a:noFill/>
                        </a:ln>
                        <a:solidFill>
                          <a:schemeClr val="tx1"/>
                        </a:solidFill>
                        <a:effectLst/>
                        <a:latin typeface="+mn-lt"/>
                        <a:ea typeface="ＭＳ Ｐゴシック"/>
                        <a:cs typeface="ＭＳ Ｐゴシック"/>
                      </a:endParaRPr>
                    </a:p>
                  </a:txBody>
                  <a:tcPr horzOverflow="overflow"/>
                </a:tc>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a typeface="ＭＳ Ｐゴシック"/>
                        <a:cs typeface="Arial" charset="0"/>
                      </a:endParaRPr>
                    </a:p>
                  </a:txBody>
                  <a:tcPr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FVC</a:t>
                      </a:r>
                      <a:endParaRPr kumimoji="0" lang="en-US" sz="1600" b="0" i="0" u="none" strike="noStrike" cap="none" normalizeH="0" baseline="0" dirty="0" smtClean="0">
                        <a:ln>
                          <a:noFill/>
                        </a:ln>
                        <a:solidFill>
                          <a:schemeClr val="tx1"/>
                        </a:solidFill>
                        <a:effectLst/>
                        <a:latin typeface="+mn-lt"/>
                        <a:ea typeface="ＭＳ Ｐゴシック"/>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Negative</a:t>
                      </a:r>
                      <a:endParaRPr kumimoji="0" lang="en-US" sz="1600" b="0" i="0" u="none" strike="noStrike" cap="none" normalizeH="0" baseline="0" dirty="0" smtClean="0">
                        <a:ln>
                          <a:noFill/>
                        </a:ln>
                        <a:solidFill>
                          <a:schemeClr val="tx1"/>
                        </a:solidFill>
                        <a:effectLst/>
                        <a:latin typeface="+mn-lt"/>
                        <a:ea typeface="ＭＳ Ｐゴシック"/>
                        <a:cs typeface="Arial" charset="0"/>
                      </a:endParaRPr>
                    </a:p>
                  </a:txBody>
                  <a:tcPr anchor="ctr" horzOverflow="overflow"/>
                </a:tc>
              </a:tr>
              <a:tr h="287338">
                <a:tc>
                  <a:txBody>
                    <a:bodyPr/>
                    <a:lstStyle/>
                    <a:p>
                      <a:pPr marL="231775" marR="0" lvl="0" indent="-231775" algn="l" defTabSz="914400" rtl="0" eaLnBrk="1" fontAlgn="base" latinLnBrk="0" hangingPunct="1">
                        <a:lnSpc>
                          <a:spcPct val="100000"/>
                        </a:lnSpc>
                        <a:spcBef>
                          <a:spcPct val="0"/>
                        </a:spcBef>
                        <a:spcAft>
                          <a:spcPct val="0"/>
                        </a:spcAft>
                        <a:buClrTx/>
                        <a:buSzTx/>
                        <a:buFont typeface="Wingdings" pitchFamily="2" charset="2"/>
                        <a:buNone/>
                        <a:tabLst>
                          <a:tab pos="228600" algn="l"/>
                        </a:tabLst>
                      </a:pPr>
                      <a:r>
                        <a:rPr kumimoji="0" lang="en-US" sz="1600" u="none" strike="noStrike" cap="none" normalizeH="0" baseline="0" dirty="0" smtClean="0">
                          <a:ln>
                            <a:noFill/>
                          </a:ln>
                          <a:effectLst/>
                        </a:rPr>
                        <a:t>BIBF 1120 (nintedanib)</a:t>
                      </a:r>
                      <a:endParaRPr kumimoji="0" lang="en-US" sz="1600" b="0" i="0" u="none" strike="noStrike" cap="none" normalizeH="0" baseline="0" dirty="0" smtClean="0">
                        <a:ln>
                          <a:noFill/>
                        </a:ln>
                        <a:solidFill>
                          <a:schemeClr val="tx1"/>
                        </a:solidFill>
                        <a:effectLst/>
                        <a:latin typeface="+mn-lt"/>
                        <a:ea typeface="ＭＳ Ｐゴシック"/>
                        <a:cs typeface="ＭＳ Ｐゴシック"/>
                      </a:endParaRPr>
                    </a:p>
                  </a:txBody>
                  <a:tcPr horzOverflow="overflow"/>
                </a:tc>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432</a:t>
                      </a:r>
                      <a:endParaRPr kumimoji="0" lang="en-US" sz="1600" b="0" i="0" u="none" strike="noStrike" cap="none" normalizeH="0" baseline="0" dirty="0" smtClean="0">
                        <a:ln>
                          <a:noFill/>
                        </a:ln>
                        <a:solidFill>
                          <a:schemeClr val="tx1"/>
                        </a:solidFill>
                        <a:effectLst/>
                        <a:latin typeface="+mn-lt"/>
                        <a:ea typeface="ＭＳ Ｐゴシック"/>
                        <a:cs typeface="Arial" charset="0"/>
                      </a:endParaRPr>
                    </a:p>
                  </a:txBody>
                  <a:tcPr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FVC</a:t>
                      </a:r>
                      <a:endParaRPr kumimoji="0" lang="en-US" sz="1600" b="0" i="0" u="none" strike="noStrike" cap="none" normalizeH="0" baseline="0" dirty="0" smtClean="0">
                        <a:ln>
                          <a:noFill/>
                        </a:ln>
                        <a:solidFill>
                          <a:schemeClr val="tx1"/>
                        </a:solidFill>
                        <a:effectLst/>
                        <a:latin typeface="+mn-lt"/>
                        <a:ea typeface="ＭＳ Ｐゴシック"/>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Trend (P = 0.06)</a:t>
                      </a:r>
                      <a:endParaRPr kumimoji="0" lang="en-US" sz="1600" b="0" i="0" u="none" strike="noStrike" cap="none" normalizeH="0" baseline="0" dirty="0" smtClean="0">
                        <a:ln>
                          <a:noFill/>
                        </a:ln>
                        <a:solidFill>
                          <a:schemeClr val="tx1"/>
                        </a:solidFill>
                        <a:effectLst/>
                        <a:latin typeface="+mn-lt"/>
                        <a:ea typeface="ＭＳ Ｐゴシック"/>
                        <a:cs typeface="Arial" charset="0"/>
                      </a:endParaRPr>
                    </a:p>
                  </a:txBody>
                  <a:tcPr anchor="ctr" horzOverflow="overflow"/>
                </a:tc>
              </a:tr>
              <a:tr h="287338">
                <a:tc>
                  <a:txBody>
                    <a:bodyPr/>
                    <a:lstStyle/>
                    <a:p>
                      <a:pPr marL="231775" marR="0" lvl="0" indent="-231775" algn="l" defTabSz="914400" rtl="0" eaLnBrk="1" fontAlgn="base" latinLnBrk="0" hangingPunct="1">
                        <a:lnSpc>
                          <a:spcPct val="100000"/>
                        </a:lnSpc>
                        <a:spcBef>
                          <a:spcPct val="0"/>
                        </a:spcBef>
                        <a:spcAft>
                          <a:spcPct val="0"/>
                        </a:spcAft>
                        <a:buClrTx/>
                        <a:buSzTx/>
                        <a:buFont typeface="Wingdings" pitchFamily="2" charset="2"/>
                        <a:buNone/>
                        <a:tabLst>
                          <a:tab pos="228600" algn="l"/>
                        </a:tabLst>
                      </a:pPr>
                      <a:r>
                        <a:rPr kumimoji="0" lang="en-US" sz="1600" u="none" strike="noStrike" cap="none" normalizeH="0" baseline="0" dirty="0" smtClean="0">
                          <a:ln>
                            <a:noFill/>
                          </a:ln>
                          <a:effectLst/>
                        </a:rPr>
                        <a:t>Everolimus</a:t>
                      </a:r>
                      <a:endParaRPr kumimoji="0" lang="en-US" sz="1600" b="0" i="0" u="none" strike="noStrike" cap="none" normalizeH="0" baseline="0" dirty="0" smtClean="0">
                        <a:ln>
                          <a:noFill/>
                        </a:ln>
                        <a:solidFill>
                          <a:schemeClr val="tx1"/>
                        </a:solidFill>
                        <a:effectLst/>
                        <a:latin typeface="+mn-lt"/>
                        <a:ea typeface="ＭＳ Ｐゴシック"/>
                        <a:cs typeface="ＭＳ Ｐゴシック"/>
                      </a:endParaRPr>
                    </a:p>
                  </a:txBody>
                  <a:tcPr horzOverflow="overflow"/>
                </a:tc>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89</a:t>
                      </a:r>
                      <a:endParaRPr kumimoji="0" lang="en-US" sz="1600" b="0" i="0" u="none" strike="noStrike" cap="none" normalizeH="0" baseline="0" dirty="0" smtClean="0">
                        <a:ln>
                          <a:noFill/>
                        </a:ln>
                        <a:solidFill>
                          <a:schemeClr val="tx1"/>
                        </a:solidFill>
                        <a:effectLst/>
                        <a:latin typeface="+mn-lt"/>
                        <a:ea typeface="ＭＳ Ｐゴシック"/>
                        <a:cs typeface="Arial" charset="0"/>
                      </a:endParaRPr>
                    </a:p>
                  </a:txBody>
                  <a:tcPr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Progression</a:t>
                      </a:r>
                      <a:endParaRPr kumimoji="0" lang="en-US" sz="1600" b="0" i="0" u="none" strike="noStrike" cap="none" normalizeH="0" baseline="0" dirty="0" smtClean="0">
                        <a:ln>
                          <a:noFill/>
                        </a:ln>
                        <a:solidFill>
                          <a:schemeClr val="tx1"/>
                        </a:solidFill>
                        <a:effectLst/>
                        <a:latin typeface="+mn-lt"/>
                        <a:ea typeface="ＭＳ Ｐゴシック"/>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Negative</a:t>
                      </a:r>
                      <a:endParaRPr kumimoji="0" lang="en-US" sz="1600" b="0" i="0" u="none" strike="noStrike" cap="none" normalizeH="0" baseline="0" dirty="0" smtClean="0">
                        <a:ln>
                          <a:noFill/>
                        </a:ln>
                        <a:solidFill>
                          <a:schemeClr val="tx1"/>
                        </a:solidFill>
                        <a:effectLst/>
                        <a:latin typeface="+mn-lt"/>
                        <a:ea typeface="ＭＳ Ｐゴシック"/>
                        <a:cs typeface="Arial" charset="0"/>
                      </a:endParaRPr>
                    </a:p>
                  </a:txBody>
                  <a:tcPr anchor="ctr" horzOverflow="overflow"/>
                </a:tc>
              </a:tr>
              <a:tr h="287338">
                <a:tc>
                  <a:txBody>
                    <a:bodyPr/>
                    <a:lstStyle/>
                    <a:p>
                      <a:pPr marL="231775" marR="0" lvl="0" indent="-231775" algn="l" defTabSz="914400" rtl="0" eaLnBrk="1" fontAlgn="base" latinLnBrk="0" hangingPunct="1">
                        <a:lnSpc>
                          <a:spcPct val="100000"/>
                        </a:lnSpc>
                        <a:spcBef>
                          <a:spcPct val="0"/>
                        </a:spcBef>
                        <a:spcAft>
                          <a:spcPct val="0"/>
                        </a:spcAft>
                        <a:buClrTx/>
                        <a:buSzTx/>
                        <a:buFont typeface="Wingdings" pitchFamily="2" charset="2"/>
                        <a:buNone/>
                        <a:tabLst>
                          <a:tab pos="228600" algn="l"/>
                        </a:tabLst>
                      </a:pPr>
                      <a:r>
                        <a:rPr kumimoji="0" lang="en-US" sz="1600" u="none" strike="noStrike" cap="none" normalizeH="0" baseline="0" dirty="0" smtClean="0">
                          <a:ln>
                            <a:noFill/>
                          </a:ln>
                          <a:effectLst/>
                        </a:rPr>
                        <a:t>Co-</a:t>
                      </a:r>
                      <a:r>
                        <a:rPr kumimoji="0" lang="en-US" sz="1600" u="none" strike="noStrike" cap="none" normalizeH="0" baseline="0" dirty="0" err="1" smtClean="0">
                          <a:ln>
                            <a:noFill/>
                          </a:ln>
                          <a:effectLst/>
                        </a:rPr>
                        <a:t>trimoxazole</a:t>
                      </a:r>
                      <a:endParaRPr kumimoji="0" lang="en-US" sz="1600" b="0" i="0" u="none" strike="noStrike" cap="none" normalizeH="0" baseline="0" dirty="0" smtClean="0">
                        <a:ln>
                          <a:noFill/>
                        </a:ln>
                        <a:solidFill>
                          <a:schemeClr val="tx1"/>
                        </a:solidFill>
                        <a:effectLst/>
                        <a:latin typeface="+mn-lt"/>
                        <a:ea typeface="ＭＳ Ｐゴシック"/>
                        <a:cs typeface="ＭＳ Ｐゴシック"/>
                      </a:endParaRPr>
                    </a:p>
                  </a:txBody>
                  <a:tcPr anchor="ctr" horzOverflow="overflow"/>
                </a:tc>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181</a:t>
                      </a:r>
                      <a:endParaRPr kumimoji="0" lang="en-US" sz="1600" b="0" i="0" u="none" strike="noStrike" cap="none" normalizeH="0" baseline="0" dirty="0" smtClean="0">
                        <a:ln>
                          <a:noFill/>
                        </a:ln>
                        <a:solidFill>
                          <a:schemeClr val="tx1"/>
                        </a:solidFill>
                        <a:effectLst/>
                        <a:latin typeface="+mn-lt"/>
                        <a:ea typeface="ＭＳ Ｐゴシック"/>
                        <a:cs typeface="Arial" charset="0"/>
                      </a:endParaRPr>
                    </a:p>
                  </a:txBody>
                  <a:tcPr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FVC</a:t>
                      </a:r>
                      <a:endParaRPr kumimoji="0" lang="en-US" sz="1600" b="0" i="0" u="none" strike="noStrike" cap="none" normalizeH="0" baseline="0" dirty="0" smtClean="0">
                        <a:ln>
                          <a:noFill/>
                        </a:ln>
                        <a:solidFill>
                          <a:schemeClr val="tx1"/>
                        </a:solidFill>
                        <a:effectLst/>
                        <a:latin typeface="+mn-lt"/>
                        <a:ea typeface="ＭＳ Ｐゴシック"/>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Negative, but QOL↑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Mortality 3/53 vs 14/65 (P = 0.02)</a:t>
                      </a:r>
                      <a:endParaRPr kumimoji="0" lang="en-US" sz="1600" b="0" i="0" u="none" strike="noStrike" cap="none" normalizeH="0" baseline="0" dirty="0" smtClean="0">
                        <a:ln>
                          <a:noFill/>
                        </a:ln>
                        <a:solidFill>
                          <a:schemeClr val="tx1"/>
                        </a:solidFill>
                        <a:effectLst/>
                        <a:latin typeface="+mn-lt"/>
                        <a:ea typeface="ＭＳ Ｐゴシック"/>
                        <a:cs typeface="Arial" charset="0"/>
                      </a:endParaRPr>
                    </a:p>
                  </a:txBody>
                  <a:tcPr anchor="ctr" horzOverflow="overflow"/>
                </a:tc>
              </a:tr>
            </a:tbl>
          </a:graphicData>
        </a:graphic>
      </p:graphicFrame>
      <p:sp>
        <p:nvSpPr>
          <p:cNvPr id="9" name="Left-Right Arrow 8"/>
          <p:cNvSpPr/>
          <p:nvPr/>
        </p:nvSpPr>
        <p:spPr>
          <a:xfrm>
            <a:off x="5682343" y="124295"/>
            <a:ext cx="3276111" cy="628360"/>
          </a:xfrm>
          <a:prstGeom prst="lef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Rounded Rectangle 9"/>
          <p:cNvSpPr/>
          <p:nvPr/>
        </p:nvSpPr>
        <p:spPr>
          <a:xfrm>
            <a:off x="6651598" y="191921"/>
            <a:ext cx="805118" cy="50888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ATS 2011</a:t>
            </a:r>
            <a:endParaRPr lang="en-US" sz="1400" dirty="0"/>
          </a:p>
        </p:txBody>
      </p:sp>
      <p:sp>
        <p:nvSpPr>
          <p:cNvPr id="14" name="Rectangle 13"/>
          <p:cNvSpPr/>
          <p:nvPr/>
        </p:nvSpPr>
        <p:spPr>
          <a:xfrm>
            <a:off x="7467602" y="280080"/>
            <a:ext cx="794655" cy="309657"/>
          </a:xfrm>
          <a:prstGeom prst="rect">
            <a:avLst/>
          </a:prstGeom>
          <a:solidFill>
            <a:schemeClr val="accent2"/>
          </a:solidFill>
          <a:ln>
            <a:solidFill>
              <a:schemeClr val="accent2"/>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 name="TextBox 10"/>
          <p:cNvSpPr txBox="1"/>
          <p:nvPr/>
        </p:nvSpPr>
        <p:spPr>
          <a:xfrm>
            <a:off x="7168575" y="295471"/>
            <a:ext cx="1417988" cy="276999"/>
          </a:xfrm>
          <a:prstGeom prst="rect">
            <a:avLst/>
          </a:prstGeom>
          <a:noFill/>
        </p:spPr>
        <p:txBody>
          <a:bodyPr wrap="square" rtlCol="0">
            <a:spAutoFit/>
          </a:bodyPr>
          <a:lstStyle/>
          <a:p>
            <a:pPr algn="ctr"/>
            <a:r>
              <a:rPr lang="en-US" sz="1200" dirty="0" smtClean="0">
                <a:solidFill>
                  <a:schemeClr val="bg1"/>
                </a:solidFill>
              </a:rPr>
              <a:t>2011-2013</a:t>
            </a:r>
            <a:endParaRPr lang="en-US" sz="1200" dirty="0">
              <a:solidFill>
                <a:schemeClr val="bg1"/>
              </a:solidFill>
            </a:endParaRPr>
          </a:p>
        </p:txBody>
      </p:sp>
      <p:sp>
        <p:nvSpPr>
          <p:cNvPr id="12" name="TextBox 11"/>
          <p:cNvSpPr txBox="1"/>
          <p:nvPr/>
        </p:nvSpPr>
        <p:spPr>
          <a:xfrm>
            <a:off x="8107579" y="292474"/>
            <a:ext cx="902126" cy="276999"/>
          </a:xfrm>
          <a:prstGeom prst="rect">
            <a:avLst/>
          </a:prstGeom>
          <a:noFill/>
        </p:spPr>
        <p:txBody>
          <a:bodyPr wrap="square" rtlCol="0">
            <a:spAutoFit/>
          </a:bodyPr>
          <a:lstStyle/>
          <a:p>
            <a:pPr algn="ctr"/>
            <a:r>
              <a:rPr lang="en-US" sz="1200" dirty="0" smtClean="0"/>
              <a:t>2014</a:t>
            </a:r>
            <a:endParaRPr lang="en-US" sz="1600" dirty="0"/>
          </a:p>
        </p:txBody>
      </p:sp>
      <p:sp>
        <p:nvSpPr>
          <p:cNvPr id="13" name="TextBox 12"/>
          <p:cNvSpPr txBox="1"/>
          <p:nvPr/>
        </p:nvSpPr>
        <p:spPr>
          <a:xfrm>
            <a:off x="5758546" y="312739"/>
            <a:ext cx="991025" cy="276999"/>
          </a:xfrm>
          <a:prstGeom prst="rect">
            <a:avLst/>
          </a:prstGeom>
          <a:noFill/>
        </p:spPr>
        <p:txBody>
          <a:bodyPr wrap="square" rtlCol="0">
            <a:spAutoFit/>
          </a:bodyPr>
          <a:lstStyle/>
          <a:p>
            <a:pPr algn="ctr"/>
            <a:r>
              <a:rPr lang="en-US" sz="1200" dirty="0" smtClean="0"/>
              <a:t>Pre-2011</a:t>
            </a:r>
            <a:endParaRPr lang="en-US" sz="1200" dirty="0"/>
          </a:p>
        </p:txBody>
      </p:sp>
    </p:spTree>
    <p:custDataLst>
      <p:tags r:id="rId1"/>
    </p:custDataLst>
    <p:extLst>
      <p:ext uri="{BB962C8B-B14F-4D97-AF65-F5344CB8AC3E}">
        <p14:creationId xmlns:p14="http://schemas.microsoft.com/office/powerpoint/2010/main" val="2204138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3 Clinical Trials Presented </a:t>
            </a:r>
            <a:r>
              <a:rPr lang="en-US" b="1" dirty="0" smtClean="0"/>
              <a:t/>
            </a:r>
            <a:br>
              <a:rPr lang="en-US" b="1" dirty="0" smtClean="0"/>
            </a:br>
            <a:r>
              <a:rPr lang="en-US" b="1" dirty="0" smtClean="0"/>
              <a:t>at ATS </a:t>
            </a:r>
            <a:r>
              <a:rPr lang="en-US" b="1" dirty="0"/>
              <a:t>2014</a:t>
            </a:r>
          </a:p>
        </p:txBody>
      </p:sp>
      <p:sp>
        <p:nvSpPr>
          <p:cNvPr id="3" name="Content Placeholder 2"/>
          <p:cNvSpPr>
            <a:spLocks noGrp="1"/>
          </p:cNvSpPr>
          <p:nvPr>
            <p:ph idx="1"/>
          </p:nvPr>
        </p:nvSpPr>
        <p:spPr>
          <a:xfrm>
            <a:off x="457200" y="1828822"/>
            <a:ext cx="8229600" cy="4297341"/>
          </a:xfrm>
        </p:spPr>
        <p:txBody>
          <a:bodyPr/>
          <a:lstStyle/>
          <a:p>
            <a:r>
              <a:rPr lang="en-US" dirty="0" smtClean="0"/>
              <a:t>PANTHER		N-</a:t>
            </a:r>
            <a:r>
              <a:rPr lang="en-US" dirty="0" err="1" smtClean="0"/>
              <a:t>acetylcysteine</a:t>
            </a:r>
            <a:r>
              <a:rPr lang="en-US" dirty="0" smtClean="0"/>
              <a:t> (NAC)</a:t>
            </a:r>
          </a:p>
          <a:p>
            <a:r>
              <a:rPr lang="en-US" dirty="0" smtClean="0"/>
              <a:t>ASCEND			pirfenidone</a:t>
            </a:r>
          </a:p>
          <a:p>
            <a:r>
              <a:rPr lang="en-US" dirty="0" smtClean="0"/>
              <a:t>INPULSIS			nintedanib (BIBF1120)</a:t>
            </a:r>
            <a:endParaRPr lang="en-US" dirty="0"/>
          </a:p>
        </p:txBody>
      </p:sp>
      <p:sp>
        <p:nvSpPr>
          <p:cNvPr id="9" name="Left-Right Arrow 8"/>
          <p:cNvSpPr/>
          <p:nvPr/>
        </p:nvSpPr>
        <p:spPr>
          <a:xfrm>
            <a:off x="5682343" y="124295"/>
            <a:ext cx="3276111" cy="628360"/>
          </a:xfrm>
          <a:prstGeom prst="lef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Rounded Rectangle 9"/>
          <p:cNvSpPr/>
          <p:nvPr/>
        </p:nvSpPr>
        <p:spPr>
          <a:xfrm>
            <a:off x="6651598" y="191921"/>
            <a:ext cx="805118" cy="50888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ATS 2011</a:t>
            </a:r>
            <a:endParaRPr lang="en-US" sz="1400" dirty="0"/>
          </a:p>
        </p:txBody>
      </p:sp>
      <p:sp>
        <p:nvSpPr>
          <p:cNvPr id="12" name="TextBox 11"/>
          <p:cNvSpPr txBox="1"/>
          <p:nvPr/>
        </p:nvSpPr>
        <p:spPr>
          <a:xfrm>
            <a:off x="7168575" y="295471"/>
            <a:ext cx="1417988" cy="276999"/>
          </a:xfrm>
          <a:prstGeom prst="rect">
            <a:avLst/>
          </a:prstGeom>
          <a:noFill/>
        </p:spPr>
        <p:txBody>
          <a:bodyPr wrap="square" rtlCol="0">
            <a:spAutoFit/>
          </a:bodyPr>
          <a:lstStyle/>
          <a:p>
            <a:pPr algn="ctr"/>
            <a:r>
              <a:rPr lang="en-US" sz="1200" dirty="0" smtClean="0"/>
              <a:t>2011-2013</a:t>
            </a:r>
            <a:endParaRPr lang="en-US" sz="1200" dirty="0"/>
          </a:p>
        </p:txBody>
      </p:sp>
      <p:sp>
        <p:nvSpPr>
          <p:cNvPr id="14" name="TextBox 13"/>
          <p:cNvSpPr txBox="1"/>
          <p:nvPr/>
        </p:nvSpPr>
        <p:spPr>
          <a:xfrm>
            <a:off x="5758546" y="312739"/>
            <a:ext cx="991025" cy="276999"/>
          </a:xfrm>
          <a:prstGeom prst="rect">
            <a:avLst/>
          </a:prstGeom>
          <a:noFill/>
        </p:spPr>
        <p:txBody>
          <a:bodyPr wrap="square" rtlCol="0">
            <a:spAutoFit/>
          </a:bodyPr>
          <a:lstStyle/>
          <a:p>
            <a:pPr algn="ctr"/>
            <a:r>
              <a:rPr lang="en-US" sz="1200" dirty="0" smtClean="0"/>
              <a:t>Pre-2011</a:t>
            </a:r>
            <a:endParaRPr lang="en-US" sz="1200" dirty="0"/>
          </a:p>
        </p:txBody>
      </p:sp>
      <p:sp>
        <p:nvSpPr>
          <p:cNvPr id="15" name="Right Arrow 14"/>
          <p:cNvSpPr/>
          <p:nvPr/>
        </p:nvSpPr>
        <p:spPr>
          <a:xfrm>
            <a:off x="8284029" y="116793"/>
            <a:ext cx="674425" cy="628360"/>
          </a:xfrm>
          <a:prstGeom prst="rightArrow">
            <a:avLst/>
          </a:prstGeom>
          <a:solidFill>
            <a:schemeClr val="accent2"/>
          </a:solidFill>
          <a:ln>
            <a:solidFill>
              <a:schemeClr val="accent2"/>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TextBox 12"/>
          <p:cNvSpPr txBox="1"/>
          <p:nvPr/>
        </p:nvSpPr>
        <p:spPr>
          <a:xfrm>
            <a:off x="8107579" y="292474"/>
            <a:ext cx="902126" cy="276999"/>
          </a:xfrm>
          <a:prstGeom prst="rect">
            <a:avLst/>
          </a:prstGeom>
          <a:noFill/>
        </p:spPr>
        <p:txBody>
          <a:bodyPr wrap="square" rtlCol="0">
            <a:spAutoFit/>
          </a:bodyPr>
          <a:lstStyle/>
          <a:p>
            <a:pPr algn="ctr"/>
            <a:r>
              <a:rPr lang="en-US" sz="1200" dirty="0" smtClean="0">
                <a:solidFill>
                  <a:schemeClr val="bg1"/>
                </a:solidFill>
              </a:rPr>
              <a:t>2014</a:t>
            </a:r>
            <a:endParaRPr lang="en-US" sz="1600" dirty="0">
              <a:solidFill>
                <a:schemeClr val="bg1"/>
              </a:solidFill>
            </a:endParaRPr>
          </a:p>
        </p:txBody>
      </p:sp>
    </p:spTree>
    <p:extLst>
      <p:ext uri="{BB962C8B-B14F-4D97-AF65-F5344CB8AC3E}">
        <p14:creationId xmlns:p14="http://schemas.microsoft.com/office/powerpoint/2010/main" val="1410965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PILOT Learning Objectives</a:t>
            </a:r>
            <a:endParaRPr lang="en-US" sz="3600" b="1" dirty="0"/>
          </a:p>
        </p:txBody>
      </p:sp>
      <p:sp>
        <p:nvSpPr>
          <p:cNvPr id="3" name="Content Placeholder 2"/>
          <p:cNvSpPr>
            <a:spLocks noGrp="1"/>
          </p:cNvSpPr>
          <p:nvPr>
            <p:ph idx="1"/>
          </p:nvPr>
        </p:nvSpPr>
        <p:spPr/>
        <p:txBody>
          <a:bodyPr>
            <a:normAutofit fontScale="92500"/>
          </a:bodyPr>
          <a:lstStyle/>
          <a:p>
            <a:r>
              <a:rPr lang="en-US" dirty="0" smtClean="0"/>
              <a:t>Summarize </a:t>
            </a:r>
            <a:r>
              <a:rPr lang="en-US" dirty="0"/>
              <a:t>the current understanding of the IPF disease process and strategies that can help measure </a:t>
            </a:r>
            <a:r>
              <a:rPr lang="en-US" u="sng" dirty="0"/>
              <a:t>disease progression and treatment </a:t>
            </a:r>
            <a:r>
              <a:rPr lang="en-US" u="sng" dirty="0" smtClean="0"/>
              <a:t>response</a:t>
            </a:r>
            <a:endParaRPr lang="en-US" dirty="0"/>
          </a:p>
          <a:p>
            <a:r>
              <a:rPr lang="en-US" dirty="0"/>
              <a:t>Identify </a:t>
            </a:r>
            <a:r>
              <a:rPr lang="en-US" dirty="0" smtClean="0"/>
              <a:t>approaches </a:t>
            </a:r>
            <a:r>
              <a:rPr lang="en-US" dirty="0"/>
              <a:t>to IPF management that are covered in current </a:t>
            </a:r>
            <a:r>
              <a:rPr lang="en-US" u="sng" dirty="0"/>
              <a:t>guidelines</a:t>
            </a:r>
            <a:r>
              <a:rPr lang="en-US" dirty="0"/>
              <a:t>, taking into account the strength of relevant </a:t>
            </a:r>
            <a:r>
              <a:rPr lang="en-US" dirty="0" smtClean="0"/>
              <a:t>recommendations </a:t>
            </a:r>
          </a:p>
          <a:p>
            <a:r>
              <a:rPr lang="en-US" dirty="0" smtClean="0"/>
              <a:t>Evaluate </a:t>
            </a:r>
            <a:r>
              <a:rPr lang="en-US" dirty="0"/>
              <a:t>clinical trial data on available and emerging </a:t>
            </a:r>
            <a:r>
              <a:rPr lang="en-US" u="sng" dirty="0"/>
              <a:t>treatments</a:t>
            </a:r>
            <a:r>
              <a:rPr lang="en-US" dirty="0"/>
              <a:t> for IPF</a:t>
            </a:r>
          </a:p>
          <a:p>
            <a:pPr>
              <a:buSzPct val="100000"/>
            </a:pPr>
            <a:endParaRPr lang="en-US" sz="2400" dirty="0"/>
          </a:p>
        </p:txBody>
      </p:sp>
    </p:spTree>
    <p:extLst>
      <p:ext uri="{BB962C8B-B14F-4D97-AF65-F5344CB8AC3E}">
        <p14:creationId xmlns:p14="http://schemas.microsoft.com/office/powerpoint/2010/main" val="3239388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1818079"/>
            <a:ext cx="7772400" cy="2207656"/>
          </a:xfrm>
        </p:spPr>
        <p:txBody>
          <a:bodyPr>
            <a:normAutofit/>
          </a:bodyPr>
          <a:lstStyle/>
          <a:p>
            <a:r>
              <a:rPr lang="en-US" sz="4900" cap="none" dirty="0" smtClean="0">
                <a:solidFill>
                  <a:srgbClr val="C74D35"/>
                </a:solidFill>
              </a:rPr>
              <a:t>PANTHER</a:t>
            </a:r>
            <a:r>
              <a:rPr lang="en-US" cap="none" dirty="0" smtClean="0"/>
              <a:t/>
            </a:r>
            <a:br>
              <a:rPr lang="en-US" cap="none" dirty="0" smtClean="0"/>
            </a:br>
            <a:r>
              <a:rPr lang="en-US" b="0" cap="none" dirty="0" smtClean="0"/>
              <a:t>N-</a:t>
            </a:r>
            <a:r>
              <a:rPr lang="en-US" b="0" cap="none" dirty="0" err="1" smtClean="0"/>
              <a:t>acetylcysteine</a:t>
            </a:r>
            <a:r>
              <a:rPr lang="en-US" b="0" cap="none" dirty="0" smtClean="0"/>
              <a:t> (NAC)</a:t>
            </a:r>
            <a:endParaRPr lang="en-US" cap="none" dirty="0"/>
          </a:p>
        </p:txBody>
      </p:sp>
    </p:spTree>
    <p:extLst>
      <p:ext uri="{BB962C8B-B14F-4D97-AF65-F5344CB8AC3E}">
        <p14:creationId xmlns:p14="http://schemas.microsoft.com/office/powerpoint/2010/main" val="2876866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222" y="275568"/>
            <a:ext cx="8229600" cy="1143000"/>
          </a:xfrm>
        </p:spPr>
        <p:txBody>
          <a:bodyPr>
            <a:normAutofit/>
          </a:bodyPr>
          <a:lstStyle/>
          <a:p>
            <a:r>
              <a:rPr lang="en-US" dirty="0" smtClean="0"/>
              <a:t>Possible NAC </a:t>
            </a:r>
            <a:r>
              <a:rPr lang="en-US" sz="3600" b="1" dirty="0" smtClean="0"/>
              <a:t>Mechanisms of Action</a:t>
            </a:r>
            <a:endParaRPr lang="en-US" sz="3600" b="1" dirty="0"/>
          </a:p>
        </p:txBody>
      </p:sp>
      <p:sp>
        <p:nvSpPr>
          <p:cNvPr id="3" name="Content Placeholder 2"/>
          <p:cNvSpPr>
            <a:spLocks noGrp="1"/>
          </p:cNvSpPr>
          <p:nvPr>
            <p:ph idx="1"/>
          </p:nvPr>
        </p:nvSpPr>
        <p:spPr>
          <a:xfrm>
            <a:off x="429278" y="1578268"/>
            <a:ext cx="8229600" cy="2816993"/>
          </a:xfrm>
        </p:spPr>
        <p:txBody>
          <a:bodyPr/>
          <a:lstStyle/>
          <a:p>
            <a:r>
              <a:rPr lang="en-US" dirty="0" smtClean="0"/>
              <a:t>Increase glutathione</a:t>
            </a:r>
            <a:r>
              <a:rPr lang="en-US" dirty="0" smtClean="0">
                <a:sym typeface="Wingdings" panose="05000000000000000000" pitchFamily="2" charset="2"/>
              </a:rPr>
              <a:t> a</a:t>
            </a:r>
            <a:r>
              <a:rPr lang="en-US" dirty="0" smtClean="0"/>
              <a:t>ntioxidation </a:t>
            </a:r>
          </a:p>
          <a:p>
            <a:r>
              <a:rPr lang="en-US" dirty="0" err="1" smtClean="0"/>
              <a:t>Downregulate</a:t>
            </a:r>
            <a:r>
              <a:rPr lang="en-US" dirty="0" smtClean="0"/>
              <a:t> </a:t>
            </a:r>
            <a:r>
              <a:rPr lang="en-US" dirty="0" err="1"/>
              <a:t>lysyl</a:t>
            </a:r>
            <a:r>
              <a:rPr lang="en-US" dirty="0"/>
              <a:t> oxidase (LOX) activity, (</a:t>
            </a:r>
            <a:r>
              <a:rPr lang="en-US" dirty="0" smtClean="0"/>
              <a:t>essential </a:t>
            </a:r>
            <a:r>
              <a:rPr lang="en-US" dirty="0"/>
              <a:t>for </a:t>
            </a:r>
            <a:r>
              <a:rPr lang="en-US" dirty="0" smtClean="0"/>
              <a:t>collagen deposition)</a:t>
            </a:r>
            <a:endParaRPr lang="en-US" dirty="0"/>
          </a:p>
        </p:txBody>
      </p:sp>
      <p:sp>
        <p:nvSpPr>
          <p:cNvPr id="8" name="TextBox 7"/>
          <p:cNvSpPr txBox="1"/>
          <p:nvPr/>
        </p:nvSpPr>
        <p:spPr>
          <a:xfrm>
            <a:off x="43486" y="5932200"/>
            <a:ext cx="4544064" cy="523220"/>
          </a:xfrm>
          <a:prstGeom prst="rect">
            <a:avLst/>
          </a:prstGeom>
          <a:noFill/>
        </p:spPr>
        <p:txBody>
          <a:bodyPr wrap="none" rtlCol="0">
            <a:spAutoFit/>
          </a:bodyPr>
          <a:lstStyle/>
          <a:p>
            <a:r>
              <a:rPr lang="en-US" sz="1400" dirty="0"/>
              <a:t>Li S, et al. </a:t>
            </a:r>
            <a:r>
              <a:rPr lang="en-US" sz="1400" i="1" dirty="0"/>
              <a:t>Respiration</a:t>
            </a:r>
            <a:r>
              <a:rPr lang="en-US" sz="1400" dirty="0"/>
              <a:t>. 2012;84(6):509-517.</a:t>
            </a:r>
          </a:p>
          <a:p>
            <a:r>
              <a:rPr lang="en-US" sz="1400" dirty="0" err="1" smtClean="0"/>
              <a:t>Rushworth</a:t>
            </a:r>
            <a:r>
              <a:rPr lang="en-US" sz="1400" dirty="0" smtClean="0"/>
              <a:t> </a:t>
            </a:r>
            <a:r>
              <a:rPr lang="en-US" sz="1400" dirty="0"/>
              <a:t>GF</a:t>
            </a:r>
            <a:r>
              <a:rPr lang="en-US" sz="1400" dirty="0" smtClean="0"/>
              <a:t>, et al. </a:t>
            </a:r>
            <a:r>
              <a:rPr lang="en-US" sz="1400" i="1" dirty="0" err="1" smtClean="0"/>
              <a:t>Pharmacol</a:t>
            </a:r>
            <a:r>
              <a:rPr lang="en-US" sz="1400" i="1" dirty="0" smtClean="0"/>
              <a:t> </a:t>
            </a:r>
            <a:r>
              <a:rPr lang="en-US" sz="1400" i="1" dirty="0" err="1"/>
              <a:t>Ther</a:t>
            </a:r>
            <a:r>
              <a:rPr lang="en-US" sz="1400" dirty="0"/>
              <a:t>. </a:t>
            </a:r>
            <a:r>
              <a:rPr lang="en-US" sz="1400" dirty="0" smtClean="0"/>
              <a:t>2014;141(2</a:t>
            </a:r>
            <a:r>
              <a:rPr lang="en-US" sz="1400" dirty="0"/>
              <a:t>):</a:t>
            </a:r>
            <a:r>
              <a:rPr lang="en-US" sz="1400" dirty="0" smtClean="0"/>
              <a:t>150-159</a:t>
            </a:r>
            <a:r>
              <a:rPr lang="en-US" sz="1400" dirty="0"/>
              <a:t>. </a:t>
            </a:r>
            <a:endParaRPr lang="en-US" sz="1400" dirty="0" smtClean="0"/>
          </a:p>
        </p:txBody>
      </p:sp>
    </p:spTree>
    <p:extLst>
      <p:ext uri="{BB962C8B-B14F-4D97-AF65-F5344CB8AC3E}">
        <p14:creationId xmlns:p14="http://schemas.microsoft.com/office/powerpoint/2010/main" val="3112464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44450" y="6324600"/>
            <a:ext cx="184150" cy="457200"/>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endParaRPr lang="en-US" sz="2800" dirty="0">
              <a:solidFill>
                <a:prstClr val="black"/>
              </a:solidFill>
              <a:latin typeface="Times" pitchFamily="18" charset="0"/>
              <a:ea typeface="ＭＳ Ｐゴシック"/>
              <a:cs typeface="ＭＳ Ｐゴシック"/>
            </a:endParaRPr>
          </a:p>
        </p:txBody>
      </p:sp>
      <p:sp>
        <p:nvSpPr>
          <p:cNvPr id="21507" name="Rectangle 4"/>
          <p:cNvSpPr>
            <a:spLocks noChangeArrowheads="1"/>
          </p:cNvSpPr>
          <p:nvPr/>
        </p:nvSpPr>
        <p:spPr bwMode="auto">
          <a:xfrm>
            <a:off x="31628" y="6163518"/>
            <a:ext cx="4328173" cy="307777"/>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400" dirty="0">
                <a:ea typeface="ＭＳ Ｐゴシック"/>
                <a:cs typeface="Arial" pitchFamily="34" charset="0"/>
              </a:rPr>
              <a:t>Demedts </a:t>
            </a:r>
            <a:r>
              <a:rPr lang="en-US" sz="1400" dirty="0" smtClean="0">
                <a:ea typeface="ＭＳ Ｐゴシック"/>
                <a:cs typeface="Arial" pitchFamily="34" charset="0"/>
              </a:rPr>
              <a:t>M, et al. </a:t>
            </a:r>
            <a:r>
              <a:rPr lang="en-US" sz="1400" i="1" dirty="0">
                <a:ea typeface="ＭＳ Ｐゴシック"/>
                <a:cs typeface="Arial" pitchFamily="34" charset="0"/>
              </a:rPr>
              <a:t>New Engl J </a:t>
            </a:r>
            <a:r>
              <a:rPr lang="en-US" sz="1400" i="1" dirty="0" smtClean="0">
                <a:ea typeface="ＭＳ Ｐゴシック"/>
                <a:cs typeface="Arial" pitchFamily="34" charset="0"/>
              </a:rPr>
              <a:t>Med</a:t>
            </a:r>
            <a:r>
              <a:rPr lang="en-US" sz="1400" dirty="0">
                <a:ea typeface="ＭＳ Ｐゴシック"/>
                <a:cs typeface="Arial" pitchFamily="34" charset="0"/>
              </a:rPr>
              <a:t>. </a:t>
            </a:r>
            <a:r>
              <a:rPr lang="en-US" sz="1400" dirty="0" smtClean="0">
                <a:ea typeface="ＭＳ Ｐゴシック"/>
                <a:cs typeface="Arial" pitchFamily="34" charset="0"/>
              </a:rPr>
              <a:t>2005;353:2229-2242</a:t>
            </a:r>
            <a:r>
              <a:rPr lang="en-US" sz="1400" dirty="0">
                <a:ea typeface="ＭＳ Ｐゴシック"/>
                <a:cs typeface="Arial" pitchFamily="34" charset="0"/>
              </a:rPr>
              <a:t>.</a:t>
            </a:r>
          </a:p>
        </p:txBody>
      </p:sp>
      <p:sp>
        <p:nvSpPr>
          <p:cNvPr id="21511" name="Text Box 7"/>
          <p:cNvSpPr txBox="1">
            <a:spLocks noChangeArrowheads="1"/>
          </p:cNvSpPr>
          <p:nvPr/>
        </p:nvSpPr>
        <p:spPr bwMode="auto">
          <a:xfrm>
            <a:off x="6916616" y="3033629"/>
            <a:ext cx="2011384"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defTabSz="457200" fontAlgn="base">
              <a:spcBef>
                <a:spcPct val="0"/>
              </a:spcBef>
              <a:spcAft>
                <a:spcPct val="0"/>
              </a:spcAft>
              <a:defRPr/>
            </a:pPr>
            <a:r>
              <a:rPr lang="en-US" sz="1400" b="1" dirty="0"/>
              <a:t>+ </a:t>
            </a:r>
            <a:r>
              <a:rPr lang="en-US" sz="1400" b="1" dirty="0" smtClean="0"/>
              <a:t>azathioprine + steroids</a:t>
            </a:r>
            <a:endParaRPr lang="en-US" sz="1400" b="1"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17896" y="1657563"/>
            <a:ext cx="5438775" cy="3592948"/>
          </a:xfrm>
          <a:prstGeom prst="rect">
            <a:avLst/>
          </a:prstGeom>
          <a:noFill/>
          <a:ln w="19050">
            <a:solidFill>
              <a:schemeClr val="accent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0" name="Text Box 6"/>
          <p:cNvSpPr txBox="1">
            <a:spLocks noChangeArrowheads="1"/>
          </p:cNvSpPr>
          <p:nvPr/>
        </p:nvSpPr>
        <p:spPr bwMode="auto">
          <a:xfrm>
            <a:off x="6916616" y="2494275"/>
            <a:ext cx="2011384"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sz="1400" b="1" dirty="0"/>
              <a:t>+ </a:t>
            </a:r>
            <a:r>
              <a:rPr lang="en-US" sz="1400" b="1" dirty="0" smtClean="0"/>
              <a:t>azathioprine + steroids</a:t>
            </a:r>
            <a:endParaRPr lang="en-US" sz="1400" b="1" dirty="0"/>
          </a:p>
        </p:txBody>
      </p:sp>
      <p:sp>
        <p:nvSpPr>
          <p:cNvPr id="2" name="Title 1"/>
          <p:cNvSpPr>
            <a:spLocks noGrp="1"/>
          </p:cNvSpPr>
          <p:nvPr>
            <p:ph type="title"/>
          </p:nvPr>
        </p:nvSpPr>
        <p:spPr>
          <a:xfrm>
            <a:off x="433450" y="435950"/>
            <a:ext cx="8229600" cy="1143000"/>
          </a:xfrm>
        </p:spPr>
        <p:txBody>
          <a:bodyPr>
            <a:normAutofit/>
          </a:bodyPr>
          <a:lstStyle/>
          <a:p>
            <a:r>
              <a:rPr lang="en-US" sz="3600" b="1" dirty="0"/>
              <a:t>Early Evidence for </a:t>
            </a:r>
            <a:r>
              <a:rPr lang="en-US" sz="3600" b="1" dirty="0" smtClean="0"/>
              <a:t>a </a:t>
            </a:r>
            <a:r>
              <a:rPr lang="en-US" sz="3600" b="1" dirty="0"/>
              <a:t>NAC Cocktail</a:t>
            </a:r>
          </a:p>
        </p:txBody>
      </p:sp>
      <p:sp>
        <p:nvSpPr>
          <p:cNvPr id="9" name="Text Box 6"/>
          <p:cNvSpPr txBox="1">
            <a:spLocks noChangeArrowheads="1"/>
          </p:cNvSpPr>
          <p:nvPr/>
        </p:nvSpPr>
        <p:spPr bwMode="auto">
          <a:xfrm>
            <a:off x="5680642" y="2535997"/>
            <a:ext cx="3126946" cy="307777"/>
          </a:xfrm>
          <a:prstGeom prst="rect">
            <a:avLst/>
          </a:prstGeom>
          <a:solidFill>
            <a:schemeClr val="bg1"/>
          </a:solid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sz="1400" b="1" dirty="0" err="1" smtClean="0"/>
              <a:t>Acetylcysteine</a:t>
            </a:r>
            <a:r>
              <a:rPr lang="en-US" sz="1400" b="1" dirty="0" smtClean="0"/>
              <a:t> + azathioprine + steroids</a:t>
            </a:r>
            <a:endParaRPr lang="en-US" sz="1400" b="1" dirty="0"/>
          </a:p>
        </p:txBody>
      </p:sp>
      <p:sp>
        <p:nvSpPr>
          <p:cNvPr id="10" name="Text Box 6"/>
          <p:cNvSpPr txBox="1">
            <a:spLocks noChangeArrowheads="1"/>
          </p:cNvSpPr>
          <p:nvPr/>
        </p:nvSpPr>
        <p:spPr bwMode="auto">
          <a:xfrm>
            <a:off x="6202693" y="3025067"/>
            <a:ext cx="2638158" cy="307777"/>
          </a:xfrm>
          <a:prstGeom prst="rect">
            <a:avLst/>
          </a:prstGeom>
          <a:solidFill>
            <a:schemeClr val="bg1"/>
          </a:solid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sz="1400" b="1" dirty="0" smtClean="0"/>
              <a:t>Placebo + azathioprine + steroids</a:t>
            </a:r>
            <a:endParaRPr lang="en-US" sz="1400" b="1" dirty="0"/>
          </a:p>
        </p:txBody>
      </p:sp>
      <p:sp>
        <p:nvSpPr>
          <p:cNvPr id="16" name="Left-Right Arrow 15"/>
          <p:cNvSpPr/>
          <p:nvPr/>
        </p:nvSpPr>
        <p:spPr>
          <a:xfrm>
            <a:off x="5682344" y="113409"/>
            <a:ext cx="3276111" cy="628360"/>
          </a:xfrm>
          <a:prstGeom prst="lef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 name="Rounded Rectangle 16"/>
          <p:cNvSpPr/>
          <p:nvPr/>
        </p:nvSpPr>
        <p:spPr>
          <a:xfrm>
            <a:off x="6651598" y="181035"/>
            <a:ext cx="805118" cy="50888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ATS 2011</a:t>
            </a:r>
            <a:endParaRPr lang="en-US" sz="1400" dirty="0"/>
          </a:p>
        </p:txBody>
      </p:sp>
      <p:sp>
        <p:nvSpPr>
          <p:cNvPr id="18" name="TextBox 17"/>
          <p:cNvSpPr txBox="1"/>
          <p:nvPr/>
        </p:nvSpPr>
        <p:spPr>
          <a:xfrm>
            <a:off x="7168575" y="284585"/>
            <a:ext cx="1417988" cy="276999"/>
          </a:xfrm>
          <a:prstGeom prst="rect">
            <a:avLst/>
          </a:prstGeom>
          <a:noFill/>
        </p:spPr>
        <p:txBody>
          <a:bodyPr wrap="square" rtlCol="0">
            <a:spAutoFit/>
          </a:bodyPr>
          <a:lstStyle/>
          <a:p>
            <a:pPr algn="ctr"/>
            <a:r>
              <a:rPr lang="en-US" sz="1200" dirty="0" smtClean="0"/>
              <a:t>2011-2013</a:t>
            </a:r>
            <a:endParaRPr lang="en-US" sz="1200" dirty="0"/>
          </a:p>
        </p:txBody>
      </p:sp>
      <p:sp>
        <p:nvSpPr>
          <p:cNvPr id="19" name="Right Arrow 18"/>
          <p:cNvSpPr/>
          <p:nvPr/>
        </p:nvSpPr>
        <p:spPr>
          <a:xfrm rot="10800000">
            <a:off x="5682344" y="115853"/>
            <a:ext cx="958044" cy="639246"/>
          </a:xfrm>
          <a:prstGeom prst="rightArrow">
            <a:avLst/>
          </a:prstGeom>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0" name="TextBox 19"/>
          <p:cNvSpPr txBox="1"/>
          <p:nvPr/>
        </p:nvSpPr>
        <p:spPr>
          <a:xfrm>
            <a:off x="8107579" y="281588"/>
            <a:ext cx="902126" cy="276999"/>
          </a:xfrm>
          <a:prstGeom prst="rect">
            <a:avLst/>
          </a:prstGeom>
          <a:noFill/>
        </p:spPr>
        <p:txBody>
          <a:bodyPr wrap="square" rtlCol="0">
            <a:spAutoFit/>
          </a:bodyPr>
          <a:lstStyle/>
          <a:p>
            <a:pPr algn="ctr"/>
            <a:r>
              <a:rPr lang="en-US" sz="1200" dirty="0" smtClean="0"/>
              <a:t>2014</a:t>
            </a:r>
            <a:endParaRPr lang="en-US" sz="1600" dirty="0"/>
          </a:p>
        </p:txBody>
      </p:sp>
      <p:sp>
        <p:nvSpPr>
          <p:cNvPr id="21" name="TextBox 20"/>
          <p:cNvSpPr txBox="1"/>
          <p:nvPr/>
        </p:nvSpPr>
        <p:spPr>
          <a:xfrm>
            <a:off x="5758546" y="301853"/>
            <a:ext cx="991025" cy="276999"/>
          </a:xfrm>
          <a:prstGeom prst="rect">
            <a:avLst/>
          </a:prstGeom>
          <a:noFill/>
        </p:spPr>
        <p:txBody>
          <a:bodyPr wrap="square" rtlCol="0">
            <a:spAutoFit/>
          </a:bodyPr>
          <a:lstStyle/>
          <a:p>
            <a:pPr algn="ctr"/>
            <a:r>
              <a:rPr lang="en-US" sz="1200" dirty="0" smtClean="0">
                <a:solidFill>
                  <a:schemeClr val="bg1"/>
                </a:solidFill>
              </a:rPr>
              <a:t>Pre-2011</a:t>
            </a:r>
            <a:endParaRPr lang="en-US" sz="1200" dirty="0">
              <a:solidFill>
                <a:schemeClr val="bg1"/>
              </a:solidFill>
            </a:endParaRPr>
          </a:p>
        </p:txBody>
      </p:sp>
    </p:spTree>
    <p:custDataLst>
      <p:tags r:id="rId1"/>
    </p:custDataLst>
    <p:extLst>
      <p:ext uri="{BB962C8B-B14F-4D97-AF65-F5344CB8AC3E}">
        <p14:creationId xmlns:p14="http://schemas.microsoft.com/office/powerpoint/2010/main" val="2688913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43350" y="257039"/>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26528E"/>
                </a:solidFill>
                <a:latin typeface="+mj-lt"/>
                <a:ea typeface="+mj-ea"/>
                <a:cs typeface="+mj-cs"/>
              </a:defRPr>
            </a:lvl1pPr>
          </a:lstStyle>
          <a:p>
            <a:r>
              <a:rPr lang="en-US" sz="3600" b="1" dirty="0" smtClean="0"/>
              <a:t>PANTHER 2012</a:t>
            </a:r>
            <a:endParaRPr lang="en-US" sz="3600" b="1" dirty="0"/>
          </a:p>
        </p:txBody>
      </p:sp>
      <p:sp>
        <p:nvSpPr>
          <p:cNvPr id="6" name="Text Box 5"/>
          <p:cNvSpPr txBox="1">
            <a:spLocks noChangeArrowheads="1"/>
          </p:cNvSpPr>
          <p:nvPr/>
        </p:nvSpPr>
        <p:spPr bwMode="auto">
          <a:xfrm>
            <a:off x="37351" y="6154399"/>
            <a:ext cx="5016197" cy="307777"/>
          </a:xfrm>
          <a:prstGeom prst="rect">
            <a:avLst/>
          </a:prstGeom>
          <a:noFill/>
          <a:ln>
            <a:noFill/>
          </a:ln>
          <a:effectLst>
            <a:prstShdw prst="shdw17" dist="17961" dir="2700000">
              <a:schemeClr val="accent1">
                <a:gamma/>
                <a:shade val="60000"/>
                <a:invGamma/>
              </a:schemeClr>
            </a:prstShdw>
          </a:effectLst>
          <a:extLst/>
        </p:spPr>
        <p:txBody>
          <a:bodyPr wrap="square">
            <a:spAutoFit/>
          </a:bodyPr>
          <a:lstStyle/>
          <a:p>
            <a:pPr eaLnBrk="0" fontAlgn="base" hangingPunct="0">
              <a:spcBef>
                <a:spcPct val="0"/>
              </a:spcBef>
              <a:spcAft>
                <a:spcPct val="0"/>
              </a:spcAft>
              <a:defRPr/>
            </a:pPr>
            <a:r>
              <a:rPr lang="en-US" sz="1400" dirty="0" smtClean="0">
                <a:ea typeface="ＭＳ Ｐゴシック" pitchFamily="34" charset="-128"/>
              </a:rPr>
              <a:t>Raghu G, et al. </a:t>
            </a:r>
            <a:r>
              <a:rPr lang="en-US" sz="1400" i="1" dirty="0" smtClean="0">
                <a:ea typeface="ＭＳ Ｐゴシック" pitchFamily="34" charset="-128"/>
              </a:rPr>
              <a:t>N </a:t>
            </a:r>
            <a:r>
              <a:rPr lang="en-US" sz="1400" i="1" dirty="0">
                <a:ea typeface="ＭＳ Ｐゴシック" pitchFamily="34" charset="-128"/>
              </a:rPr>
              <a:t>Engl J </a:t>
            </a:r>
            <a:r>
              <a:rPr lang="en-US" sz="1400" i="1" dirty="0" smtClean="0">
                <a:ea typeface="ＭＳ Ｐゴシック" pitchFamily="34" charset="-128"/>
              </a:rPr>
              <a:t>Med.</a:t>
            </a:r>
            <a:r>
              <a:rPr lang="en-US" sz="1400" dirty="0" smtClean="0">
                <a:ea typeface="ＭＳ Ｐゴシック" pitchFamily="34" charset="-128"/>
              </a:rPr>
              <a:t> 2012;366:1968-1977.</a:t>
            </a:r>
            <a:endParaRPr lang="en-US" sz="1400" dirty="0">
              <a:ea typeface="ＭＳ Ｐゴシック" pitchFamily="34"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128" y="1502050"/>
            <a:ext cx="8171286" cy="3435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Left-Right Arrow 11"/>
          <p:cNvSpPr/>
          <p:nvPr/>
        </p:nvSpPr>
        <p:spPr>
          <a:xfrm>
            <a:off x="5682343" y="124295"/>
            <a:ext cx="3276111" cy="628360"/>
          </a:xfrm>
          <a:prstGeom prst="lef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Rounded Rectangle 12"/>
          <p:cNvSpPr/>
          <p:nvPr/>
        </p:nvSpPr>
        <p:spPr>
          <a:xfrm>
            <a:off x="6651598" y="191921"/>
            <a:ext cx="805118" cy="50888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ATS 2011</a:t>
            </a:r>
            <a:endParaRPr lang="en-US" sz="1400" dirty="0"/>
          </a:p>
        </p:txBody>
      </p:sp>
      <p:sp>
        <p:nvSpPr>
          <p:cNvPr id="14" name="Rectangle 13"/>
          <p:cNvSpPr/>
          <p:nvPr/>
        </p:nvSpPr>
        <p:spPr>
          <a:xfrm>
            <a:off x="7467602" y="280080"/>
            <a:ext cx="794655" cy="309657"/>
          </a:xfrm>
          <a:prstGeom prst="rect">
            <a:avLst/>
          </a:prstGeom>
          <a:solidFill>
            <a:schemeClr val="accent2"/>
          </a:solidFill>
          <a:ln>
            <a:solidFill>
              <a:schemeClr val="accent2"/>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5" name="TextBox 14"/>
          <p:cNvSpPr txBox="1"/>
          <p:nvPr/>
        </p:nvSpPr>
        <p:spPr>
          <a:xfrm>
            <a:off x="7168575" y="295471"/>
            <a:ext cx="1417988" cy="276999"/>
          </a:xfrm>
          <a:prstGeom prst="rect">
            <a:avLst/>
          </a:prstGeom>
          <a:noFill/>
        </p:spPr>
        <p:txBody>
          <a:bodyPr wrap="square" rtlCol="0">
            <a:spAutoFit/>
          </a:bodyPr>
          <a:lstStyle/>
          <a:p>
            <a:pPr algn="ctr"/>
            <a:r>
              <a:rPr lang="en-US" sz="1200" dirty="0" smtClean="0">
                <a:solidFill>
                  <a:schemeClr val="bg1"/>
                </a:solidFill>
              </a:rPr>
              <a:t>2011-2013</a:t>
            </a:r>
            <a:endParaRPr lang="en-US" sz="1200" dirty="0">
              <a:solidFill>
                <a:schemeClr val="bg1"/>
              </a:solidFill>
            </a:endParaRPr>
          </a:p>
        </p:txBody>
      </p:sp>
      <p:sp>
        <p:nvSpPr>
          <p:cNvPr id="16" name="TextBox 15"/>
          <p:cNvSpPr txBox="1"/>
          <p:nvPr/>
        </p:nvSpPr>
        <p:spPr>
          <a:xfrm>
            <a:off x="8107579" y="292474"/>
            <a:ext cx="902126" cy="276999"/>
          </a:xfrm>
          <a:prstGeom prst="rect">
            <a:avLst/>
          </a:prstGeom>
          <a:noFill/>
        </p:spPr>
        <p:txBody>
          <a:bodyPr wrap="square" rtlCol="0">
            <a:spAutoFit/>
          </a:bodyPr>
          <a:lstStyle/>
          <a:p>
            <a:pPr algn="ctr"/>
            <a:r>
              <a:rPr lang="en-US" sz="1200" dirty="0" smtClean="0"/>
              <a:t>2014</a:t>
            </a:r>
            <a:endParaRPr lang="en-US" sz="1600" dirty="0"/>
          </a:p>
        </p:txBody>
      </p:sp>
      <p:sp>
        <p:nvSpPr>
          <p:cNvPr id="17" name="TextBox 16"/>
          <p:cNvSpPr txBox="1"/>
          <p:nvPr/>
        </p:nvSpPr>
        <p:spPr>
          <a:xfrm>
            <a:off x="5758546" y="312739"/>
            <a:ext cx="991025" cy="276999"/>
          </a:xfrm>
          <a:prstGeom prst="rect">
            <a:avLst/>
          </a:prstGeom>
          <a:noFill/>
        </p:spPr>
        <p:txBody>
          <a:bodyPr wrap="square" rtlCol="0">
            <a:spAutoFit/>
          </a:bodyPr>
          <a:lstStyle/>
          <a:p>
            <a:pPr algn="ctr"/>
            <a:r>
              <a:rPr lang="en-US" sz="1200" dirty="0" smtClean="0"/>
              <a:t>Pre-2011</a:t>
            </a:r>
            <a:endParaRPr lang="en-US" sz="1200" dirty="0"/>
          </a:p>
        </p:txBody>
      </p:sp>
    </p:spTree>
    <p:extLst>
      <p:ext uri="{BB962C8B-B14F-4D97-AF65-F5344CB8AC3E}">
        <p14:creationId xmlns:p14="http://schemas.microsoft.com/office/powerpoint/2010/main" val="807294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5270"/>
            <a:ext cx="8229600" cy="1143000"/>
          </a:xfrm>
          <a:noFill/>
        </p:spPr>
        <p:txBody>
          <a:bodyPr>
            <a:normAutofit/>
          </a:bodyPr>
          <a:lstStyle/>
          <a:p>
            <a:pPr>
              <a:defRPr/>
            </a:pPr>
            <a:r>
              <a:rPr lang="en-US" sz="3600" b="1" dirty="0" smtClean="0"/>
              <a:t>PANTHER 2012 Interim Results</a:t>
            </a:r>
            <a:endParaRPr lang="en-US" sz="3600" b="1" dirty="0"/>
          </a:p>
        </p:txBody>
      </p:sp>
      <p:sp>
        <p:nvSpPr>
          <p:cNvPr id="3" name="Content Placeholder 2"/>
          <p:cNvSpPr>
            <a:spLocks noGrp="1"/>
          </p:cNvSpPr>
          <p:nvPr>
            <p:ph idx="1"/>
          </p:nvPr>
        </p:nvSpPr>
        <p:spPr>
          <a:xfrm>
            <a:off x="457200" y="3348382"/>
            <a:ext cx="3558746" cy="2483709"/>
          </a:xfrm>
        </p:spPr>
        <p:txBody>
          <a:bodyPr/>
          <a:lstStyle/>
          <a:p>
            <a:r>
              <a:rPr lang="en-US" dirty="0" smtClean="0"/>
              <a:t>Triple therapy has no benefit for FVC</a:t>
            </a:r>
          </a:p>
          <a:p>
            <a:r>
              <a:rPr lang="en-US" dirty="0" smtClean="0"/>
              <a:t>Increased risk of death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32398411"/>
              </p:ext>
            </p:extLst>
          </p:nvPr>
        </p:nvGraphicFramePr>
        <p:xfrm>
          <a:off x="555770" y="1410145"/>
          <a:ext cx="7959102" cy="1129411"/>
        </p:xfrm>
        <a:graphic>
          <a:graphicData uri="http://schemas.openxmlformats.org/drawingml/2006/table">
            <a:tbl>
              <a:tblPr firstRow="1" firstCol="1" bandRow="1">
                <a:tableStyleId>{5C22544A-7EE6-4342-B048-85BDC9FD1C3A}</a:tableStyleId>
              </a:tblPr>
              <a:tblGrid>
                <a:gridCol w="1570177"/>
                <a:gridCol w="2090058"/>
                <a:gridCol w="2113807"/>
                <a:gridCol w="2185060"/>
              </a:tblGrid>
              <a:tr h="534149">
                <a:tc>
                  <a:txBody>
                    <a:bodyPr/>
                    <a:lstStyle/>
                    <a:p>
                      <a:pPr marL="0" marR="0" algn="ctr">
                        <a:lnSpc>
                          <a:spcPct val="100000"/>
                        </a:lnSpc>
                        <a:spcBef>
                          <a:spcPts val="0"/>
                        </a:spcBef>
                        <a:spcAft>
                          <a:spcPts val="0"/>
                        </a:spcAft>
                      </a:pPr>
                      <a:r>
                        <a:rPr lang="en-US" sz="2400" b="1" dirty="0" smtClean="0">
                          <a:effectLst/>
                          <a:latin typeface="Calibri"/>
                          <a:cs typeface="Calibri"/>
                        </a:rPr>
                        <a:t>Primary</a:t>
                      </a:r>
                      <a:r>
                        <a:rPr lang="en-US" sz="2400" b="1" dirty="0">
                          <a:effectLst/>
                          <a:latin typeface="Calibri"/>
                          <a:cs typeface="Calibri"/>
                        </a:rPr>
                        <a:t> </a:t>
                      </a:r>
                      <a:endParaRPr lang="en-US" sz="2400" b="1" dirty="0">
                        <a:solidFill>
                          <a:schemeClr val="tx1"/>
                        </a:solidFill>
                        <a:effectLst/>
                        <a:latin typeface="Calibri"/>
                        <a:ea typeface="Calibri"/>
                        <a:cs typeface="Calibri"/>
                      </a:endParaRPr>
                    </a:p>
                  </a:txBody>
                  <a:tcPr marL="68582" marR="68582" marT="0" marB="0" anchor="ctr"/>
                </a:tc>
                <a:tc>
                  <a:txBody>
                    <a:bodyPr/>
                    <a:lstStyle/>
                    <a:p>
                      <a:pPr algn="ctr">
                        <a:lnSpc>
                          <a:spcPct val="100000"/>
                        </a:lnSpc>
                        <a:spcBef>
                          <a:spcPct val="0"/>
                        </a:spcBef>
                        <a:buNone/>
                      </a:pPr>
                      <a:r>
                        <a:rPr lang="en-US" sz="2400" b="1" kern="1200" dirty="0" smtClean="0">
                          <a:effectLst/>
                          <a:latin typeface="Calibri"/>
                          <a:cs typeface="Calibri"/>
                        </a:rPr>
                        <a:t>Triple Therapy</a:t>
                      </a:r>
                      <a:endParaRPr lang="en-US" sz="2400" b="1" kern="1200" dirty="0" smtClean="0">
                        <a:solidFill>
                          <a:schemeClr val="tx1"/>
                        </a:solidFill>
                        <a:effectLst/>
                        <a:latin typeface="Calibri"/>
                        <a:ea typeface="+mn-ea"/>
                        <a:cs typeface="Calibri"/>
                      </a:endParaRPr>
                    </a:p>
                  </a:txBody>
                  <a:tcPr marL="68582" marR="68582" marT="0" marB="0" anchor="ctr"/>
                </a:tc>
                <a:tc>
                  <a:txBody>
                    <a:bodyPr/>
                    <a:lstStyle/>
                    <a:p>
                      <a:pPr marL="0" marR="0" algn="ctr">
                        <a:lnSpc>
                          <a:spcPct val="100000"/>
                        </a:lnSpc>
                        <a:spcBef>
                          <a:spcPts val="0"/>
                        </a:spcBef>
                        <a:spcAft>
                          <a:spcPts val="0"/>
                        </a:spcAft>
                      </a:pPr>
                      <a:r>
                        <a:rPr lang="en-US" sz="2400" b="1" kern="1200" dirty="0" smtClean="0">
                          <a:effectLst/>
                          <a:latin typeface="Calibri"/>
                          <a:cs typeface="Calibri"/>
                        </a:rPr>
                        <a:t>Placebo</a:t>
                      </a:r>
                      <a:endParaRPr lang="en-US" sz="2400" b="1" kern="1200" dirty="0">
                        <a:solidFill>
                          <a:schemeClr val="tx1"/>
                        </a:solidFill>
                        <a:effectLst/>
                        <a:latin typeface="Calibri"/>
                        <a:ea typeface="+mn-ea"/>
                        <a:cs typeface="Calibri"/>
                      </a:endParaRPr>
                    </a:p>
                  </a:txBody>
                  <a:tcPr marL="68582" marR="68582" marT="0" marB="0" anchor="ctr"/>
                </a:tc>
                <a:tc>
                  <a:txBody>
                    <a:bodyPr/>
                    <a:lstStyle/>
                    <a:p>
                      <a:pPr marL="0" marR="0" algn="ctr">
                        <a:lnSpc>
                          <a:spcPct val="100000"/>
                        </a:lnSpc>
                        <a:spcBef>
                          <a:spcPts val="0"/>
                        </a:spcBef>
                        <a:spcAft>
                          <a:spcPts val="0"/>
                        </a:spcAft>
                      </a:pPr>
                      <a:r>
                        <a:rPr lang="en-US" sz="2400" b="1" kern="1200" dirty="0" smtClean="0">
                          <a:effectLst/>
                          <a:latin typeface="Calibri"/>
                          <a:cs typeface="Calibri"/>
                        </a:rPr>
                        <a:t>P-value</a:t>
                      </a:r>
                      <a:endParaRPr lang="en-US" sz="2400" b="1" kern="1200" dirty="0">
                        <a:solidFill>
                          <a:schemeClr val="tx1"/>
                        </a:solidFill>
                        <a:effectLst/>
                        <a:latin typeface="Calibri"/>
                        <a:ea typeface="+mn-ea"/>
                        <a:cs typeface="Calibri"/>
                      </a:endParaRPr>
                    </a:p>
                  </a:txBody>
                  <a:tcPr marL="68582" marR="68582" marT="0" marB="0" anchor="ctr"/>
                </a:tc>
              </a:tr>
              <a:tr h="595262">
                <a:tc>
                  <a:txBody>
                    <a:bodyPr/>
                    <a:lstStyle/>
                    <a:p>
                      <a:pPr marL="0" marR="0" algn="ctr">
                        <a:lnSpc>
                          <a:spcPct val="100000"/>
                        </a:lnSpc>
                        <a:spcBef>
                          <a:spcPts val="0"/>
                        </a:spcBef>
                        <a:spcAft>
                          <a:spcPts val="0"/>
                        </a:spcAft>
                      </a:pPr>
                      <a:r>
                        <a:rPr lang="en-US" sz="2400" b="0" dirty="0" smtClean="0">
                          <a:solidFill>
                            <a:schemeClr val="tx1"/>
                          </a:solidFill>
                          <a:effectLst/>
                          <a:latin typeface="Calibri"/>
                          <a:cs typeface="Calibri"/>
                        </a:rPr>
                        <a:t>FVC</a:t>
                      </a:r>
                      <a:r>
                        <a:rPr lang="en-US" sz="2400" b="0" baseline="0" dirty="0" smtClean="0">
                          <a:solidFill>
                            <a:schemeClr val="tx1"/>
                          </a:solidFill>
                          <a:effectLst/>
                          <a:latin typeface="Calibri"/>
                          <a:cs typeface="Calibri"/>
                        </a:rPr>
                        <a:t> </a:t>
                      </a:r>
                      <a:r>
                        <a:rPr lang="en-US" sz="2400" b="0" dirty="0" smtClean="0">
                          <a:solidFill>
                            <a:schemeClr val="tx1"/>
                          </a:solidFill>
                          <a:effectLst/>
                          <a:latin typeface="Calibri"/>
                          <a:cs typeface="Calibri"/>
                        </a:rPr>
                        <a:t>(liters</a:t>
                      </a:r>
                      <a:r>
                        <a:rPr lang="en-US" sz="2400" b="0" dirty="0">
                          <a:solidFill>
                            <a:schemeClr val="tx1"/>
                          </a:solidFill>
                          <a:effectLst/>
                          <a:latin typeface="Calibri"/>
                          <a:cs typeface="Calibri"/>
                        </a:rPr>
                        <a:t>)</a:t>
                      </a:r>
                      <a:endParaRPr lang="en-US" sz="2400" b="0" dirty="0">
                        <a:solidFill>
                          <a:schemeClr val="tx1"/>
                        </a:solidFill>
                        <a:effectLst/>
                        <a:latin typeface="Calibri"/>
                        <a:ea typeface="Calibri"/>
                        <a:cs typeface="Calibri"/>
                      </a:endParaRPr>
                    </a:p>
                  </a:txBody>
                  <a:tcPr marL="68582" marR="68582" marT="0" marB="0" anchor="ctr">
                    <a:solidFill>
                      <a:schemeClr val="accent1">
                        <a:lumMod val="60000"/>
                        <a:lumOff val="40000"/>
                      </a:schemeClr>
                    </a:solidFill>
                  </a:tcPr>
                </a:tc>
                <a:tc>
                  <a:txBody>
                    <a:bodyPr/>
                    <a:lstStyle/>
                    <a:p>
                      <a:pPr marL="0" marR="0" algn="ctr">
                        <a:lnSpc>
                          <a:spcPct val="100000"/>
                        </a:lnSpc>
                        <a:spcBef>
                          <a:spcPts val="0"/>
                        </a:spcBef>
                        <a:spcAft>
                          <a:spcPts val="0"/>
                        </a:spcAft>
                      </a:pPr>
                      <a:r>
                        <a:rPr lang="en-US" sz="2000" dirty="0">
                          <a:effectLst/>
                          <a:latin typeface="Calibri"/>
                          <a:cs typeface="Calibri"/>
                        </a:rPr>
                        <a:t>-</a:t>
                      </a:r>
                      <a:r>
                        <a:rPr lang="en-US" sz="2000" dirty="0" smtClean="0">
                          <a:effectLst/>
                          <a:latin typeface="Calibri"/>
                          <a:cs typeface="Calibri"/>
                        </a:rPr>
                        <a:t>0.24</a:t>
                      </a:r>
                      <a:endParaRPr lang="en-US" sz="2000" dirty="0">
                        <a:solidFill>
                          <a:schemeClr val="tx1"/>
                        </a:solidFill>
                        <a:effectLst/>
                        <a:latin typeface="Calibri"/>
                        <a:ea typeface="Calibri"/>
                        <a:cs typeface="Calibri"/>
                      </a:endParaRPr>
                    </a:p>
                  </a:txBody>
                  <a:tcPr marL="68582" marR="68582" marT="0" marB="0" anchor="ctr"/>
                </a:tc>
                <a:tc>
                  <a:txBody>
                    <a:bodyPr/>
                    <a:lstStyle/>
                    <a:p>
                      <a:pPr marL="0" marR="0" algn="ctr">
                        <a:lnSpc>
                          <a:spcPct val="100000"/>
                        </a:lnSpc>
                        <a:spcBef>
                          <a:spcPts val="0"/>
                        </a:spcBef>
                        <a:spcAft>
                          <a:spcPts val="0"/>
                        </a:spcAft>
                      </a:pPr>
                      <a:r>
                        <a:rPr lang="en-US" sz="2000" dirty="0">
                          <a:effectLst/>
                          <a:latin typeface="Calibri"/>
                          <a:cs typeface="Calibri"/>
                        </a:rPr>
                        <a:t>-</a:t>
                      </a:r>
                      <a:r>
                        <a:rPr lang="en-US" sz="2000" dirty="0" smtClean="0">
                          <a:effectLst/>
                          <a:latin typeface="Calibri"/>
                          <a:cs typeface="Calibri"/>
                        </a:rPr>
                        <a:t>0.23</a:t>
                      </a:r>
                    </a:p>
                  </a:txBody>
                  <a:tcPr marL="68582" marR="68582" marT="0" marB="0" anchor="ctr"/>
                </a:tc>
                <a:tc>
                  <a:txBody>
                    <a:bodyPr/>
                    <a:lstStyle/>
                    <a:p>
                      <a:pPr marL="0" marR="0" algn="ctr">
                        <a:lnSpc>
                          <a:spcPct val="100000"/>
                        </a:lnSpc>
                        <a:spcBef>
                          <a:spcPts val="0"/>
                        </a:spcBef>
                        <a:spcAft>
                          <a:spcPts val="0"/>
                        </a:spcAft>
                      </a:pPr>
                      <a:r>
                        <a:rPr lang="en-US" sz="2000" dirty="0">
                          <a:effectLst/>
                          <a:latin typeface="Calibri"/>
                          <a:cs typeface="Calibri"/>
                        </a:rPr>
                        <a:t>0.85</a:t>
                      </a:r>
                      <a:endParaRPr lang="en-US" sz="2000" dirty="0">
                        <a:solidFill>
                          <a:schemeClr val="tx1"/>
                        </a:solidFill>
                        <a:effectLst/>
                        <a:latin typeface="Calibri"/>
                        <a:ea typeface="Calibri"/>
                        <a:cs typeface="Calibri"/>
                      </a:endParaRPr>
                    </a:p>
                  </a:txBody>
                  <a:tcPr marL="68582" marR="68582" marT="0" marB="0" anchor="ctr"/>
                </a:tc>
              </a:tr>
            </a:tbl>
          </a:graphicData>
        </a:graphic>
      </p:graphicFrame>
      <p:sp>
        <p:nvSpPr>
          <p:cNvPr id="7" name="Text Box 5"/>
          <p:cNvSpPr txBox="1">
            <a:spLocks noChangeArrowheads="1"/>
          </p:cNvSpPr>
          <p:nvPr/>
        </p:nvSpPr>
        <p:spPr bwMode="auto">
          <a:xfrm>
            <a:off x="49226" y="6145491"/>
            <a:ext cx="5016197" cy="307777"/>
          </a:xfrm>
          <a:prstGeom prst="rect">
            <a:avLst/>
          </a:prstGeom>
          <a:noFill/>
          <a:ln>
            <a:noFill/>
          </a:ln>
          <a:effectLst>
            <a:prstShdw prst="shdw17" dist="17961" dir="2700000">
              <a:schemeClr val="accent1">
                <a:gamma/>
                <a:shade val="60000"/>
                <a:invGamma/>
              </a:schemeClr>
            </a:prstShdw>
          </a:effectLst>
          <a:extLst/>
        </p:spPr>
        <p:txBody>
          <a:bodyPr wrap="square">
            <a:spAutoFit/>
          </a:bodyPr>
          <a:lstStyle/>
          <a:p>
            <a:pPr eaLnBrk="0" fontAlgn="base" hangingPunct="0">
              <a:spcBef>
                <a:spcPct val="0"/>
              </a:spcBef>
              <a:spcAft>
                <a:spcPct val="0"/>
              </a:spcAft>
              <a:defRPr/>
            </a:pPr>
            <a:r>
              <a:rPr lang="en-US" sz="1400" dirty="0" smtClean="0">
                <a:ea typeface="ＭＳ Ｐゴシック" pitchFamily="34" charset="-128"/>
              </a:rPr>
              <a:t>Raghu G, et al. </a:t>
            </a:r>
            <a:r>
              <a:rPr lang="en-US" sz="1400" i="1" dirty="0" smtClean="0">
                <a:ea typeface="ＭＳ Ｐゴシック" pitchFamily="34" charset="-128"/>
              </a:rPr>
              <a:t>N </a:t>
            </a:r>
            <a:r>
              <a:rPr lang="en-US" sz="1400" i="1" dirty="0">
                <a:ea typeface="ＭＳ Ｐゴシック" pitchFamily="34" charset="-128"/>
              </a:rPr>
              <a:t>Engl J </a:t>
            </a:r>
            <a:r>
              <a:rPr lang="en-US" sz="1400" i="1" dirty="0" smtClean="0">
                <a:ea typeface="ＭＳ Ｐゴシック" pitchFamily="34" charset="-128"/>
              </a:rPr>
              <a:t>Med.</a:t>
            </a:r>
            <a:r>
              <a:rPr lang="en-US" sz="1400" dirty="0" smtClean="0">
                <a:ea typeface="ＭＳ Ｐゴシック" pitchFamily="34" charset="-128"/>
              </a:rPr>
              <a:t> 2012;366:1968-1977.</a:t>
            </a:r>
            <a:endParaRPr lang="en-US" sz="1400" dirty="0">
              <a:ea typeface="ＭＳ Ｐゴシック" pitchFamily="34" charset="-128"/>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79814" y="3429450"/>
            <a:ext cx="2924179" cy="2321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rot="16200000">
            <a:off x="4182961" y="4420960"/>
            <a:ext cx="1115113" cy="338554"/>
          </a:xfrm>
          <a:prstGeom prst="rect">
            <a:avLst/>
          </a:prstGeom>
          <a:noFill/>
        </p:spPr>
        <p:txBody>
          <a:bodyPr wrap="none" rtlCol="0">
            <a:spAutoFit/>
          </a:bodyPr>
          <a:lstStyle/>
          <a:p>
            <a:r>
              <a:rPr lang="en-US" sz="1600" b="1" dirty="0" smtClean="0"/>
              <a:t>Probability</a:t>
            </a:r>
            <a:endParaRPr lang="en-US" sz="1600" b="1" dirty="0"/>
          </a:p>
        </p:txBody>
      </p:sp>
      <p:sp>
        <p:nvSpPr>
          <p:cNvPr id="9" name="TextBox 8"/>
          <p:cNvSpPr txBox="1"/>
          <p:nvPr/>
        </p:nvSpPr>
        <p:spPr>
          <a:xfrm>
            <a:off x="5174911" y="2738044"/>
            <a:ext cx="2301079" cy="738664"/>
          </a:xfrm>
          <a:prstGeom prst="rect">
            <a:avLst/>
          </a:prstGeom>
          <a:noFill/>
        </p:spPr>
        <p:txBody>
          <a:bodyPr wrap="none" rtlCol="0">
            <a:spAutoFit/>
          </a:bodyPr>
          <a:lstStyle/>
          <a:p>
            <a:pPr algn="ctr"/>
            <a:r>
              <a:rPr lang="en-US" sz="2400" b="1" dirty="0"/>
              <a:t>Time to Death</a:t>
            </a:r>
          </a:p>
          <a:p>
            <a:pPr algn="ctr"/>
            <a:r>
              <a:rPr lang="en-US" dirty="0" smtClean="0"/>
              <a:t>Kaplan–Meier Analysis</a:t>
            </a:r>
          </a:p>
        </p:txBody>
      </p:sp>
      <p:sp>
        <p:nvSpPr>
          <p:cNvPr id="10" name="TextBox 9"/>
          <p:cNvSpPr txBox="1"/>
          <p:nvPr/>
        </p:nvSpPr>
        <p:spPr>
          <a:xfrm>
            <a:off x="5277033" y="5702151"/>
            <a:ext cx="2652521" cy="338554"/>
          </a:xfrm>
          <a:prstGeom prst="rect">
            <a:avLst/>
          </a:prstGeom>
          <a:noFill/>
        </p:spPr>
        <p:txBody>
          <a:bodyPr wrap="none" rtlCol="0">
            <a:spAutoFit/>
          </a:bodyPr>
          <a:lstStyle/>
          <a:p>
            <a:r>
              <a:rPr lang="en-US" sz="1600" b="1" smtClean="0"/>
              <a:t>Weeks Since </a:t>
            </a:r>
            <a:r>
              <a:rPr lang="en-US" sz="1600" b="1" dirty="0" smtClean="0"/>
              <a:t>Randomization</a:t>
            </a:r>
            <a:endParaRPr lang="en-US" sz="1600" b="1" dirty="0"/>
          </a:p>
        </p:txBody>
      </p:sp>
      <p:sp>
        <p:nvSpPr>
          <p:cNvPr id="11" name="TextBox 10"/>
          <p:cNvSpPr txBox="1"/>
          <p:nvPr/>
        </p:nvSpPr>
        <p:spPr>
          <a:xfrm>
            <a:off x="6997790" y="3584298"/>
            <a:ext cx="1984001" cy="923330"/>
          </a:xfrm>
          <a:prstGeom prst="rect">
            <a:avLst/>
          </a:prstGeom>
          <a:noFill/>
        </p:spPr>
        <p:txBody>
          <a:bodyPr wrap="square" rtlCol="0">
            <a:spAutoFit/>
          </a:bodyPr>
          <a:lstStyle/>
          <a:p>
            <a:pPr algn="ctr"/>
            <a:r>
              <a:rPr lang="it-IT" dirty="0"/>
              <a:t>HR 9.26 </a:t>
            </a:r>
            <a:endParaRPr lang="it-IT" dirty="0" smtClean="0"/>
          </a:p>
          <a:p>
            <a:pPr algn="ctr"/>
            <a:r>
              <a:rPr lang="it-IT" dirty="0" smtClean="0"/>
              <a:t>(</a:t>
            </a:r>
            <a:r>
              <a:rPr lang="it-IT" dirty="0"/>
              <a:t>95% CI 1.16-74.1)</a:t>
            </a:r>
          </a:p>
          <a:p>
            <a:pPr algn="ctr"/>
            <a:r>
              <a:rPr lang="it-IT" i="1" dirty="0"/>
              <a:t>P</a:t>
            </a:r>
            <a:r>
              <a:rPr lang="it-IT" dirty="0"/>
              <a:t> = </a:t>
            </a:r>
            <a:r>
              <a:rPr lang="it-IT" dirty="0" smtClean="0"/>
              <a:t>0.01</a:t>
            </a:r>
            <a:endParaRPr lang="it-IT" dirty="0"/>
          </a:p>
        </p:txBody>
      </p:sp>
      <p:sp>
        <p:nvSpPr>
          <p:cNvPr id="17" name="Left-Right Arrow 16"/>
          <p:cNvSpPr/>
          <p:nvPr/>
        </p:nvSpPr>
        <p:spPr>
          <a:xfrm>
            <a:off x="5682343" y="124295"/>
            <a:ext cx="3276111" cy="628360"/>
          </a:xfrm>
          <a:prstGeom prst="lef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8" name="Rounded Rectangle 17"/>
          <p:cNvSpPr/>
          <p:nvPr/>
        </p:nvSpPr>
        <p:spPr>
          <a:xfrm>
            <a:off x="6651598" y="191921"/>
            <a:ext cx="805118" cy="50888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ATS 2011</a:t>
            </a:r>
            <a:endParaRPr lang="en-US" sz="1400" dirty="0"/>
          </a:p>
        </p:txBody>
      </p:sp>
      <p:sp>
        <p:nvSpPr>
          <p:cNvPr id="19" name="Rectangle 18"/>
          <p:cNvSpPr/>
          <p:nvPr/>
        </p:nvSpPr>
        <p:spPr>
          <a:xfrm>
            <a:off x="7467602" y="280080"/>
            <a:ext cx="794655" cy="309657"/>
          </a:xfrm>
          <a:prstGeom prst="rect">
            <a:avLst/>
          </a:prstGeom>
          <a:solidFill>
            <a:schemeClr val="accent2"/>
          </a:solidFill>
          <a:ln>
            <a:solidFill>
              <a:schemeClr val="accent2"/>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0" name="TextBox 19"/>
          <p:cNvSpPr txBox="1"/>
          <p:nvPr/>
        </p:nvSpPr>
        <p:spPr>
          <a:xfrm>
            <a:off x="7168575" y="295471"/>
            <a:ext cx="1417988" cy="276999"/>
          </a:xfrm>
          <a:prstGeom prst="rect">
            <a:avLst/>
          </a:prstGeom>
          <a:noFill/>
        </p:spPr>
        <p:txBody>
          <a:bodyPr wrap="square" rtlCol="0">
            <a:spAutoFit/>
          </a:bodyPr>
          <a:lstStyle/>
          <a:p>
            <a:pPr algn="ctr"/>
            <a:r>
              <a:rPr lang="en-US" sz="1200" dirty="0" smtClean="0">
                <a:solidFill>
                  <a:schemeClr val="bg1"/>
                </a:solidFill>
              </a:rPr>
              <a:t>2011-2013</a:t>
            </a:r>
            <a:endParaRPr lang="en-US" sz="1200" dirty="0">
              <a:solidFill>
                <a:schemeClr val="bg1"/>
              </a:solidFill>
            </a:endParaRPr>
          </a:p>
        </p:txBody>
      </p:sp>
      <p:sp>
        <p:nvSpPr>
          <p:cNvPr id="21" name="TextBox 20"/>
          <p:cNvSpPr txBox="1"/>
          <p:nvPr/>
        </p:nvSpPr>
        <p:spPr>
          <a:xfrm>
            <a:off x="8107579" y="292474"/>
            <a:ext cx="902126" cy="276999"/>
          </a:xfrm>
          <a:prstGeom prst="rect">
            <a:avLst/>
          </a:prstGeom>
          <a:noFill/>
        </p:spPr>
        <p:txBody>
          <a:bodyPr wrap="square" rtlCol="0">
            <a:spAutoFit/>
          </a:bodyPr>
          <a:lstStyle/>
          <a:p>
            <a:pPr algn="ctr"/>
            <a:r>
              <a:rPr lang="en-US" sz="1200" dirty="0" smtClean="0"/>
              <a:t>2014</a:t>
            </a:r>
            <a:endParaRPr lang="en-US" sz="1600" dirty="0"/>
          </a:p>
        </p:txBody>
      </p:sp>
      <p:sp>
        <p:nvSpPr>
          <p:cNvPr id="22" name="TextBox 21"/>
          <p:cNvSpPr txBox="1"/>
          <p:nvPr/>
        </p:nvSpPr>
        <p:spPr>
          <a:xfrm>
            <a:off x="5758546" y="312739"/>
            <a:ext cx="991025" cy="276999"/>
          </a:xfrm>
          <a:prstGeom prst="rect">
            <a:avLst/>
          </a:prstGeom>
          <a:noFill/>
        </p:spPr>
        <p:txBody>
          <a:bodyPr wrap="square" rtlCol="0">
            <a:spAutoFit/>
          </a:bodyPr>
          <a:lstStyle/>
          <a:p>
            <a:pPr algn="ctr"/>
            <a:r>
              <a:rPr lang="en-US" sz="1200" dirty="0" smtClean="0"/>
              <a:t>Pre-2011</a:t>
            </a:r>
            <a:endParaRPr lang="en-US" sz="1200" dirty="0"/>
          </a:p>
        </p:txBody>
      </p:sp>
    </p:spTree>
    <p:extLst>
      <p:ext uri="{BB962C8B-B14F-4D97-AF65-F5344CB8AC3E}">
        <p14:creationId xmlns:p14="http://schemas.microsoft.com/office/powerpoint/2010/main" val="558233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p:cNvSpPr>
            <a:spLocks noGrp="1"/>
          </p:cNvSpPr>
          <p:nvPr>
            <p:ph type="title"/>
          </p:nvPr>
        </p:nvSpPr>
        <p:spPr>
          <a:xfrm>
            <a:off x="457200" y="525016"/>
            <a:ext cx="8229600" cy="1143000"/>
          </a:xfrm>
        </p:spPr>
        <p:txBody>
          <a:bodyPr>
            <a:normAutofit/>
          </a:bodyPr>
          <a:lstStyle/>
          <a:p>
            <a:pPr eaLnBrk="1" hangingPunct="1"/>
            <a:r>
              <a:rPr lang="en-US" sz="3600" b="1" dirty="0" smtClean="0"/>
              <a:t>PANTHER 2012 Adverse Events</a:t>
            </a:r>
            <a:endParaRPr lang="en-US" sz="3600" b="1"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647282613"/>
              </p:ext>
            </p:extLst>
          </p:nvPr>
        </p:nvGraphicFramePr>
        <p:xfrm>
          <a:off x="4888967" y="1458090"/>
          <a:ext cx="4038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0" name="Content Placeholder 2"/>
          <p:cNvSpPr>
            <a:spLocks noGrp="1"/>
          </p:cNvSpPr>
          <p:nvPr>
            <p:ph sz="half" idx="2"/>
          </p:nvPr>
        </p:nvSpPr>
        <p:spPr>
          <a:xfrm>
            <a:off x="556054" y="2106527"/>
            <a:ext cx="3558746" cy="2483709"/>
          </a:xfrm>
        </p:spPr>
        <p:txBody>
          <a:bodyPr>
            <a:normAutofit/>
          </a:bodyPr>
          <a:lstStyle/>
          <a:p>
            <a:r>
              <a:rPr lang="en-US" dirty="0" smtClean="0"/>
              <a:t>Triple therapy has higher incidence of adverse events than placebo</a:t>
            </a:r>
          </a:p>
        </p:txBody>
      </p:sp>
      <p:sp>
        <p:nvSpPr>
          <p:cNvPr id="157699" name="TextBox 5"/>
          <p:cNvSpPr txBox="1">
            <a:spLocks noChangeArrowheads="1"/>
          </p:cNvSpPr>
          <p:nvPr/>
        </p:nvSpPr>
        <p:spPr bwMode="auto">
          <a:xfrm>
            <a:off x="3197225" y="5972175"/>
            <a:ext cx="2751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457200" eaLnBrk="1" hangingPunct="1"/>
            <a:r>
              <a:rPr lang="en-US" sz="1400">
                <a:solidFill>
                  <a:prstClr val="white"/>
                </a:solidFill>
              </a:rPr>
              <a:t>P-value for each comparison &lt; 0.05</a:t>
            </a:r>
          </a:p>
        </p:txBody>
      </p:sp>
      <p:sp>
        <p:nvSpPr>
          <p:cNvPr id="157700" name="TextBox 6"/>
          <p:cNvSpPr txBox="1">
            <a:spLocks noChangeArrowheads="1"/>
          </p:cNvSpPr>
          <p:nvPr/>
        </p:nvSpPr>
        <p:spPr bwMode="auto">
          <a:xfrm>
            <a:off x="5260975" y="6550025"/>
            <a:ext cx="3883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457200" eaLnBrk="1" hangingPunct="1"/>
            <a:r>
              <a:rPr lang="en-US" sz="1200">
                <a:solidFill>
                  <a:prstClr val="white"/>
                </a:solidFill>
              </a:rPr>
              <a:t>IPFNet writing committee. N Engl J Med 2012;366;1968-77.</a:t>
            </a:r>
          </a:p>
        </p:txBody>
      </p:sp>
      <p:sp>
        <p:nvSpPr>
          <p:cNvPr id="5" name="TextBox 4"/>
          <p:cNvSpPr txBox="1"/>
          <p:nvPr/>
        </p:nvSpPr>
        <p:spPr>
          <a:xfrm>
            <a:off x="5384292" y="2198044"/>
            <a:ext cx="1700915" cy="369332"/>
          </a:xfrm>
          <a:prstGeom prst="rect">
            <a:avLst/>
          </a:prstGeom>
          <a:noFill/>
        </p:spPr>
        <p:txBody>
          <a:bodyPr wrap="none" rtlCol="0">
            <a:spAutoFit/>
          </a:bodyPr>
          <a:lstStyle/>
          <a:p>
            <a:r>
              <a:rPr lang="en-US" i="1" dirty="0" smtClean="0"/>
              <a:t>P</a:t>
            </a:r>
            <a:r>
              <a:rPr lang="en-US" dirty="0" smtClean="0"/>
              <a:t>-values  &lt; 0.05</a:t>
            </a:r>
            <a:endParaRPr lang="en-US" i="1" dirty="0"/>
          </a:p>
        </p:txBody>
      </p:sp>
      <p:sp>
        <p:nvSpPr>
          <p:cNvPr id="11" name="Text Box 5"/>
          <p:cNvSpPr txBox="1">
            <a:spLocks noChangeArrowheads="1"/>
          </p:cNvSpPr>
          <p:nvPr/>
        </p:nvSpPr>
        <p:spPr bwMode="auto">
          <a:xfrm>
            <a:off x="46680" y="6155577"/>
            <a:ext cx="3875548" cy="307777"/>
          </a:xfrm>
          <a:prstGeom prst="rect">
            <a:avLst/>
          </a:prstGeom>
          <a:noFill/>
          <a:ln>
            <a:noFill/>
          </a:ln>
          <a:effectLst>
            <a:prstShdw prst="shdw17" dist="17961" dir="2700000">
              <a:schemeClr val="accent1">
                <a:gamma/>
                <a:shade val="60000"/>
                <a:invGamma/>
              </a:schemeClr>
            </a:prstShdw>
          </a:effectLst>
          <a:extLst/>
        </p:spPr>
        <p:txBody>
          <a:bodyPr wrap="none">
            <a:spAutoFit/>
          </a:bodyPr>
          <a:lstStyle/>
          <a:p>
            <a:pPr eaLnBrk="0" fontAlgn="base" hangingPunct="0">
              <a:spcBef>
                <a:spcPct val="0"/>
              </a:spcBef>
              <a:spcAft>
                <a:spcPct val="0"/>
              </a:spcAft>
              <a:defRPr/>
            </a:pPr>
            <a:r>
              <a:rPr lang="en-US" sz="1400" dirty="0" smtClean="0">
                <a:ea typeface="ＭＳ Ｐゴシック" pitchFamily="34" charset="-128"/>
              </a:rPr>
              <a:t>Raghu G, et al. </a:t>
            </a:r>
            <a:r>
              <a:rPr lang="en-US" sz="1400" i="1" dirty="0" smtClean="0">
                <a:ea typeface="ＭＳ Ｐゴシック" pitchFamily="34" charset="-128"/>
              </a:rPr>
              <a:t>N </a:t>
            </a:r>
            <a:r>
              <a:rPr lang="en-US" sz="1400" i="1" dirty="0">
                <a:ea typeface="ＭＳ Ｐゴシック" pitchFamily="34" charset="-128"/>
              </a:rPr>
              <a:t>Engl J </a:t>
            </a:r>
            <a:r>
              <a:rPr lang="en-US" sz="1400" i="1" dirty="0" smtClean="0">
                <a:ea typeface="ＭＳ Ｐゴシック" pitchFamily="34" charset="-128"/>
              </a:rPr>
              <a:t>Med.</a:t>
            </a:r>
            <a:r>
              <a:rPr lang="en-US" sz="1400" dirty="0" smtClean="0">
                <a:ea typeface="ＭＳ Ｐゴシック" pitchFamily="34" charset="-128"/>
              </a:rPr>
              <a:t> 2012;366:1968-1977.</a:t>
            </a:r>
            <a:endParaRPr lang="en-US" sz="1400" dirty="0">
              <a:ea typeface="ＭＳ Ｐゴシック" pitchFamily="34" charset="-128"/>
            </a:endParaRPr>
          </a:p>
        </p:txBody>
      </p:sp>
      <p:sp>
        <p:nvSpPr>
          <p:cNvPr id="7" name="TextBox 6"/>
          <p:cNvSpPr txBox="1"/>
          <p:nvPr/>
        </p:nvSpPr>
        <p:spPr>
          <a:xfrm rot="16200000">
            <a:off x="4088721" y="2498301"/>
            <a:ext cx="1244828" cy="369332"/>
          </a:xfrm>
          <a:prstGeom prst="rect">
            <a:avLst/>
          </a:prstGeom>
          <a:noFill/>
        </p:spPr>
        <p:txBody>
          <a:bodyPr wrap="none" rtlCol="0">
            <a:spAutoFit/>
          </a:bodyPr>
          <a:lstStyle/>
          <a:p>
            <a:r>
              <a:rPr lang="en-US" dirty="0" smtClean="0"/>
              <a:t>Percentage</a:t>
            </a:r>
            <a:endParaRPr lang="en-US" dirty="0"/>
          </a:p>
        </p:txBody>
      </p:sp>
      <p:sp>
        <p:nvSpPr>
          <p:cNvPr id="12" name="Left-Right Arrow 11"/>
          <p:cNvSpPr/>
          <p:nvPr/>
        </p:nvSpPr>
        <p:spPr>
          <a:xfrm>
            <a:off x="5682343" y="124295"/>
            <a:ext cx="3276111" cy="628360"/>
          </a:xfrm>
          <a:prstGeom prst="lef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Rounded Rectangle 12"/>
          <p:cNvSpPr/>
          <p:nvPr/>
        </p:nvSpPr>
        <p:spPr>
          <a:xfrm>
            <a:off x="6651598" y="191921"/>
            <a:ext cx="805118" cy="50888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ATS 2011</a:t>
            </a:r>
            <a:endParaRPr lang="en-US" sz="1400" dirty="0"/>
          </a:p>
        </p:txBody>
      </p:sp>
      <p:sp>
        <p:nvSpPr>
          <p:cNvPr id="14" name="Rectangle 13"/>
          <p:cNvSpPr/>
          <p:nvPr/>
        </p:nvSpPr>
        <p:spPr>
          <a:xfrm>
            <a:off x="7467602" y="280080"/>
            <a:ext cx="794655" cy="309657"/>
          </a:xfrm>
          <a:prstGeom prst="rect">
            <a:avLst/>
          </a:prstGeom>
          <a:solidFill>
            <a:schemeClr val="accent2"/>
          </a:solidFill>
          <a:ln>
            <a:solidFill>
              <a:schemeClr val="accent2"/>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5" name="TextBox 14"/>
          <p:cNvSpPr txBox="1"/>
          <p:nvPr/>
        </p:nvSpPr>
        <p:spPr>
          <a:xfrm>
            <a:off x="7168575" y="295471"/>
            <a:ext cx="1417988" cy="276999"/>
          </a:xfrm>
          <a:prstGeom prst="rect">
            <a:avLst/>
          </a:prstGeom>
          <a:noFill/>
        </p:spPr>
        <p:txBody>
          <a:bodyPr wrap="square" rtlCol="0">
            <a:spAutoFit/>
          </a:bodyPr>
          <a:lstStyle/>
          <a:p>
            <a:pPr algn="ctr"/>
            <a:r>
              <a:rPr lang="en-US" sz="1200" dirty="0" smtClean="0">
                <a:solidFill>
                  <a:schemeClr val="bg1"/>
                </a:solidFill>
              </a:rPr>
              <a:t>2011-2013</a:t>
            </a:r>
            <a:endParaRPr lang="en-US" sz="1200" dirty="0">
              <a:solidFill>
                <a:schemeClr val="bg1"/>
              </a:solidFill>
            </a:endParaRPr>
          </a:p>
        </p:txBody>
      </p:sp>
      <p:sp>
        <p:nvSpPr>
          <p:cNvPr id="16" name="TextBox 15"/>
          <p:cNvSpPr txBox="1"/>
          <p:nvPr/>
        </p:nvSpPr>
        <p:spPr>
          <a:xfrm>
            <a:off x="8107579" y="292474"/>
            <a:ext cx="902126" cy="276999"/>
          </a:xfrm>
          <a:prstGeom prst="rect">
            <a:avLst/>
          </a:prstGeom>
          <a:noFill/>
        </p:spPr>
        <p:txBody>
          <a:bodyPr wrap="square" rtlCol="0">
            <a:spAutoFit/>
          </a:bodyPr>
          <a:lstStyle/>
          <a:p>
            <a:pPr algn="ctr"/>
            <a:r>
              <a:rPr lang="en-US" sz="1200" dirty="0" smtClean="0"/>
              <a:t>2014</a:t>
            </a:r>
            <a:endParaRPr lang="en-US" sz="1600" dirty="0"/>
          </a:p>
        </p:txBody>
      </p:sp>
      <p:sp>
        <p:nvSpPr>
          <p:cNvPr id="17" name="TextBox 16"/>
          <p:cNvSpPr txBox="1"/>
          <p:nvPr/>
        </p:nvSpPr>
        <p:spPr>
          <a:xfrm>
            <a:off x="5758546" y="312739"/>
            <a:ext cx="991025" cy="276999"/>
          </a:xfrm>
          <a:prstGeom prst="rect">
            <a:avLst/>
          </a:prstGeom>
          <a:noFill/>
        </p:spPr>
        <p:txBody>
          <a:bodyPr wrap="square" rtlCol="0">
            <a:spAutoFit/>
          </a:bodyPr>
          <a:lstStyle/>
          <a:p>
            <a:pPr algn="ctr"/>
            <a:r>
              <a:rPr lang="en-US" sz="1200" dirty="0" smtClean="0"/>
              <a:t>Pre-2011</a:t>
            </a:r>
            <a:endParaRPr lang="en-US" sz="1200" dirty="0"/>
          </a:p>
        </p:txBody>
      </p:sp>
    </p:spTree>
    <p:extLst>
      <p:ext uri="{BB962C8B-B14F-4D97-AF65-F5344CB8AC3E}">
        <p14:creationId xmlns:p14="http://schemas.microsoft.com/office/powerpoint/2010/main" val="1380976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sz="3600" b="1" dirty="0" smtClean="0"/>
              <a:t>PANTHER 2012 Conclusions</a:t>
            </a:r>
            <a:endParaRPr lang="en-US" sz="3600" b="1" dirty="0"/>
          </a:p>
        </p:txBody>
      </p:sp>
      <p:sp>
        <p:nvSpPr>
          <p:cNvPr id="3" name="Content Placeholder 2"/>
          <p:cNvSpPr>
            <a:spLocks noGrp="1"/>
          </p:cNvSpPr>
          <p:nvPr>
            <p:ph idx="1"/>
          </p:nvPr>
        </p:nvSpPr>
        <p:spPr>
          <a:xfrm>
            <a:off x="457200" y="1585358"/>
            <a:ext cx="8229600" cy="4525963"/>
          </a:xfrm>
        </p:spPr>
        <p:txBody>
          <a:bodyPr>
            <a:normAutofit fontScale="92500"/>
          </a:bodyPr>
          <a:lstStyle/>
          <a:p>
            <a:r>
              <a:rPr kumimoji="1" lang="en-US" dirty="0" smtClean="0">
                <a:ea typeface="ＭＳ Ｐゴシック" charset="0"/>
                <a:cs typeface="Calibri"/>
              </a:rPr>
              <a:t>“Increased </a:t>
            </a:r>
            <a:r>
              <a:rPr kumimoji="1" lang="en-US" dirty="0">
                <a:ea typeface="ＭＳ Ｐゴシック" charset="0"/>
                <a:cs typeface="Calibri"/>
              </a:rPr>
              <a:t>risks of death and hospitalization were observed in patients with IPF who were treated with a combination of prednisone, azathioprine, and NAC, as compared with placebo</a:t>
            </a:r>
            <a:r>
              <a:rPr kumimoji="1" lang="en-US" dirty="0" smtClean="0">
                <a:ea typeface="ＭＳ Ｐゴシック" charset="0"/>
                <a:cs typeface="Calibri"/>
              </a:rPr>
              <a:t>.”</a:t>
            </a:r>
          </a:p>
          <a:p>
            <a:pPr lvl="1">
              <a:buClr>
                <a:srgbClr val="FF0000"/>
              </a:buClr>
            </a:pPr>
            <a:r>
              <a:rPr lang="en-US" dirty="0" smtClean="0"/>
              <a:t>Compelling </a:t>
            </a:r>
            <a:r>
              <a:rPr lang="en-US" dirty="0"/>
              <a:t>evidence </a:t>
            </a:r>
            <a:r>
              <a:rPr lang="en-US" u="sng" dirty="0"/>
              <a:t>against</a:t>
            </a:r>
            <a:r>
              <a:rPr lang="en-US" dirty="0"/>
              <a:t> the use of the </a:t>
            </a:r>
            <a:r>
              <a:rPr lang="en-US" dirty="0" smtClean="0"/>
              <a:t>triple combination for patients </a:t>
            </a:r>
            <a:r>
              <a:rPr lang="en-US" dirty="0"/>
              <a:t>with </a:t>
            </a:r>
            <a:r>
              <a:rPr lang="en-US" dirty="0" smtClean="0"/>
              <a:t>mild-to-moderate IPF </a:t>
            </a:r>
          </a:p>
          <a:p>
            <a:r>
              <a:rPr lang="en-US" dirty="0" smtClean="0"/>
              <a:t>Next steps</a:t>
            </a:r>
          </a:p>
          <a:p>
            <a:pPr lvl="1"/>
            <a:r>
              <a:rPr lang="en-US" dirty="0" smtClean="0"/>
              <a:t>Combination arm terminated</a:t>
            </a:r>
          </a:p>
          <a:p>
            <a:pPr lvl="1"/>
            <a:r>
              <a:rPr lang="en-US" dirty="0" smtClean="0"/>
              <a:t>Two arms of study continued (</a:t>
            </a:r>
            <a:r>
              <a:rPr lang="en-US" dirty="0"/>
              <a:t>NAC vs placebo)</a:t>
            </a:r>
          </a:p>
          <a:p>
            <a:pPr>
              <a:buClr>
                <a:srgbClr val="FF0000"/>
              </a:buClr>
            </a:pPr>
            <a:endParaRPr lang="en-US" dirty="0"/>
          </a:p>
          <a:p>
            <a:endParaRPr kumimoji="1" lang="en-US" dirty="0">
              <a:ea typeface="ＭＳ Ｐゴシック" charset="0"/>
              <a:cs typeface="Calibri"/>
            </a:endParaRPr>
          </a:p>
          <a:p>
            <a:endParaRPr lang="en-US" dirty="0"/>
          </a:p>
        </p:txBody>
      </p:sp>
      <p:sp>
        <p:nvSpPr>
          <p:cNvPr id="7" name="Text Box 5"/>
          <p:cNvSpPr txBox="1">
            <a:spLocks noChangeArrowheads="1"/>
          </p:cNvSpPr>
          <p:nvPr/>
        </p:nvSpPr>
        <p:spPr bwMode="auto">
          <a:xfrm>
            <a:off x="37351" y="6145491"/>
            <a:ext cx="5016197" cy="307777"/>
          </a:xfrm>
          <a:prstGeom prst="rect">
            <a:avLst/>
          </a:prstGeom>
          <a:noFill/>
          <a:ln>
            <a:noFill/>
          </a:ln>
          <a:effectLst>
            <a:prstShdw prst="shdw17" dist="17961" dir="2700000">
              <a:schemeClr val="accent1">
                <a:gamma/>
                <a:shade val="60000"/>
                <a:invGamma/>
              </a:schemeClr>
            </a:prstShdw>
          </a:effectLst>
          <a:extLst/>
        </p:spPr>
        <p:txBody>
          <a:bodyPr wrap="square">
            <a:spAutoFit/>
          </a:bodyPr>
          <a:lstStyle/>
          <a:p>
            <a:pPr eaLnBrk="0" fontAlgn="base" hangingPunct="0">
              <a:spcBef>
                <a:spcPct val="0"/>
              </a:spcBef>
              <a:spcAft>
                <a:spcPct val="0"/>
              </a:spcAft>
              <a:defRPr/>
            </a:pPr>
            <a:r>
              <a:rPr lang="en-US" sz="1400" dirty="0" smtClean="0">
                <a:ea typeface="ＭＳ Ｐゴシック" pitchFamily="34" charset="-128"/>
              </a:rPr>
              <a:t>Raghu G, et al. </a:t>
            </a:r>
            <a:r>
              <a:rPr lang="en-US" sz="1400" i="1" dirty="0" smtClean="0">
                <a:ea typeface="ＭＳ Ｐゴシック" pitchFamily="34" charset="-128"/>
              </a:rPr>
              <a:t>N </a:t>
            </a:r>
            <a:r>
              <a:rPr lang="en-US" sz="1400" i="1" dirty="0">
                <a:ea typeface="ＭＳ Ｐゴシック" pitchFamily="34" charset="-128"/>
              </a:rPr>
              <a:t>Engl J </a:t>
            </a:r>
            <a:r>
              <a:rPr lang="en-US" sz="1400" i="1" dirty="0" smtClean="0">
                <a:ea typeface="ＭＳ Ｐゴシック" pitchFamily="34" charset="-128"/>
              </a:rPr>
              <a:t>Med.</a:t>
            </a:r>
            <a:r>
              <a:rPr lang="en-US" sz="1400" dirty="0" smtClean="0">
                <a:ea typeface="ＭＳ Ｐゴシック" pitchFamily="34" charset="-128"/>
              </a:rPr>
              <a:t> 2012;366:1968-1977.</a:t>
            </a:r>
            <a:endParaRPr lang="en-US" sz="1400" dirty="0">
              <a:ea typeface="ＭＳ Ｐゴシック" pitchFamily="34" charset="-128"/>
            </a:endParaRPr>
          </a:p>
        </p:txBody>
      </p:sp>
    </p:spTree>
    <p:extLst>
      <p:ext uri="{BB962C8B-B14F-4D97-AF65-F5344CB8AC3E}">
        <p14:creationId xmlns:p14="http://schemas.microsoft.com/office/powerpoint/2010/main" val="850949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253" y="1566414"/>
            <a:ext cx="8336724"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4281" y="6156802"/>
            <a:ext cx="4381264" cy="307777"/>
          </a:xfrm>
          <a:prstGeom prst="rect">
            <a:avLst/>
          </a:prstGeom>
          <a:noFill/>
        </p:spPr>
        <p:txBody>
          <a:bodyPr wrap="none" rtlCol="0">
            <a:spAutoFit/>
          </a:bodyPr>
          <a:lstStyle/>
          <a:p>
            <a:r>
              <a:rPr lang="en-US" sz="1400" dirty="0" smtClean="0"/>
              <a:t>Martinez FJ, et al. </a:t>
            </a:r>
            <a:r>
              <a:rPr lang="en-US" sz="1400" i="1" dirty="0" smtClean="0"/>
              <a:t>N </a:t>
            </a:r>
            <a:r>
              <a:rPr lang="en-US" sz="1400" i="1" dirty="0" err="1" smtClean="0"/>
              <a:t>Engl</a:t>
            </a:r>
            <a:r>
              <a:rPr lang="en-US" sz="1400" i="1" dirty="0" smtClean="0"/>
              <a:t> J Med. </a:t>
            </a:r>
            <a:r>
              <a:rPr lang="en-US" sz="1400" dirty="0" smtClean="0"/>
              <a:t>2014;370(22</a:t>
            </a:r>
            <a:r>
              <a:rPr lang="en-US" sz="1400" dirty="0"/>
              <a:t>):</a:t>
            </a:r>
            <a:r>
              <a:rPr lang="en-US" sz="1400" dirty="0" smtClean="0"/>
              <a:t>2093-2101.</a:t>
            </a:r>
            <a:endParaRPr lang="en-US" sz="1400" dirty="0"/>
          </a:p>
        </p:txBody>
      </p:sp>
      <p:sp>
        <p:nvSpPr>
          <p:cNvPr id="5" name="Title 1"/>
          <p:cNvSpPr txBox="1">
            <a:spLocks/>
          </p:cNvSpPr>
          <p:nvPr/>
        </p:nvSpPr>
        <p:spPr>
          <a:xfrm>
            <a:off x="455225" y="268914"/>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26528E"/>
                </a:solidFill>
                <a:latin typeface="+mj-lt"/>
                <a:ea typeface="+mj-ea"/>
                <a:cs typeface="+mj-cs"/>
              </a:defRPr>
            </a:lvl1pPr>
          </a:lstStyle>
          <a:p>
            <a:r>
              <a:rPr lang="en-US" sz="3600" b="1" dirty="0" smtClean="0"/>
              <a:t>PANTHER 2014</a:t>
            </a:r>
            <a:endParaRPr lang="en-US" sz="3600" b="1" dirty="0"/>
          </a:p>
        </p:txBody>
      </p:sp>
      <p:sp>
        <p:nvSpPr>
          <p:cNvPr id="6" name="Left-Right Arrow 5"/>
          <p:cNvSpPr/>
          <p:nvPr/>
        </p:nvSpPr>
        <p:spPr>
          <a:xfrm>
            <a:off x="5682343" y="124295"/>
            <a:ext cx="3276111" cy="628360"/>
          </a:xfrm>
          <a:prstGeom prst="lef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Rounded Rectangle 8"/>
          <p:cNvSpPr/>
          <p:nvPr/>
        </p:nvSpPr>
        <p:spPr>
          <a:xfrm>
            <a:off x="6651598" y="191921"/>
            <a:ext cx="805118" cy="50888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ATS 2011</a:t>
            </a:r>
            <a:endParaRPr lang="en-US" sz="1400" dirty="0"/>
          </a:p>
        </p:txBody>
      </p:sp>
      <p:sp>
        <p:nvSpPr>
          <p:cNvPr id="10" name="TextBox 9"/>
          <p:cNvSpPr txBox="1"/>
          <p:nvPr/>
        </p:nvSpPr>
        <p:spPr>
          <a:xfrm>
            <a:off x="7168575" y="295471"/>
            <a:ext cx="1417988" cy="276999"/>
          </a:xfrm>
          <a:prstGeom prst="rect">
            <a:avLst/>
          </a:prstGeom>
          <a:noFill/>
        </p:spPr>
        <p:txBody>
          <a:bodyPr wrap="square" rtlCol="0">
            <a:spAutoFit/>
          </a:bodyPr>
          <a:lstStyle/>
          <a:p>
            <a:pPr algn="ctr"/>
            <a:r>
              <a:rPr lang="en-US" sz="1200" dirty="0" smtClean="0"/>
              <a:t>2011-2013</a:t>
            </a:r>
            <a:endParaRPr lang="en-US" sz="1200" dirty="0"/>
          </a:p>
        </p:txBody>
      </p:sp>
      <p:sp>
        <p:nvSpPr>
          <p:cNvPr id="11" name="TextBox 10"/>
          <p:cNvSpPr txBox="1"/>
          <p:nvPr/>
        </p:nvSpPr>
        <p:spPr>
          <a:xfrm>
            <a:off x="5758546" y="312739"/>
            <a:ext cx="991025" cy="276999"/>
          </a:xfrm>
          <a:prstGeom prst="rect">
            <a:avLst/>
          </a:prstGeom>
          <a:noFill/>
        </p:spPr>
        <p:txBody>
          <a:bodyPr wrap="square" rtlCol="0">
            <a:spAutoFit/>
          </a:bodyPr>
          <a:lstStyle/>
          <a:p>
            <a:pPr algn="ctr"/>
            <a:r>
              <a:rPr lang="en-US" sz="1200" dirty="0" smtClean="0"/>
              <a:t>Pre-2011</a:t>
            </a:r>
            <a:endParaRPr lang="en-US" sz="1200" dirty="0"/>
          </a:p>
        </p:txBody>
      </p:sp>
      <p:sp>
        <p:nvSpPr>
          <p:cNvPr id="12" name="Right Arrow 11"/>
          <p:cNvSpPr/>
          <p:nvPr/>
        </p:nvSpPr>
        <p:spPr>
          <a:xfrm>
            <a:off x="8284029" y="116793"/>
            <a:ext cx="674425" cy="628360"/>
          </a:xfrm>
          <a:prstGeom prst="rightArrow">
            <a:avLst/>
          </a:prstGeom>
          <a:solidFill>
            <a:schemeClr val="accent2"/>
          </a:solidFill>
          <a:ln>
            <a:solidFill>
              <a:schemeClr val="accent2"/>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TextBox 12"/>
          <p:cNvSpPr txBox="1"/>
          <p:nvPr/>
        </p:nvSpPr>
        <p:spPr>
          <a:xfrm>
            <a:off x="8107579" y="292474"/>
            <a:ext cx="902126" cy="276999"/>
          </a:xfrm>
          <a:prstGeom prst="rect">
            <a:avLst/>
          </a:prstGeom>
          <a:noFill/>
        </p:spPr>
        <p:txBody>
          <a:bodyPr wrap="square" rtlCol="0">
            <a:spAutoFit/>
          </a:bodyPr>
          <a:lstStyle/>
          <a:p>
            <a:pPr algn="ctr"/>
            <a:r>
              <a:rPr lang="en-US" sz="1200" dirty="0" smtClean="0">
                <a:solidFill>
                  <a:schemeClr val="bg1"/>
                </a:solidFill>
              </a:rPr>
              <a:t>2014</a:t>
            </a:r>
            <a:endParaRPr lang="en-US" sz="1600" dirty="0">
              <a:solidFill>
                <a:schemeClr val="bg1"/>
              </a:solidFill>
            </a:endParaRPr>
          </a:p>
        </p:txBody>
      </p:sp>
    </p:spTree>
    <p:extLst>
      <p:ext uri="{BB962C8B-B14F-4D97-AF65-F5344CB8AC3E}">
        <p14:creationId xmlns:p14="http://schemas.microsoft.com/office/powerpoint/2010/main" val="3740681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658322"/>
            <a:ext cx="8229600" cy="4525963"/>
          </a:xfrm>
        </p:spPr>
        <p:txBody>
          <a:bodyPr>
            <a:normAutofit fontScale="92500" lnSpcReduction="20000"/>
          </a:bodyPr>
          <a:lstStyle/>
          <a:p>
            <a:r>
              <a:rPr lang="en-US" u="sng" dirty="0" smtClean="0"/>
              <a:t>Subjects</a:t>
            </a:r>
            <a:r>
              <a:rPr lang="en-US" dirty="0" smtClean="0"/>
              <a:t>: 264 patients with IPF (2 arm continuation of PANTHER-IPF)</a:t>
            </a:r>
          </a:p>
          <a:p>
            <a:r>
              <a:rPr lang="en-US" u="sng" dirty="0" smtClean="0"/>
              <a:t>Treatment</a:t>
            </a:r>
            <a:r>
              <a:rPr lang="en-US" dirty="0" smtClean="0"/>
              <a:t>: </a:t>
            </a:r>
            <a:r>
              <a:rPr lang="en-US" dirty="0" err="1" smtClean="0"/>
              <a:t>acetylcysteine</a:t>
            </a:r>
            <a:r>
              <a:rPr lang="en-US" dirty="0" smtClean="0"/>
              <a:t> (600 mg) or placebo 3 times daily</a:t>
            </a:r>
          </a:p>
          <a:p>
            <a:r>
              <a:rPr lang="en-US" u="sng" dirty="0" smtClean="0"/>
              <a:t>Duration</a:t>
            </a:r>
            <a:r>
              <a:rPr lang="en-US" dirty="0" smtClean="0"/>
              <a:t>: 60 </a:t>
            </a:r>
            <a:r>
              <a:rPr lang="en-US" dirty="0"/>
              <a:t>weeks</a:t>
            </a:r>
            <a:endParaRPr lang="en-US" dirty="0" smtClean="0"/>
          </a:p>
          <a:p>
            <a:r>
              <a:rPr lang="en-US" u="sng" dirty="0" smtClean="0"/>
              <a:t>Primary </a:t>
            </a:r>
            <a:r>
              <a:rPr lang="en-US" u="sng" dirty="0"/>
              <a:t>end point</a:t>
            </a:r>
            <a:r>
              <a:rPr lang="en-US" dirty="0" smtClean="0"/>
              <a:t>: change in FVC </a:t>
            </a:r>
          </a:p>
          <a:p>
            <a:r>
              <a:rPr lang="en-US" u="sng" dirty="0"/>
              <a:t>Secondary end </a:t>
            </a:r>
            <a:r>
              <a:rPr lang="en-US" u="sng" dirty="0" smtClean="0"/>
              <a:t>points </a:t>
            </a:r>
            <a:endParaRPr lang="en-US" u="sng" dirty="0"/>
          </a:p>
          <a:p>
            <a:pPr lvl="1"/>
            <a:r>
              <a:rPr lang="en-US" dirty="0" smtClean="0"/>
              <a:t>Time </a:t>
            </a:r>
            <a:r>
              <a:rPr lang="en-US" dirty="0"/>
              <a:t>to the first </a:t>
            </a:r>
            <a:r>
              <a:rPr lang="en-US" dirty="0" smtClean="0"/>
              <a:t>acute exacerbation </a:t>
            </a:r>
          </a:p>
          <a:p>
            <a:pPr lvl="1"/>
            <a:r>
              <a:rPr lang="en-US" dirty="0" smtClean="0"/>
              <a:t>Change </a:t>
            </a:r>
            <a:r>
              <a:rPr lang="en-US" dirty="0"/>
              <a:t>from baseline in the total score on the </a:t>
            </a:r>
            <a:r>
              <a:rPr lang="en-US" dirty="0" smtClean="0"/>
              <a:t>          St</a:t>
            </a:r>
            <a:r>
              <a:rPr lang="en-US" dirty="0"/>
              <a:t>. </a:t>
            </a:r>
            <a:r>
              <a:rPr lang="en-US" dirty="0" smtClean="0"/>
              <a:t>George’s Respiratory Questionnaire </a:t>
            </a:r>
          </a:p>
          <a:p>
            <a:pPr lvl="1"/>
            <a:endParaRPr lang="en-US" dirty="0"/>
          </a:p>
        </p:txBody>
      </p:sp>
      <p:sp>
        <p:nvSpPr>
          <p:cNvPr id="7" name="Title 1"/>
          <p:cNvSpPr txBox="1">
            <a:spLocks/>
          </p:cNvSpPr>
          <p:nvPr/>
        </p:nvSpPr>
        <p:spPr>
          <a:xfrm>
            <a:off x="455225" y="257039"/>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26528E"/>
                </a:solidFill>
                <a:latin typeface="+mj-lt"/>
                <a:ea typeface="+mj-ea"/>
                <a:cs typeface="+mj-cs"/>
              </a:defRPr>
            </a:lvl1pPr>
          </a:lstStyle>
          <a:p>
            <a:r>
              <a:rPr lang="en-US" sz="3600" b="1" dirty="0" smtClean="0"/>
              <a:t>PANTHER Study Design</a:t>
            </a:r>
            <a:endParaRPr lang="en-US" sz="3600" b="1" dirty="0"/>
          </a:p>
        </p:txBody>
      </p:sp>
      <p:sp>
        <p:nvSpPr>
          <p:cNvPr id="8" name="TextBox 7"/>
          <p:cNvSpPr txBox="1"/>
          <p:nvPr/>
        </p:nvSpPr>
        <p:spPr>
          <a:xfrm>
            <a:off x="34281" y="6156802"/>
            <a:ext cx="4381264" cy="307777"/>
          </a:xfrm>
          <a:prstGeom prst="rect">
            <a:avLst/>
          </a:prstGeom>
          <a:noFill/>
        </p:spPr>
        <p:txBody>
          <a:bodyPr wrap="none" rtlCol="0">
            <a:spAutoFit/>
          </a:bodyPr>
          <a:lstStyle/>
          <a:p>
            <a:r>
              <a:rPr lang="en-US" sz="1400" dirty="0" smtClean="0"/>
              <a:t>Martinez FJ, et al. </a:t>
            </a:r>
            <a:r>
              <a:rPr lang="en-US" sz="1400" i="1" dirty="0" smtClean="0"/>
              <a:t>N </a:t>
            </a:r>
            <a:r>
              <a:rPr lang="en-US" sz="1400" i="1" dirty="0" err="1" smtClean="0"/>
              <a:t>Engl</a:t>
            </a:r>
            <a:r>
              <a:rPr lang="en-US" sz="1400" i="1" dirty="0" smtClean="0"/>
              <a:t> J Med. </a:t>
            </a:r>
            <a:r>
              <a:rPr lang="en-US" sz="1400" dirty="0" smtClean="0"/>
              <a:t>2014;370(22</a:t>
            </a:r>
            <a:r>
              <a:rPr lang="en-US" sz="1400" dirty="0"/>
              <a:t>):</a:t>
            </a:r>
            <a:r>
              <a:rPr lang="en-US" sz="1400" dirty="0" smtClean="0"/>
              <a:t>2093-2101.</a:t>
            </a:r>
            <a:endParaRPr lang="en-US" sz="1400" dirty="0"/>
          </a:p>
        </p:txBody>
      </p:sp>
    </p:spTree>
    <p:extLst>
      <p:ext uri="{BB962C8B-B14F-4D97-AF65-F5344CB8AC3E}">
        <p14:creationId xmlns:p14="http://schemas.microsoft.com/office/powerpoint/2010/main" val="3804139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46310" y="277586"/>
            <a:ext cx="8071021"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26528E"/>
                </a:solidFill>
                <a:latin typeface="+mj-lt"/>
                <a:ea typeface="+mj-ea"/>
                <a:cs typeface="+mj-cs"/>
              </a:defRPr>
            </a:lvl1pPr>
          </a:lstStyle>
          <a:p>
            <a:r>
              <a:rPr lang="en-US" sz="3600" b="1" dirty="0" smtClean="0"/>
              <a:t>NAC Does Not Reduce FVC Decline</a:t>
            </a:r>
            <a:endParaRPr lang="en-US" sz="3600" b="1" dirty="0"/>
          </a:p>
        </p:txBody>
      </p:sp>
      <p:sp>
        <p:nvSpPr>
          <p:cNvPr id="7" name="TextBox 6"/>
          <p:cNvSpPr txBox="1"/>
          <p:nvPr/>
        </p:nvSpPr>
        <p:spPr>
          <a:xfrm>
            <a:off x="34281" y="6163490"/>
            <a:ext cx="4381264" cy="307777"/>
          </a:xfrm>
          <a:prstGeom prst="rect">
            <a:avLst/>
          </a:prstGeom>
          <a:noFill/>
        </p:spPr>
        <p:txBody>
          <a:bodyPr wrap="none" rtlCol="0">
            <a:spAutoFit/>
          </a:bodyPr>
          <a:lstStyle/>
          <a:p>
            <a:r>
              <a:rPr lang="en-US" sz="1400" dirty="0" smtClean="0"/>
              <a:t>Martinez FJ, et al. </a:t>
            </a:r>
            <a:r>
              <a:rPr lang="en-US" sz="1400" i="1" dirty="0" smtClean="0"/>
              <a:t>N </a:t>
            </a:r>
            <a:r>
              <a:rPr lang="en-US" sz="1400" i="1" dirty="0" err="1" smtClean="0"/>
              <a:t>Engl</a:t>
            </a:r>
            <a:r>
              <a:rPr lang="en-US" sz="1400" i="1" dirty="0" smtClean="0"/>
              <a:t> J Med. </a:t>
            </a:r>
            <a:r>
              <a:rPr lang="en-US" sz="1400" dirty="0" smtClean="0"/>
              <a:t>2014;370(22</a:t>
            </a:r>
            <a:r>
              <a:rPr lang="en-US" sz="1400" dirty="0"/>
              <a:t>):</a:t>
            </a:r>
            <a:r>
              <a:rPr lang="en-US" sz="1400" dirty="0" smtClean="0"/>
              <a:t>2093-2101.</a:t>
            </a:r>
            <a:endParaRPr lang="en-US" sz="1400"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12779" y="1509567"/>
            <a:ext cx="4895229" cy="4500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9576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Outline</a:t>
            </a:r>
            <a:r>
              <a:rPr lang="en-US" dirty="0" smtClean="0"/>
              <a:t> </a:t>
            </a:r>
            <a:endParaRPr lang="en-US" dirty="0"/>
          </a:p>
        </p:txBody>
      </p:sp>
      <p:sp>
        <p:nvSpPr>
          <p:cNvPr id="3" name="Content Placeholder 2"/>
          <p:cNvSpPr>
            <a:spLocks noGrp="1"/>
          </p:cNvSpPr>
          <p:nvPr>
            <p:ph idx="1"/>
          </p:nvPr>
        </p:nvSpPr>
        <p:spPr>
          <a:xfrm>
            <a:off x="435428" y="1578428"/>
            <a:ext cx="8229600" cy="4525963"/>
          </a:xfrm>
        </p:spPr>
        <p:txBody>
          <a:bodyPr>
            <a:normAutofit lnSpcReduction="10000"/>
          </a:bodyPr>
          <a:lstStyle/>
          <a:p>
            <a:r>
              <a:rPr lang="en-US" dirty="0" smtClean="0"/>
              <a:t>Pathogenic model</a:t>
            </a:r>
          </a:p>
          <a:p>
            <a:r>
              <a:rPr lang="en-US" dirty="0" smtClean="0"/>
              <a:t>Biomarkers</a:t>
            </a:r>
          </a:p>
          <a:p>
            <a:r>
              <a:rPr lang="en-US" dirty="0" smtClean="0"/>
              <a:t>Review of clinical trials in IPF</a:t>
            </a:r>
          </a:p>
          <a:p>
            <a:r>
              <a:rPr lang="en-US" dirty="0" smtClean="0"/>
              <a:t>2011 ATS/ERS treatment guidelines</a:t>
            </a:r>
          </a:p>
          <a:p>
            <a:r>
              <a:rPr lang="en-US" dirty="0" smtClean="0"/>
              <a:t>Clinical trial update</a:t>
            </a:r>
          </a:p>
          <a:p>
            <a:r>
              <a:rPr lang="en-US" dirty="0" smtClean="0"/>
              <a:t>Recent drug approvals!</a:t>
            </a:r>
          </a:p>
          <a:p>
            <a:r>
              <a:rPr lang="en-US" dirty="0" smtClean="0"/>
              <a:t>Clinical trial issues </a:t>
            </a:r>
          </a:p>
          <a:p>
            <a:r>
              <a:rPr lang="en-US" dirty="0" smtClean="0"/>
              <a:t>Conclusions </a:t>
            </a:r>
          </a:p>
          <a:p>
            <a:endParaRPr lang="en-US" dirty="0"/>
          </a:p>
        </p:txBody>
      </p:sp>
    </p:spTree>
    <p:extLst>
      <p:ext uri="{BB962C8B-B14F-4D97-AF65-F5344CB8AC3E}">
        <p14:creationId xmlns:p14="http://schemas.microsoft.com/office/powerpoint/2010/main" val="3967135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9600" y="-571500"/>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26528E"/>
                </a:solidFill>
                <a:latin typeface="+mj-lt"/>
                <a:ea typeface="+mj-ea"/>
                <a:cs typeface="+mj-cs"/>
              </a:defRPr>
            </a:lvl1pPr>
          </a:lstStyle>
          <a:p>
            <a:endParaRPr lang="en-US" sz="3600" b="1" dirty="0"/>
          </a:p>
        </p:txBody>
      </p:sp>
      <p:sp>
        <p:nvSpPr>
          <p:cNvPr id="7" name="TextBox 6"/>
          <p:cNvSpPr txBox="1"/>
          <p:nvPr/>
        </p:nvSpPr>
        <p:spPr>
          <a:xfrm>
            <a:off x="46156" y="6143205"/>
            <a:ext cx="4381264" cy="307777"/>
          </a:xfrm>
          <a:prstGeom prst="rect">
            <a:avLst/>
          </a:prstGeom>
          <a:noFill/>
        </p:spPr>
        <p:txBody>
          <a:bodyPr wrap="none" rtlCol="0">
            <a:spAutoFit/>
          </a:bodyPr>
          <a:lstStyle/>
          <a:p>
            <a:r>
              <a:rPr lang="en-US" sz="1400" dirty="0" smtClean="0"/>
              <a:t>Martinez FJ, et al. </a:t>
            </a:r>
            <a:r>
              <a:rPr lang="en-US" sz="1400" i="1" dirty="0" smtClean="0"/>
              <a:t>N </a:t>
            </a:r>
            <a:r>
              <a:rPr lang="en-US" sz="1400" i="1" dirty="0" err="1" smtClean="0"/>
              <a:t>Engl</a:t>
            </a:r>
            <a:r>
              <a:rPr lang="en-US" sz="1400" i="1" dirty="0" smtClean="0"/>
              <a:t> J Med. </a:t>
            </a:r>
            <a:r>
              <a:rPr lang="en-US" sz="1400" dirty="0" smtClean="0"/>
              <a:t>2014;370(22</a:t>
            </a:r>
            <a:r>
              <a:rPr lang="en-US" sz="1400" dirty="0"/>
              <a:t>):</a:t>
            </a:r>
            <a:r>
              <a:rPr lang="en-US" sz="1400" dirty="0" smtClean="0"/>
              <a:t>2093-2101.</a:t>
            </a:r>
            <a:endParaRPr lang="en-US" sz="1400" dirty="0"/>
          </a:p>
        </p:txBody>
      </p:sp>
      <p:sp>
        <p:nvSpPr>
          <p:cNvPr id="2" name="Title 1"/>
          <p:cNvSpPr>
            <a:spLocks noGrp="1"/>
          </p:cNvSpPr>
          <p:nvPr>
            <p:ph type="title"/>
          </p:nvPr>
        </p:nvSpPr>
        <p:spPr>
          <a:xfrm>
            <a:off x="457200" y="258398"/>
            <a:ext cx="8229600" cy="1143000"/>
          </a:xfrm>
        </p:spPr>
        <p:txBody>
          <a:bodyPr>
            <a:normAutofit/>
          </a:bodyPr>
          <a:lstStyle/>
          <a:p>
            <a:r>
              <a:rPr lang="en-US" sz="3600" b="1" dirty="0"/>
              <a:t>PANTHER Summary</a:t>
            </a:r>
          </a:p>
        </p:txBody>
      </p:sp>
      <p:sp>
        <p:nvSpPr>
          <p:cNvPr id="3" name="Content Placeholder 2"/>
          <p:cNvSpPr>
            <a:spLocks noGrp="1"/>
          </p:cNvSpPr>
          <p:nvPr>
            <p:ph idx="1"/>
          </p:nvPr>
        </p:nvSpPr>
        <p:spPr>
          <a:xfrm>
            <a:off x="609600" y="4001154"/>
            <a:ext cx="8229600" cy="2295939"/>
          </a:xfrm>
        </p:spPr>
        <p:txBody>
          <a:bodyPr>
            <a:normAutofit/>
          </a:bodyPr>
          <a:lstStyle/>
          <a:p>
            <a:pPr marL="0" indent="0">
              <a:buNone/>
            </a:pPr>
            <a:r>
              <a:rPr lang="en-US" sz="2800" u="sng" dirty="0"/>
              <a:t>Conclusion</a:t>
            </a:r>
            <a:r>
              <a:rPr lang="en-US" sz="2800" dirty="0"/>
              <a:t>: </a:t>
            </a:r>
            <a:r>
              <a:rPr lang="en-US" sz="2800" dirty="0" smtClean="0"/>
              <a:t>NAC offered </a:t>
            </a:r>
            <a:r>
              <a:rPr lang="en-US" sz="2800" dirty="0"/>
              <a:t>no significant benefit with </a:t>
            </a:r>
            <a:r>
              <a:rPr lang="en-US" sz="2800" dirty="0" smtClean="0"/>
              <a:t>respect to </a:t>
            </a:r>
            <a:r>
              <a:rPr lang="en-US" sz="2800" dirty="0"/>
              <a:t>the preservation of FVC in patients </a:t>
            </a:r>
            <a:r>
              <a:rPr lang="en-US" sz="2800" dirty="0" smtClean="0"/>
              <a:t>with IPF </a:t>
            </a:r>
            <a:r>
              <a:rPr lang="en-US" sz="2800" dirty="0"/>
              <a:t>with </a:t>
            </a:r>
            <a:r>
              <a:rPr lang="en-US" sz="2800" dirty="0" smtClean="0"/>
              <a:t>mild-to-moderate </a:t>
            </a:r>
            <a:r>
              <a:rPr lang="en-US" sz="2800" dirty="0"/>
              <a:t>impairment in lung function</a:t>
            </a:r>
          </a:p>
        </p:txBody>
      </p:sp>
      <p:graphicFrame>
        <p:nvGraphicFramePr>
          <p:cNvPr id="4" name="Table 3"/>
          <p:cNvGraphicFramePr>
            <a:graphicFrameLocks noGrp="1"/>
          </p:cNvGraphicFramePr>
          <p:nvPr>
            <p:extLst>
              <p:ext uri="{D42A27DB-BD31-4B8C-83A1-F6EECF244321}">
                <p14:modId xmlns:p14="http://schemas.microsoft.com/office/powerpoint/2010/main" val="1185410869"/>
              </p:ext>
            </p:extLst>
          </p:nvPr>
        </p:nvGraphicFramePr>
        <p:xfrm>
          <a:off x="971498" y="1635933"/>
          <a:ext cx="7162800" cy="2072640"/>
        </p:xfrm>
        <a:graphic>
          <a:graphicData uri="http://schemas.openxmlformats.org/drawingml/2006/table">
            <a:tbl>
              <a:tblPr firstRow="1" bandRow="1">
                <a:tableStyleId>{5C22544A-7EE6-4342-B048-85BDC9FD1C3A}</a:tableStyleId>
              </a:tblPr>
              <a:tblGrid>
                <a:gridCol w="1790700"/>
                <a:gridCol w="1790700"/>
                <a:gridCol w="1790700"/>
                <a:gridCol w="1790700"/>
              </a:tblGrid>
              <a:tr h="370840">
                <a:tc>
                  <a:txBody>
                    <a:bodyPr/>
                    <a:lstStyle/>
                    <a:p>
                      <a:r>
                        <a:rPr lang="en-US" sz="2400" b="1" dirty="0" smtClean="0"/>
                        <a:t>Endpoint </a:t>
                      </a:r>
                      <a:endParaRPr lang="en-US" sz="2400" b="1" dirty="0"/>
                    </a:p>
                  </a:txBody>
                  <a:tcPr/>
                </a:tc>
                <a:tc>
                  <a:txBody>
                    <a:bodyPr/>
                    <a:lstStyle/>
                    <a:p>
                      <a:pPr algn="ctr"/>
                      <a:r>
                        <a:rPr lang="en-US" sz="2400" b="1" dirty="0" smtClean="0"/>
                        <a:t>NAC</a:t>
                      </a:r>
                      <a:endParaRPr lang="en-US" sz="2400" b="1" dirty="0"/>
                    </a:p>
                  </a:txBody>
                  <a:tcPr anchor="ctr"/>
                </a:tc>
                <a:tc>
                  <a:txBody>
                    <a:bodyPr/>
                    <a:lstStyle/>
                    <a:p>
                      <a:pPr algn="ctr"/>
                      <a:r>
                        <a:rPr lang="en-US" sz="2400" b="1" dirty="0" smtClean="0"/>
                        <a:t>Placebo</a:t>
                      </a:r>
                      <a:endParaRPr lang="en-US" sz="2400" b="1" dirty="0"/>
                    </a:p>
                  </a:txBody>
                  <a:tcPr anchor="ctr"/>
                </a:tc>
                <a:tc>
                  <a:txBody>
                    <a:bodyPr/>
                    <a:lstStyle/>
                    <a:p>
                      <a:pPr algn="ctr"/>
                      <a:r>
                        <a:rPr lang="en-US" sz="2400" b="1" i="1" dirty="0" smtClean="0"/>
                        <a:t>P-</a:t>
                      </a:r>
                      <a:r>
                        <a:rPr lang="en-US" sz="2400" b="1" i="0" dirty="0" smtClean="0"/>
                        <a:t>value</a:t>
                      </a:r>
                      <a:endParaRPr lang="en-US" sz="2400" b="1" i="1" dirty="0"/>
                    </a:p>
                  </a:txBody>
                  <a:tcPr anchor="ctr"/>
                </a:tc>
              </a:tr>
              <a:tr h="370840">
                <a:tc>
                  <a:txBody>
                    <a:bodyPr/>
                    <a:lstStyle/>
                    <a:p>
                      <a:r>
                        <a:rPr lang="el-GR" sz="2200" dirty="0" smtClean="0"/>
                        <a:t>Δ</a:t>
                      </a:r>
                      <a:r>
                        <a:rPr lang="en-US" sz="2200" dirty="0" smtClean="0"/>
                        <a:t>FVC (liters)</a:t>
                      </a:r>
                      <a:endParaRPr lang="en-US" sz="2200" dirty="0"/>
                    </a:p>
                  </a:txBody>
                  <a:tcPr/>
                </a:tc>
                <a:tc>
                  <a:txBody>
                    <a:bodyPr/>
                    <a:lstStyle/>
                    <a:p>
                      <a:pPr algn="ctr"/>
                      <a:r>
                        <a:rPr lang="en-US" sz="2200" dirty="0" smtClean="0"/>
                        <a:t>−0.18 </a:t>
                      </a:r>
                      <a:endParaRPr lang="en-US" sz="2200" dirty="0"/>
                    </a:p>
                  </a:txBody>
                  <a:tcPr anchor="ctr"/>
                </a:tc>
                <a:tc>
                  <a:txBody>
                    <a:bodyPr/>
                    <a:lstStyle/>
                    <a:p>
                      <a:pPr algn="ctr"/>
                      <a:r>
                        <a:rPr lang="en-US" sz="2200" dirty="0" smtClean="0"/>
                        <a:t>−0.19 </a:t>
                      </a:r>
                      <a:endParaRPr lang="en-US" sz="2200" dirty="0"/>
                    </a:p>
                  </a:txBody>
                  <a:tcPr anchor="ctr"/>
                </a:tc>
                <a:tc>
                  <a:txBody>
                    <a:bodyPr/>
                    <a:lstStyle/>
                    <a:p>
                      <a:pPr algn="ctr"/>
                      <a:r>
                        <a:rPr lang="en-US" sz="2200" dirty="0" smtClean="0"/>
                        <a:t>0.77</a:t>
                      </a:r>
                      <a:endParaRPr lang="en-US" sz="2200" dirty="0"/>
                    </a:p>
                  </a:txBody>
                  <a:tcPr anchor="ctr"/>
                </a:tc>
              </a:tr>
              <a:tr h="370840">
                <a:tc>
                  <a:txBody>
                    <a:bodyPr/>
                    <a:lstStyle/>
                    <a:p>
                      <a:r>
                        <a:rPr lang="en-US" sz="2200" dirty="0" smtClean="0"/>
                        <a:t>Rate of Death </a:t>
                      </a:r>
                      <a:endParaRPr lang="en-US" sz="2200" dirty="0"/>
                    </a:p>
                  </a:txBody>
                  <a:tcPr/>
                </a:tc>
                <a:tc>
                  <a:txBody>
                    <a:bodyPr/>
                    <a:lstStyle/>
                    <a:p>
                      <a:pPr algn="ctr"/>
                      <a:r>
                        <a:rPr lang="en-US" sz="2200" dirty="0" smtClean="0"/>
                        <a:t>4.9%</a:t>
                      </a:r>
                      <a:endParaRPr lang="en-US" sz="2200" dirty="0"/>
                    </a:p>
                  </a:txBody>
                  <a:tcPr anchor="ctr"/>
                </a:tc>
                <a:tc>
                  <a:txBody>
                    <a:bodyPr/>
                    <a:lstStyle/>
                    <a:p>
                      <a:pPr algn="ctr"/>
                      <a:r>
                        <a:rPr lang="en-US" sz="2200" dirty="0" smtClean="0"/>
                        <a:t>2.5%</a:t>
                      </a:r>
                      <a:endParaRPr lang="en-US" sz="2200" dirty="0"/>
                    </a:p>
                  </a:txBody>
                  <a:tcPr anchor="ctr"/>
                </a:tc>
                <a:tc>
                  <a:txBody>
                    <a:bodyPr/>
                    <a:lstStyle/>
                    <a:p>
                      <a:pPr algn="ctr"/>
                      <a:r>
                        <a:rPr lang="en-US" sz="2200" dirty="0" smtClean="0"/>
                        <a:t>0.30</a:t>
                      </a:r>
                      <a:endParaRPr lang="en-US" sz="2200" dirty="0"/>
                    </a:p>
                  </a:txBody>
                  <a:tcPr anchor="ctr"/>
                </a:tc>
              </a:tr>
              <a:tr h="370840">
                <a:tc>
                  <a:txBody>
                    <a:bodyPr/>
                    <a:lstStyle/>
                    <a:p>
                      <a:r>
                        <a:rPr lang="en-US" sz="2200" dirty="0" smtClean="0"/>
                        <a:t>Acute Exacerbation </a:t>
                      </a:r>
                      <a:endParaRPr lang="en-US" sz="2200" dirty="0"/>
                    </a:p>
                  </a:txBody>
                  <a:tcPr/>
                </a:tc>
                <a:tc>
                  <a:txBody>
                    <a:bodyPr/>
                    <a:lstStyle/>
                    <a:p>
                      <a:pPr algn="ctr"/>
                      <a:r>
                        <a:rPr lang="en-US" sz="2200" dirty="0" smtClean="0"/>
                        <a:t>2.3% </a:t>
                      </a:r>
                      <a:endParaRPr lang="en-US" sz="2200" dirty="0"/>
                    </a:p>
                  </a:txBody>
                  <a:tcPr anchor="ctr"/>
                </a:tc>
                <a:tc>
                  <a:txBody>
                    <a:bodyPr/>
                    <a:lstStyle/>
                    <a:p>
                      <a:pPr algn="ctr"/>
                      <a:r>
                        <a:rPr lang="en-US" sz="2200" dirty="0" smtClean="0"/>
                        <a:t>2.3% </a:t>
                      </a:r>
                      <a:endParaRPr lang="en-US" sz="2200" dirty="0"/>
                    </a:p>
                  </a:txBody>
                  <a:tcPr anchor="ctr"/>
                </a:tc>
                <a:tc>
                  <a:txBody>
                    <a:bodyPr/>
                    <a:lstStyle/>
                    <a:p>
                      <a:pPr algn="ctr"/>
                      <a:r>
                        <a:rPr lang="en-US" sz="2200" dirty="0" smtClean="0"/>
                        <a:t>&gt;0.99</a:t>
                      </a:r>
                      <a:endParaRPr lang="en-US" sz="2200" dirty="0"/>
                    </a:p>
                  </a:txBody>
                  <a:tcPr anchor="ctr"/>
                </a:tc>
              </a:tr>
            </a:tbl>
          </a:graphicData>
        </a:graphic>
      </p:graphicFrame>
    </p:spTree>
    <p:extLst>
      <p:ext uri="{BB962C8B-B14F-4D97-AF65-F5344CB8AC3E}">
        <p14:creationId xmlns:p14="http://schemas.microsoft.com/office/powerpoint/2010/main" val="3838936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1818079"/>
            <a:ext cx="7772400" cy="2207656"/>
          </a:xfrm>
        </p:spPr>
        <p:txBody>
          <a:bodyPr>
            <a:normAutofit/>
          </a:bodyPr>
          <a:lstStyle/>
          <a:p>
            <a:r>
              <a:rPr lang="en-US" sz="4900" cap="none" dirty="0" smtClean="0">
                <a:solidFill>
                  <a:srgbClr val="C74D35"/>
                </a:solidFill>
              </a:rPr>
              <a:t>ASCEND</a:t>
            </a:r>
            <a:r>
              <a:rPr lang="en-US" cap="none" dirty="0" smtClean="0">
                <a:solidFill>
                  <a:srgbClr val="C74D35"/>
                </a:solidFill>
              </a:rPr>
              <a:t/>
            </a:r>
            <a:br>
              <a:rPr lang="en-US" cap="none" dirty="0" smtClean="0">
                <a:solidFill>
                  <a:srgbClr val="C74D35"/>
                </a:solidFill>
              </a:rPr>
            </a:br>
            <a:r>
              <a:rPr lang="en-US" b="0" cap="none" dirty="0" err="1" smtClean="0"/>
              <a:t>Pirfenidone</a:t>
            </a:r>
            <a:endParaRPr lang="en-US" cap="none" dirty="0"/>
          </a:p>
        </p:txBody>
      </p:sp>
    </p:spTree>
    <p:extLst>
      <p:ext uri="{BB962C8B-B14F-4D97-AF65-F5344CB8AC3E}">
        <p14:creationId xmlns:p14="http://schemas.microsoft.com/office/powerpoint/2010/main" val="3946682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4"/>
          <p:cNvSpPr>
            <a:spLocks noGrp="1"/>
          </p:cNvSpPr>
          <p:nvPr>
            <p:ph type="title"/>
          </p:nvPr>
        </p:nvSpPr>
        <p:spPr>
          <a:xfrm>
            <a:off x="451260" y="262763"/>
            <a:ext cx="8536709" cy="1143000"/>
          </a:xfrm>
        </p:spPr>
        <p:txBody>
          <a:bodyPr>
            <a:noAutofit/>
          </a:bodyPr>
          <a:lstStyle/>
          <a:p>
            <a:r>
              <a:rPr lang="en-US" sz="3600" b="1" dirty="0" smtClean="0"/>
              <a:t>Possible Mechanisms of Pirfenidone Action</a:t>
            </a:r>
            <a:endParaRPr lang="en-US" sz="3600" b="1" dirty="0"/>
          </a:p>
        </p:txBody>
      </p:sp>
      <p:sp>
        <p:nvSpPr>
          <p:cNvPr id="71686" name="Text Box 6"/>
          <p:cNvSpPr txBox="1">
            <a:spLocks noChangeArrowheads="1"/>
          </p:cNvSpPr>
          <p:nvPr/>
        </p:nvSpPr>
        <p:spPr bwMode="auto">
          <a:xfrm>
            <a:off x="36944" y="6156536"/>
            <a:ext cx="3490507"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defTabSz="457200" fontAlgn="base">
              <a:spcBef>
                <a:spcPct val="0"/>
              </a:spcBef>
              <a:spcAft>
                <a:spcPct val="0"/>
              </a:spcAft>
              <a:defRPr/>
            </a:pPr>
            <a:r>
              <a:rPr lang="en-US" sz="1400" dirty="0" smtClean="0"/>
              <a:t>Hilberg O, </a:t>
            </a:r>
            <a:r>
              <a:rPr lang="en-US" sz="1400" dirty="0"/>
              <a:t>et al. </a:t>
            </a:r>
            <a:r>
              <a:rPr lang="en-US" sz="1400" i="1" dirty="0"/>
              <a:t>Clin Respir </a:t>
            </a:r>
            <a:r>
              <a:rPr lang="en-US" sz="1400" i="1" dirty="0" smtClean="0"/>
              <a:t>J. </a:t>
            </a:r>
            <a:r>
              <a:rPr lang="en-US" sz="1400" dirty="0" smtClean="0"/>
              <a:t>2012;6:131-143.</a:t>
            </a:r>
            <a:endParaRPr lang="en-US" sz="1400" dirty="0"/>
          </a:p>
        </p:txBody>
      </p:sp>
      <p:sp>
        <p:nvSpPr>
          <p:cNvPr id="8" name="Rounded Rectangle 7"/>
          <p:cNvSpPr/>
          <p:nvPr/>
        </p:nvSpPr>
        <p:spPr>
          <a:xfrm>
            <a:off x="3638099" y="3453528"/>
            <a:ext cx="1065321" cy="60153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lvl="1" algn="ctr"/>
            <a:r>
              <a:rPr lang="en-US" b="1" dirty="0" smtClean="0">
                <a:solidFill>
                  <a:schemeClr val="bg1"/>
                </a:solidFill>
              </a:rPr>
              <a:t>TNF-</a:t>
            </a:r>
            <a:r>
              <a:rPr lang="el-GR" b="1" dirty="0" smtClean="0">
                <a:solidFill>
                  <a:schemeClr val="bg1"/>
                </a:solidFill>
              </a:rPr>
              <a:t>α</a:t>
            </a:r>
            <a:endParaRPr lang="en-US" b="1" dirty="0" smtClean="0">
              <a:solidFill>
                <a:schemeClr val="bg1"/>
              </a:solidFill>
            </a:endParaRPr>
          </a:p>
          <a:p>
            <a:pPr marL="0" lvl="1" algn="ctr"/>
            <a:r>
              <a:rPr lang="en-US" b="1" dirty="0" smtClean="0">
                <a:solidFill>
                  <a:schemeClr val="bg1"/>
                </a:solidFill>
              </a:rPr>
              <a:t>IL-6</a:t>
            </a:r>
            <a:endParaRPr lang="en-US" b="1" dirty="0">
              <a:solidFill>
                <a:schemeClr val="bg1"/>
              </a:solidFill>
            </a:endParaRPr>
          </a:p>
        </p:txBody>
      </p:sp>
      <p:sp>
        <p:nvSpPr>
          <p:cNvPr id="9" name="Oval 8"/>
          <p:cNvSpPr/>
          <p:nvPr/>
        </p:nvSpPr>
        <p:spPr>
          <a:xfrm>
            <a:off x="5025283" y="2031629"/>
            <a:ext cx="2337515" cy="674299"/>
          </a:xfrm>
          <a:prstGeom prst="ellipse">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err="1" smtClean="0"/>
              <a:t>Pirfenidone</a:t>
            </a:r>
            <a:endParaRPr lang="en-US" sz="2400" dirty="0"/>
          </a:p>
        </p:txBody>
      </p:sp>
      <p:sp>
        <p:nvSpPr>
          <p:cNvPr id="10" name="Rounded Rectangle 9"/>
          <p:cNvSpPr/>
          <p:nvPr/>
        </p:nvSpPr>
        <p:spPr>
          <a:xfrm>
            <a:off x="4855386" y="3424588"/>
            <a:ext cx="1065321" cy="60153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lvl="1" algn="ctr"/>
            <a:r>
              <a:rPr lang="en-US" b="1" dirty="0" smtClean="0">
                <a:solidFill>
                  <a:schemeClr val="bg1"/>
                </a:solidFill>
              </a:rPr>
              <a:t>TGF-</a:t>
            </a:r>
            <a:r>
              <a:rPr lang="el-GR" b="1" dirty="0" smtClean="0">
                <a:solidFill>
                  <a:schemeClr val="bg1"/>
                </a:solidFill>
              </a:rPr>
              <a:t>β</a:t>
            </a:r>
            <a:endParaRPr lang="en-US" b="1" dirty="0" smtClean="0">
              <a:solidFill>
                <a:schemeClr val="bg1"/>
              </a:solidFill>
            </a:endParaRPr>
          </a:p>
          <a:p>
            <a:pPr marL="0" lvl="1" algn="ctr"/>
            <a:r>
              <a:rPr lang="en-US" b="1" dirty="0" smtClean="0">
                <a:solidFill>
                  <a:schemeClr val="bg1"/>
                </a:solidFill>
              </a:rPr>
              <a:t>IL-6</a:t>
            </a:r>
          </a:p>
        </p:txBody>
      </p:sp>
      <p:sp>
        <p:nvSpPr>
          <p:cNvPr id="11" name="Rounded Rectangle 10"/>
          <p:cNvSpPr/>
          <p:nvPr/>
        </p:nvSpPr>
        <p:spPr>
          <a:xfrm>
            <a:off x="6560192" y="3378372"/>
            <a:ext cx="1214416" cy="6365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lvl="1" algn="ctr"/>
            <a:r>
              <a:rPr lang="en-US" b="1" dirty="0" smtClean="0">
                <a:solidFill>
                  <a:schemeClr val="bg1"/>
                </a:solidFill>
              </a:rPr>
              <a:t>MMPs</a:t>
            </a:r>
          </a:p>
          <a:p>
            <a:pPr marL="0" lvl="1" algn="ctr"/>
            <a:r>
              <a:rPr lang="en-US" sz="1400" b="1" dirty="0" smtClean="0">
                <a:solidFill>
                  <a:schemeClr val="bg1"/>
                </a:solidFill>
              </a:rPr>
              <a:t>Collagenases</a:t>
            </a:r>
            <a:endParaRPr lang="en-US" sz="1400" b="1" dirty="0">
              <a:solidFill>
                <a:schemeClr val="bg1"/>
              </a:solidFill>
            </a:endParaRPr>
          </a:p>
        </p:txBody>
      </p:sp>
      <p:sp>
        <p:nvSpPr>
          <p:cNvPr id="12" name="Rounded Rectangle 11"/>
          <p:cNvSpPr/>
          <p:nvPr/>
        </p:nvSpPr>
        <p:spPr>
          <a:xfrm>
            <a:off x="7922648" y="3381432"/>
            <a:ext cx="1065321" cy="6334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solidFill>
              </a:rPr>
              <a:t>ROIs</a:t>
            </a:r>
            <a:endParaRPr lang="en-US" b="1" dirty="0">
              <a:solidFill>
                <a:schemeClr val="bg1"/>
              </a:solidFill>
            </a:endParaRPr>
          </a:p>
        </p:txBody>
      </p:sp>
      <p:grpSp>
        <p:nvGrpSpPr>
          <p:cNvPr id="13" name="Group 12"/>
          <p:cNvGrpSpPr/>
          <p:nvPr/>
        </p:nvGrpSpPr>
        <p:grpSpPr>
          <a:xfrm rot="21264652">
            <a:off x="5416312" y="2856259"/>
            <a:ext cx="313592" cy="447675"/>
            <a:chOff x="5829300" y="2590800"/>
            <a:chExt cx="313592" cy="447675"/>
          </a:xfrm>
        </p:grpSpPr>
        <p:cxnSp>
          <p:nvCxnSpPr>
            <p:cNvPr id="14" name="Straight Connector 13"/>
            <p:cNvCxnSpPr/>
            <p:nvPr/>
          </p:nvCxnSpPr>
          <p:spPr>
            <a:xfrm flipH="1">
              <a:off x="5884985" y="2590800"/>
              <a:ext cx="257907" cy="41030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829300" y="2959100"/>
              <a:ext cx="120650" cy="793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cxnSp>
        <p:nvCxnSpPr>
          <p:cNvPr id="16" name="Straight Connector 15"/>
          <p:cNvCxnSpPr/>
          <p:nvPr/>
        </p:nvCxnSpPr>
        <p:spPr>
          <a:xfrm>
            <a:off x="7453592" y="2544899"/>
            <a:ext cx="807128" cy="72786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8207092" y="3194599"/>
            <a:ext cx="132309" cy="13196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4356976" y="2610484"/>
            <a:ext cx="755164" cy="73410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271920" y="3272766"/>
            <a:ext cx="170112" cy="14365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6900682" y="2791975"/>
            <a:ext cx="329348" cy="499489"/>
          </a:xfrm>
          <a:prstGeom prst="straightConnector1">
            <a:avLst/>
          </a:prstGeom>
          <a:ln>
            <a:solidFill>
              <a:srgbClr val="92D05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282312" y="2851289"/>
            <a:ext cx="1226" cy="139415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flipV="1">
            <a:off x="6143936" y="4263680"/>
            <a:ext cx="289927" cy="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3" name="Rounded Rectangle 22"/>
          <p:cNvSpPr/>
          <p:nvPr/>
        </p:nvSpPr>
        <p:spPr>
          <a:xfrm>
            <a:off x="5768764" y="4422935"/>
            <a:ext cx="1065321" cy="3728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lvl="1" algn="ctr"/>
            <a:r>
              <a:rPr lang="en-US" b="1" dirty="0" smtClean="0">
                <a:solidFill>
                  <a:schemeClr val="bg1"/>
                </a:solidFill>
              </a:rPr>
              <a:t>Collagen</a:t>
            </a:r>
            <a:endParaRPr lang="en-US" b="1" dirty="0">
              <a:solidFill>
                <a:schemeClr val="bg1"/>
              </a:solidFill>
            </a:endParaRPr>
          </a:p>
        </p:txBody>
      </p:sp>
      <p:cxnSp>
        <p:nvCxnSpPr>
          <p:cNvPr id="24" name="Straight Arrow Connector 23"/>
          <p:cNvCxnSpPr/>
          <p:nvPr/>
        </p:nvCxnSpPr>
        <p:spPr>
          <a:xfrm>
            <a:off x="5818868" y="4105163"/>
            <a:ext cx="160426" cy="249744"/>
          </a:xfrm>
          <a:prstGeom prst="straightConnector1">
            <a:avLst/>
          </a:prstGeom>
          <a:ln>
            <a:tailEnd type="stealth" w="lg" len="lg"/>
          </a:ln>
        </p:spPr>
        <p:style>
          <a:lnRef idx="2">
            <a:schemeClr val="accent3"/>
          </a:lnRef>
          <a:fillRef idx="0">
            <a:schemeClr val="accent3"/>
          </a:fillRef>
          <a:effectRef idx="1">
            <a:schemeClr val="accent3"/>
          </a:effectRef>
          <a:fontRef idx="minor">
            <a:schemeClr val="tx1"/>
          </a:fontRef>
        </p:style>
      </p:cxnSp>
      <p:sp>
        <p:nvSpPr>
          <p:cNvPr id="28" name="Content Placeholder 2"/>
          <p:cNvSpPr txBox="1">
            <a:spLocks/>
          </p:cNvSpPr>
          <p:nvPr/>
        </p:nvSpPr>
        <p:spPr>
          <a:xfrm>
            <a:off x="447317" y="1650166"/>
            <a:ext cx="3493714" cy="3097061"/>
          </a:xfrm>
          <a:prstGeom prst="rect">
            <a:avLst/>
          </a:prstGeom>
        </p:spPr>
        <p:txBody>
          <a:bodyPr>
            <a:normAutofit lnSpcReduction="10000"/>
          </a:bodyPr>
          <a:lstStyle>
            <a:lvl1pPr marL="342900" indent="-342900" algn="l" defTabSz="457200" rtl="0" eaLnBrk="1" latinLnBrk="0" hangingPunct="1">
              <a:spcBef>
                <a:spcPct val="20000"/>
              </a:spcBef>
              <a:buClr>
                <a:srgbClr val="C54125"/>
              </a:buClr>
              <a:buSzPct val="120000"/>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C54125"/>
              </a:buClr>
              <a:buSzPct val="120000"/>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C54125"/>
              </a:buClr>
              <a:buSzPct val="120000"/>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C54125"/>
              </a:buClr>
              <a:buSzPct val="120000"/>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C54125"/>
              </a:buClr>
              <a:buSzPct val="120000"/>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err="1" smtClean="0"/>
              <a:t>Antifibrotic</a:t>
            </a:r>
            <a:endParaRPr lang="en-US" sz="2800" dirty="0" smtClean="0"/>
          </a:p>
          <a:p>
            <a:r>
              <a:rPr lang="en-US" sz="2800" dirty="0" smtClean="0"/>
              <a:t>Molecular target unclear</a:t>
            </a:r>
          </a:p>
          <a:p>
            <a:r>
              <a:rPr lang="en-US" sz="2800" dirty="0" smtClean="0"/>
              <a:t>Active in several animal models of fibrosis (lung, </a:t>
            </a:r>
            <a:endParaRPr lang="en-US" sz="2800" dirty="0"/>
          </a:p>
          <a:p>
            <a:pPr marL="344488" indent="0">
              <a:buNone/>
            </a:pPr>
            <a:r>
              <a:rPr lang="en-US" sz="2800" dirty="0" smtClean="0"/>
              <a:t>liver, kidney)</a:t>
            </a:r>
          </a:p>
          <a:p>
            <a:endParaRPr lang="en-US" sz="2800" dirty="0"/>
          </a:p>
        </p:txBody>
      </p:sp>
    </p:spTree>
    <p:custDataLst>
      <p:tags r:id="rId1"/>
    </p:custDataLst>
    <p:extLst>
      <p:ext uri="{BB962C8B-B14F-4D97-AF65-F5344CB8AC3E}">
        <p14:creationId xmlns:p14="http://schemas.microsoft.com/office/powerpoint/2010/main" val="105609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196" y="292387"/>
            <a:ext cx="8229600" cy="1143000"/>
          </a:xfrm>
        </p:spPr>
        <p:txBody>
          <a:bodyPr>
            <a:normAutofit/>
          </a:bodyPr>
          <a:lstStyle/>
          <a:p>
            <a:r>
              <a:rPr lang="en-US" altLang="en-US" sz="3600" b="1" dirty="0"/>
              <a:t>Early Pirfenidone Results</a:t>
            </a:r>
          </a:p>
        </p:txBody>
      </p:sp>
      <p:graphicFrame>
        <p:nvGraphicFramePr>
          <p:cNvPr id="78928" name="Group 80"/>
          <p:cNvGraphicFramePr>
            <a:graphicFrameLocks noGrp="1"/>
          </p:cNvGraphicFramePr>
          <p:nvPr>
            <p:ph type="tbl" idx="1"/>
            <p:extLst>
              <p:ext uri="{D42A27DB-BD31-4B8C-83A1-F6EECF244321}">
                <p14:modId xmlns:p14="http://schemas.microsoft.com/office/powerpoint/2010/main" val="2343235100"/>
              </p:ext>
            </p:extLst>
          </p:nvPr>
        </p:nvGraphicFramePr>
        <p:xfrm>
          <a:off x="2995065" y="4724196"/>
          <a:ext cx="3166301" cy="1342639"/>
        </p:xfrm>
        <a:graphic>
          <a:graphicData uri="http://schemas.openxmlformats.org/drawingml/2006/table">
            <a:tbl>
              <a:tblPr>
                <a:tableStyleId>{BC89EF96-8CEA-46FF-86C4-4CE0E7609802}</a:tableStyleId>
              </a:tblPr>
              <a:tblGrid>
                <a:gridCol w="1083046"/>
                <a:gridCol w="2083255"/>
              </a:tblGrid>
              <a:tr h="355632">
                <a:tc>
                  <a:txBody>
                    <a:bodyPr/>
                    <a:lstStyle>
                      <a:lvl1pPr>
                        <a:spcBef>
                          <a:spcPct val="20000"/>
                        </a:spcBef>
                        <a:buClr>
                          <a:srgbClr val="FFCC00"/>
                        </a:buClr>
                        <a:defRPr sz="2800">
                          <a:solidFill>
                            <a:schemeClr val="bg1"/>
                          </a:solidFill>
                          <a:latin typeface="Arial" pitchFamily="34" charset="0"/>
                        </a:defRPr>
                      </a:lvl1pPr>
                      <a:lvl2pPr>
                        <a:spcBef>
                          <a:spcPct val="20000"/>
                        </a:spcBef>
                        <a:buClr>
                          <a:srgbClr val="FFCC00"/>
                        </a:buClr>
                        <a:defRPr sz="2400">
                          <a:solidFill>
                            <a:schemeClr val="bg1"/>
                          </a:solidFill>
                          <a:latin typeface="Arial" pitchFamily="34" charset="0"/>
                        </a:defRPr>
                      </a:lvl2pPr>
                      <a:lvl3pPr>
                        <a:spcBef>
                          <a:spcPct val="20000"/>
                        </a:spcBef>
                        <a:buClr>
                          <a:srgbClr val="FFCC00"/>
                        </a:buClr>
                        <a:defRPr sz="2000">
                          <a:solidFill>
                            <a:schemeClr val="bg1"/>
                          </a:solidFill>
                          <a:latin typeface="Arial" pitchFamily="34" charset="0"/>
                        </a:defRPr>
                      </a:lvl3pPr>
                      <a:lvl4pPr>
                        <a:spcBef>
                          <a:spcPct val="20000"/>
                        </a:spcBef>
                        <a:buClr>
                          <a:srgbClr val="FFCC00"/>
                        </a:buClr>
                        <a:defRPr>
                          <a:solidFill>
                            <a:schemeClr val="bg1"/>
                          </a:solidFill>
                          <a:latin typeface="Arial" pitchFamily="34" charset="0"/>
                        </a:defRPr>
                      </a:lvl4pPr>
                      <a:lvl5pPr>
                        <a:spcBef>
                          <a:spcPct val="20000"/>
                        </a:spcBef>
                        <a:buClr>
                          <a:srgbClr val="FFCC00"/>
                        </a:buClr>
                        <a:defRPr>
                          <a:solidFill>
                            <a:schemeClr val="bg1"/>
                          </a:solidFill>
                          <a:latin typeface="Arial" pitchFamily="34" charset="0"/>
                        </a:defRPr>
                      </a:lvl5pPr>
                      <a:lvl6pPr fontAlgn="base">
                        <a:spcBef>
                          <a:spcPct val="20000"/>
                        </a:spcBef>
                        <a:spcAft>
                          <a:spcPct val="0"/>
                        </a:spcAft>
                        <a:buClr>
                          <a:srgbClr val="FFCC00"/>
                        </a:buClr>
                        <a:defRPr>
                          <a:solidFill>
                            <a:schemeClr val="bg1"/>
                          </a:solidFill>
                          <a:latin typeface="Arial" pitchFamily="34" charset="0"/>
                        </a:defRPr>
                      </a:lvl6pPr>
                      <a:lvl7pPr fontAlgn="base">
                        <a:spcBef>
                          <a:spcPct val="20000"/>
                        </a:spcBef>
                        <a:spcAft>
                          <a:spcPct val="0"/>
                        </a:spcAft>
                        <a:buClr>
                          <a:srgbClr val="FFCC00"/>
                        </a:buClr>
                        <a:defRPr>
                          <a:solidFill>
                            <a:schemeClr val="bg1"/>
                          </a:solidFill>
                          <a:latin typeface="Arial" pitchFamily="34" charset="0"/>
                        </a:defRPr>
                      </a:lvl7pPr>
                      <a:lvl8pPr fontAlgn="base">
                        <a:spcBef>
                          <a:spcPct val="20000"/>
                        </a:spcBef>
                        <a:spcAft>
                          <a:spcPct val="0"/>
                        </a:spcAft>
                        <a:buClr>
                          <a:srgbClr val="FFCC00"/>
                        </a:buClr>
                        <a:defRPr>
                          <a:solidFill>
                            <a:schemeClr val="bg1"/>
                          </a:solidFill>
                          <a:latin typeface="Arial" pitchFamily="34" charset="0"/>
                        </a:defRPr>
                      </a:lvl8pPr>
                      <a:lvl9pPr fontAlgn="base">
                        <a:spcBef>
                          <a:spcPct val="20000"/>
                        </a:spcBef>
                        <a:spcAft>
                          <a:spcPct val="0"/>
                        </a:spcAft>
                        <a:buClr>
                          <a:srgbClr val="FFCC00"/>
                        </a:buClr>
                        <a:defRPr>
                          <a:solidFill>
                            <a:schemeClr val="bg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endParaRPr kumimoji="0" lang="en-US" altLang="en-US" sz="1200" b="0" i="0" u="none" strike="noStrike" cap="none" normalizeH="0" baseline="0" dirty="0" smtClean="0">
                        <a:ln>
                          <a:noFill/>
                        </a:ln>
                        <a:solidFill>
                          <a:schemeClr val="tx1"/>
                        </a:solidFill>
                        <a:effectLst/>
                        <a:latin typeface="Arial" pitchFamily="34" charset="0"/>
                      </a:endParaRPr>
                    </a:p>
                  </a:txBody>
                  <a:tcPr anchor="ctr" horzOverflow="overflow"/>
                </a:tc>
                <a:tc>
                  <a:txBody>
                    <a:bodyPr/>
                    <a:lstStyle>
                      <a:lvl1pPr>
                        <a:spcBef>
                          <a:spcPct val="20000"/>
                        </a:spcBef>
                        <a:buClr>
                          <a:srgbClr val="FFCC00"/>
                        </a:buClr>
                        <a:defRPr sz="2800">
                          <a:solidFill>
                            <a:schemeClr val="bg1"/>
                          </a:solidFill>
                          <a:latin typeface="Arial" pitchFamily="34" charset="0"/>
                        </a:defRPr>
                      </a:lvl1pPr>
                      <a:lvl2pPr>
                        <a:spcBef>
                          <a:spcPct val="20000"/>
                        </a:spcBef>
                        <a:buClr>
                          <a:srgbClr val="FFCC00"/>
                        </a:buClr>
                        <a:defRPr sz="2400">
                          <a:solidFill>
                            <a:schemeClr val="bg1"/>
                          </a:solidFill>
                          <a:latin typeface="Arial" pitchFamily="34" charset="0"/>
                        </a:defRPr>
                      </a:lvl2pPr>
                      <a:lvl3pPr>
                        <a:spcBef>
                          <a:spcPct val="20000"/>
                        </a:spcBef>
                        <a:buClr>
                          <a:srgbClr val="FFCC00"/>
                        </a:buClr>
                        <a:defRPr sz="2000">
                          <a:solidFill>
                            <a:schemeClr val="bg1"/>
                          </a:solidFill>
                          <a:latin typeface="Arial" pitchFamily="34" charset="0"/>
                        </a:defRPr>
                      </a:lvl3pPr>
                      <a:lvl4pPr>
                        <a:spcBef>
                          <a:spcPct val="20000"/>
                        </a:spcBef>
                        <a:buClr>
                          <a:srgbClr val="FFCC00"/>
                        </a:buClr>
                        <a:defRPr>
                          <a:solidFill>
                            <a:schemeClr val="bg1"/>
                          </a:solidFill>
                          <a:latin typeface="Arial" pitchFamily="34" charset="0"/>
                        </a:defRPr>
                      </a:lvl4pPr>
                      <a:lvl5pPr>
                        <a:spcBef>
                          <a:spcPct val="20000"/>
                        </a:spcBef>
                        <a:buClr>
                          <a:srgbClr val="FFCC00"/>
                        </a:buClr>
                        <a:defRPr>
                          <a:solidFill>
                            <a:schemeClr val="bg1"/>
                          </a:solidFill>
                          <a:latin typeface="Arial" pitchFamily="34" charset="0"/>
                        </a:defRPr>
                      </a:lvl5pPr>
                      <a:lvl6pPr fontAlgn="base">
                        <a:spcBef>
                          <a:spcPct val="20000"/>
                        </a:spcBef>
                        <a:spcAft>
                          <a:spcPct val="0"/>
                        </a:spcAft>
                        <a:buClr>
                          <a:srgbClr val="FFCC00"/>
                        </a:buClr>
                        <a:defRPr>
                          <a:solidFill>
                            <a:schemeClr val="bg1"/>
                          </a:solidFill>
                          <a:latin typeface="Arial" pitchFamily="34" charset="0"/>
                        </a:defRPr>
                      </a:lvl6pPr>
                      <a:lvl7pPr fontAlgn="base">
                        <a:spcBef>
                          <a:spcPct val="20000"/>
                        </a:spcBef>
                        <a:spcAft>
                          <a:spcPct val="0"/>
                        </a:spcAft>
                        <a:buClr>
                          <a:srgbClr val="FFCC00"/>
                        </a:buClr>
                        <a:defRPr>
                          <a:solidFill>
                            <a:schemeClr val="bg1"/>
                          </a:solidFill>
                          <a:latin typeface="Arial" pitchFamily="34" charset="0"/>
                        </a:defRPr>
                      </a:lvl7pPr>
                      <a:lvl8pPr fontAlgn="base">
                        <a:spcBef>
                          <a:spcPct val="20000"/>
                        </a:spcBef>
                        <a:spcAft>
                          <a:spcPct val="0"/>
                        </a:spcAft>
                        <a:buClr>
                          <a:srgbClr val="FFCC00"/>
                        </a:buClr>
                        <a:defRPr>
                          <a:solidFill>
                            <a:schemeClr val="bg1"/>
                          </a:solidFill>
                          <a:latin typeface="Arial" pitchFamily="34" charset="0"/>
                        </a:defRPr>
                      </a:lvl8pPr>
                      <a:lvl9pPr fontAlgn="base">
                        <a:spcBef>
                          <a:spcPct val="20000"/>
                        </a:spcBef>
                        <a:spcAft>
                          <a:spcPct val="0"/>
                        </a:spcAft>
                        <a:buClr>
                          <a:srgbClr val="FFCC00"/>
                        </a:buClr>
                        <a:defRPr>
                          <a:solidFill>
                            <a:schemeClr val="bg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en-US" altLang="en-US" sz="1200" u="none" strike="noStrike" cap="none" normalizeH="0" baseline="0" dirty="0" smtClean="0">
                          <a:ln>
                            <a:noFill/>
                          </a:ln>
                          <a:solidFill>
                            <a:schemeClr val="tx1"/>
                          </a:solidFill>
                          <a:effectLst/>
                          <a:sym typeface="Symbol" pitchFamily="18" charset="2"/>
                        </a:rPr>
                        <a:t></a:t>
                      </a:r>
                      <a:r>
                        <a:rPr kumimoji="0" lang="en-US" altLang="en-US" sz="1200" u="none" strike="noStrike" cap="none" normalizeH="0" baseline="0" dirty="0" smtClean="0">
                          <a:ln>
                            <a:noFill/>
                          </a:ln>
                          <a:solidFill>
                            <a:schemeClr val="tx1"/>
                          </a:solidFill>
                          <a:effectLst/>
                        </a:rPr>
                        <a:t> FVC at 52 weeks</a:t>
                      </a:r>
                      <a:endParaRPr kumimoji="0" lang="en-US" altLang="en-US" sz="1200" b="0" i="0" u="none" strike="noStrike" cap="none" normalizeH="0" baseline="0" dirty="0" smtClean="0">
                        <a:ln>
                          <a:noFill/>
                        </a:ln>
                        <a:solidFill>
                          <a:schemeClr val="tx1"/>
                        </a:solidFill>
                        <a:effectLst/>
                        <a:latin typeface="Arial" pitchFamily="34" charset="0"/>
                      </a:endParaRPr>
                    </a:p>
                  </a:txBody>
                  <a:tcPr anchor="ctr" horzOverflow="overflow"/>
                </a:tc>
              </a:tr>
              <a:tr h="355632">
                <a:tc>
                  <a:txBody>
                    <a:bodyPr/>
                    <a:lstStyle>
                      <a:lvl1pPr>
                        <a:spcBef>
                          <a:spcPct val="20000"/>
                        </a:spcBef>
                        <a:buClr>
                          <a:srgbClr val="FFCC00"/>
                        </a:buClr>
                        <a:defRPr sz="2800">
                          <a:solidFill>
                            <a:schemeClr val="bg1"/>
                          </a:solidFill>
                          <a:latin typeface="Arial" pitchFamily="34" charset="0"/>
                        </a:defRPr>
                      </a:lvl1pPr>
                      <a:lvl2pPr>
                        <a:spcBef>
                          <a:spcPct val="20000"/>
                        </a:spcBef>
                        <a:buClr>
                          <a:srgbClr val="FFCC00"/>
                        </a:buClr>
                        <a:defRPr sz="2400">
                          <a:solidFill>
                            <a:schemeClr val="bg1"/>
                          </a:solidFill>
                          <a:latin typeface="Arial" pitchFamily="34" charset="0"/>
                        </a:defRPr>
                      </a:lvl2pPr>
                      <a:lvl3pPr>
                        <a:spcBef>
                          <a:spcPct val="20000"/>
                        </a:spcBef>
                        <a:buClr>
                          <a:srgbClr val="FFCC00"/>
                        </a:buClr>
                        <a:defRPr sz="2000">
                          <a:solidFill>
                            <a:schemeClr val="bg1"/>
                          </a:solidFill>
                          <a:latin typeface="Arial" pitchFamily="34" charset="0"/>
                        </a:defRPr>
                      </a:lvl3pPr>
                      <a:lvl4pPr>
                        <a:spcBef>
                          <a:spcPct val="20000"/>
                        </a:spcBef>
                        <a:buClr>
                          <a:srgbClr val="FFCC00"/>
                        </a:buClr>
                        <a:defRPr>
                          <a:solidFill>
                            <a:schemeClr val="bg1"/>
                          </a:solidFill>
                          <a:latin typeface="Arial" pitchFamily="34" charset="0"/>
                        </a:defRPr>
                      </a:lvl4pPr>
                      <a:lvl5pPr>
                        <a:spcBef>
                          <a:spcPct val="20000"/>
                        </a:spcBef>
                        <a:buClr>
                          <a:srgbClr val="FFCC00"/>
                        </a:buClr>
                        <a:defRPr>
                          <a:solidFill>
                            <a:schemeClr val="bg1"/>
                          </a:solidFill>
                          <a:latin typeface="Arial" pitchFamily="34" charset="0"/>
                        </a:defRPr>
                      </a:lvl5pPr>
                      <a:lvl6pPr fontAlgn="base">
                        <a:spcBef>
                          <a:spcPct val="20000"/>
                        </a:spcBef>
                        <a:spcAft>
                          <a:spcPct val="0"/>
                        </a:spcAft>
                        <a:buClr>
                          <a:srgbClr val="FFCC00"/>
                        </a:buClr>
                        <a:defRPr>
                          <a:solidFill>
                            <a:schemeClr val="bg1"/>
                          </a:solidFill>
                          <a:latin typeface="Arial" pitchFamily="34" charset="0"/>
                        </a:defRPr>
                      </a:lvl6pPr>
                      <a:lvl7pPr fontAlgn="base">
                        <a:spcBef>
                          <a:spcPct val="20000"/>
                        </a:spcBef>
                        <a:spcAft>
                          <a:spcPct val="0"/>
                        </a:spcAft>
                        <a:buClr>
                          <a:srgbClr val="FFCC00"/>
                        </a:buClr>
                        <a:defRPr>
                          <a:solidFill>
                            <a:schemeClr val="bg1"/>
                          </a:solidFill>
                          <a:latin typeface="Arial" pitchFamily="34" charset="0"/>
                        </a:defRPr>
                      </a:lvl7pPr>
                      <a:lvl8pPr fontAlgn="base">
                        <a:spcBef>
                          <a:spcPct val="20000"/>
                        </a:spcBef>
                        <a:spcAft>
                          <a:spcPct val="0"/>
                        </a:spcAft>
                        <a:buClr>
                          <a:srgbClr val="FFCC00"/>
                        </a:buClr>
                        <a:defRPr>
                          <a:solidFill>
                            <a:schemeClr val="bg1"/>
                          </a:solidFill>
                          <a:latin typeface="Arial" pitchFamily="34" charset="0"/>
                        </a:defRPr>
                      </a:lvl8pPr>
                      <a:lvl9pPr fontAlgn="base">
                        <a:spcBef>
                          <a:spcPct val="20000"/>
                        </a:spcBef>
                        <a:spcAft>
                          <a:spcPct val="0"/>
                        </a:spcAft>
                        <a:buClr>
                          <a:srgbClr val="FFCC00"/>
                        </a:buClr>
                        <a:defRPr>
                          <a:solidFill>
                            <a:schemeClr val="bg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en-US" altLang="en-US" sz="1200" u="none" strike="noStrike" cap="none" normalizeH="0" baseline="0" smtClean="0">
                          <a:ln>
                            <a:noFill/>
                          </a:ln>
                          <a:solidFill>
                            <a:schemeClr val="tx1"/>
                          </a:solidFill>
                          <a:effectLst/>
                        </a:rPr>
                        <a:t>1800 mg</a:t>
                      </a:r>
                      <a:endParaRPr kumimoji="0" lang="en-US" altLang="en-US" sz="1200" b="0" i="0" u="none" strike="noStrike" cap="none" normalizeH="0" baseline="0" smtClean="0">
                        <a:ln>
                          <a:noFill/>
                        </a:ln>
                        <a:solidFill>
                          <a:schemeClr val="tx1"/>
                        </a:solidFill>
                        <a:effectLst/>
                        <a:latin typeface="Arial" pitchFamily="34" charset="0"/>
                      </a:endParaRPr>
                    </a:p>
                  </a:txBody>
                  <a:tcPr anchor="ctr" horzOverflow="overflow"/>
                </a:tc>
                <a:tc>
                  <a:txBody>
                    <a:bodyPr/>
                    <a:lstStyle>
                      <a:lvl1pPr>
                        <a:spcBef>
                          <a:spcPct val="20000"/>
                        </a:spcBef>
                        <a:buClr>
                          <a:srgbClr val="FFCC00"/>
                        </a:buClr>
                        <a:defRPr sz="2800">
                          <a:solidFill>
                            <a:schemeClr val="bg1"/>
                          </a:solidFill>
                          <a:latin typeface="Arial" pitchFamily="34" charset="0"/>
                        </a:defRPr>
                      </a:lvl1pPr>
                      <a:lvl2pPr>
                        <a:spcBef>
                          <a:spcPct val="20000"/>
                        </a:spcBef>
                        <a:buClr>
                          <a:srgbClr val="FFCC00"/>
                        </a:buClr>
                        <a:defRPr sz="2400">
                          <a:solidFill>
                            <a:schemeClr val="bg1"/>
                          </a:solidFill>
                          <a:latin typeface="Arial" pitchFamily="34" charset="0"/>
                        </a:defRPr>
                      </a:lvl2pPr>
                      <a:lvl3pPr>
                        <a:spcBef>
                          <a:spcPct val="20000"/>
                        </a:spcBef>
                        <a:buClr>
                          <a:srgbClr val="FFCC00"/>
                        </a:buClr>
                        <a:defRPr sz="2000">
                          <a:solidFill>
                            <a:schemeClr val="bg1"/>
                          </a:solidFill>
                          <a:latin typeface="Arial" pitchFamily="34" charset="0"/>
                        </a:defRPr>
                      </a:lvl3pPr>
                      <a:lvl4pPr>
                        <a:spcBef>
                          <a:spcPct val="20000"/>
                        </a:spcBef>
                        <a:buClr>
                          <a:srgbClr val="FFCC00"/>
                        </a:buClr>
                        <a:defRPr>
                          <a:solidFill>
                            <a:schemeClr val="bg1"/>
                          </a:solidFill>
                          <a:latin typeface="Arial" pitchFamily="34" charset="0"/>
                        </a:defRPr>
                      </a:lvl4pPr>
                      <a:lvl5pPr>
                        <a:spcBef>
                          <a:spcPct val="20000"/>
                        </a:spcBef>
                        <a:buClr>
                          <a:srgbClr val="FFCC00"/>
                        </a:buClr>
                        <a:defRPr>
                          <a:solidFill>
                            <a:schemeClr val="bg1"/>
                          </a:solidFill>
                          <a:latin typeface="Arial" pitchFamily="34" charset="0"/>
                        </a:defRPr>
                      </a:lvl5pPr>
                      <a:lvl6pPr fontAlgn="base">
                        <a:spcBef>
                          <a:spcPct val="20000"/>
                        </a:spcBef>
                        <a:spcAft>
                          <a:spcPct val="0"/>
                        </a:spcAft>
                        <a:buClr>
                          <a:srgbClr val="FFCC00"/>
                        </a:buClr>
                        <a:defRPr>
                          <a:solidFill>
                            <a:schemeClr val="bg1"/>
                          </a:solidFill>
                          <a:latin typeface="Arial" pitchFamily="34" charset="0"/>
                        </a:defRPr>
                      </a:lvl6pPr>
                      <a:lvl7pPr fontAlgn="base">
                        <a:spcBef>
                          <a:spcPct val="20000"/>
                        </a:spcBef>
                        <a:spcAft>
                          <a:spcPct val="0"/>
                        </a:spcAft>
                        <a:buClr>
                          <a:srgbClr val="FFCC00"/>
                        </a:buClr>
                        <a:defRPr>
                          <a:solidFill>
                            <a:schemeClr val="bg1"/>
                          </a:solidFill>
                          <a:latin typeface="Arial" pitchFamily="34" charset="0"/>
                        </a:defRPr>
                      </a:lvl7pPr>
                      <a:lvl8pPr fontAlgn="base">
                        <a:spcBef>
                          <a:spcPct val="20000"/>
                        </a:spcBef>
                        <a:spcAft>
                          <a:spcPct val="0"/>
                        </a:spcAft>
                        <a:buClr>
                          <a:srgbClr val="FFCC00"/>
                        </a:buClr>
                        <a:defRPr>
                          <a:solidFill>
                            <a:schemeClr val="bg1"/>
                          </a:solidFill>
                          <a:latin typeface="Arial" pitchFamily="34" charset="0"/>
                        </a:defRPr>
                      </a:lvl8pPr>
                      <a:lvl9pPr fontAlgn="base">
                        <a:spcBef>
                          <a:spcPct val="20000"/>
                        </a:spcBef>
                        <a:spcAft>
                          <a:spcPct val="0"/>
                        </a:spcAft>
                        <a:buClr>
                          <a:srgbClr val="FFCC00"/>
                        </a:buClr>
                        <a:defRPr>
                          <a:solidFill>
                            <a:schemeClr val="bg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en-US" altLang="en-US" sz="1200" u="none" strike="noStrike" cap="none" normalizeH="0" baseline="0" dirty="0" smtClean="0">
                          <a:ln>
                            <a:noFill/>
                          </a:ln>
                          <a:solidFill>
                            <a:schemeClr val="tx1"/>
                          </a:solidFill>
                          <a:effectLst/>
                        </a:rPr>
                        <a:t>-0.09</a:t>
                      </a:r>
                      <a:endParaRPr kumimoji="0" lang="en-US" altLang="en-US" sz="1200" b="1" i="0" u="none" strike="noStrike" cap="none" normalizeH="0" baseline="0" dirty="0" smtClean="0">
                        <a:ln>
                          <a:noFill/>
                        </a:ln>
                        <a:solidFill>
                          <a:schemeClr val="tx1"/>
                        </a:solidFill>
                        <a:effectLst/>
                        <a:latin typeface="Arial" pitchFamily="34" charset="0"/>
                      </a:endParaRPr>
                    </a:p>
                  </a:txBody>
                  <a:tcPr anchor="ctr" horzOverflow="overflow"/>
                </a:tc>
              </a:tr>
              <a:tr h="357055">
                <a:tc>
                  <a:txBody>
                    <a:bodyPr/>
                    <a:lstStyle>
                      <a:lvl1pPr>
                        <a:spcBef>
                          <a:spcPct val="20000"/>
                        </a:spcBef>
                        <a:buClr>
                          <a:srgbClr val="FFCC00"/>
                        </a:buClr>
                        <a:defRPr sz="2800">
                          <a:solidFill>
                            <a:schemeClr val="bg1"/>
                          </a:solidFill>
                          <a:latin typeface="Arial" pitchFamily="34" charset="0"/>
                        </a:defRPr>
                      </a:lvl1pPr>
                      <a:lvl2pPr>
                        <a:spcBef>
                          <a:spcPct val="20000"/>
                        </a:spcBef>
                        <a:buClr>
                          <a:srgbClr val="FFCC00"/>
                        </a:buClr>
                        <a:defRPr sz="2400">
                          <a:solidFill>
                            <a:schemeClr val="bg1"/>
                          </a:solidFill>
                          <a:latin typeface="Arial" pitchFamily="34" charset="0"/>
                        </a:defRPr>
                      </a:lvl2pPr>
                      <a:lvl3pPr>
                        <a:spcBef>
                          <a:spcPct val="20000"/>
                        </a:spcBef>
                        <a:buClr>
                          <a:srgbClr val="FFCC00"/>
                        </a:buClr>
                        <a:defRPr sz="2000">
                          <a:solidFill>
                            <a:schemeClr val="bg1"/>
                          </a:solidFill>
                          <a:latin typeface="Arial" pitchFamily="34" charset="0"/>
                        </a:defRPr>
                      </a:lvl3pPr>
                      <a:lvl4pPr>
                        <a:spcBef>
                          <a:spcPct val="20000"/>
                        </a:spcBef>
                        <a:buClr>
                          <a:srgbClr val="FFCC00"/>
                        </a:buClr>
                        <a:defRPr>
                          <a:solidFill>
                            <a:schemeClr val="bg1"/>
                          </a:solidFill>
                          <a:latin typeface="Arial" pitchFamily="34" charset="0"/>
                        </a:defRPr>
                      </a:lvl4pPr>
                      <a:lvl5pPr>
                        <a:spcBef>
                          <a:spcPct val="20000"/>
                        </a:spcBef>
                        <a:buClr>
                          <a:srgbClr val="FFCC00"/>
                        </a:buClr>
                        <a:defRPr>
                          <a:solidFill>
                            <a:schemeClr val="bg1"/>
                          </a:solidFill>
                          <a:latin typeface="Arial" pitchFamily="34" charset="0"/>
                        </a:defRPr>
                      </a:lvl5pPr>
                      <a:lvl6pPr fontAlgn="base">
                        <a:spcBef>
                          <a:spcPct val="20000"/>
                        </a:spcBef>
                        <a:spcAft>
                          <a:spcPct val="0"/>
                        </a:spcAft>
                        <a:buClr>
                          <a:srgbClr val="FFCC00"/>
                        </a:buClr>
                        <a:defRPr>
                          <a:solidFill>
                            <a:schemeClr val="bg1"/>
                          </a:solidFill>
                          <a:latin typeface="Arial" pitchFamily="34" charset="0"/>
                        </a:defRPr>
                      </a:lvl6pPr>
                      <a:lvl7pPr fontAlgn="base">
                        <a:spcBef>
                          <a:spcPct val="20000"/>
                        </a:spcBef>
                        <a:spcAft>
                          <a:spcPct val="0"/>
                        </a:spcAft>
                        <a:buClr>
                          <a:srgbClr val="FFCC00"/>
                        </a:buClr>
                        <a:defRPr>
                          <a:solidFill>
                            <a:schemeClr val="bg1"/>
                          </a:solidFill>
                          <a:latin typeface="Arial" pitchFamily="34" charset="0"/>
                        </a:defRPr>
                      </a:lvl7pPr>
                      <a:lvl8pPr fontAlgn="base">
                        <a:spcBef>
                          <a:spcPct val="20000"/>
                        </a:spcBef>
                        <a:spcAft>
                          <a:spcPct val="0"/>
                        </a:spcAft>
                        <a:buClr>
                          <a:srgbClr val="FFCC00"/>
                        </a:buClr>
                        <a:defRPr>
                          <a:solidFill>
                            <a:schemeClr val="bg1"/>
                          </a:solidFill>
                          <a:latin typeface="Arial" pitchFamily="34" charset="0"/>
                        </a:defRPr>
                      </a:lvl8pPr>
                      <a:lvl9pPr fontAlgn="base">
                        <a:spcBef>
                          <a:spcPct val="20000"/>
                        </a:spcBef>
                        <a:spcAft>
                          <a:spcPct val="0"/>
                        </a:spcAft>
                        <a:buClr>
                          <a:srgbClr val="FFCC00"/>
                        </a:buClr>
                        <a:defRPr>
                          <a:solidFill>
                            <a:schemeClr val="bg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en-US" altLang="en-US" sz="1200" u="none" strike="noStrike" cap="none" normalizeH="0" baseline="0" smtClean="0">
                          <a:ln>
                            <a:noFill/>
                          </a:ln>
                          <a:solidFill>
                            <a:schemeClr val="tx1"/>
                          </a:solidFill>
                          <a:effectLst/>
                        </a:rPr>
                        <a:t>1200 mg</a:t>
                      </a:r>
                      <a:endParaRPr kumimoji="0" lang="en-US" altLang="en-US" sz="1200" b="0" i="0" u="none" strike="noStrike" cap="none" normalizeH="0" baseline="0" smtClean="0">
                        <a:ln>
                          <a:noFill/>
                        </a:ln>
                        <a:solidFill>
                          <a:schemeClr val="tx1"/>
                        </a:solidFill>
                        <a:effectLst/>
                        <a:latin typeface="Arial" pitchFamily="34" charset="0"/>
                      </a:endParaRPr>
                    </a:p>
                  </a:txBody>
                  <a:tcPr anchor="ctr" horzOverflow="overflow"/>
                </a:tc>
                <a:tc>
                  <a:txBody>
                    <a:bodyPr/>
                    <a:lstStyle>
                      <a:lvl1pPr>
                        <a:spcBef>
                          <a:spcPct val="20000"/>
                        </a:spcBef>
                        <a:buClr>
                          <a:srgbClr val="FFCC00"/>
                        </a:buClr>
                        <a:defRPr sz="2800">
                          <a:solidFill>
                            <a:schemeClr val="bg1"/>
                          </a:solidFill>
                          <a:latin typeface="Arial" pitchFamily="34" charset="0"/>
                        </a:defRPr>
                      </a:lvl1pPr>
                      <a:lvl2pPr>
                        <a:spcBef>
                          <a:spcPct val="20000"/>
                        </a:spcBef>
                        <a:buClr>
                          <a:srgbClr val="FFCC00"/>
                        </a:buClr>
                        <a:defRPr sz="2400">
                          <a:solidFill>
                            <a:schemeClr val="bg1"/>
                          </a:solidFill>
                          <a:latin typeface="Arial" pitchFamily="34" charset="0"/>
                        </a:defRPr>
                      </a:lvl2pPr>
                      <a:lvl3pPr>
                        <a:spcBef>
                          <a:spcPct val="20000"/>
                        </a:spcBef>
                        <a:buClr>
                          <a:srgbClr val="FFCC00"/>
                        </a:buClr>
                        <a:defRPr sz="2000">
                          <a:solidFill>
                            <a:schemeClr val="bg1"/>
                          </a:solidFill>
                          <a:latin typeface="Arial" pitchFamily="34" charset="0"/>
                        </a:defRPr>
                      </a:lvl3pPr>
                      <a:lvl4pPr>
                        <a:spcBef>
                          <a:spcPct val="20000"/>
                        </a:spcBef>
                        <a:buClr>
                          <a:srgbClr val="FFCC00"/>
                        </a:buClr>
                        <a:defRPr>
                          <a:solidFill>
                            <a:schemeClr val="bg1"/>
                          </a:solidFill>
                          <a:latin typeface="Arial" pitchFamily="34" charset="0"/>
                        </a:defRPr>
                      </a:lvl4pPr>
                      <a:lvl5pPr>
                        <a:spcBef>
                          <a:spcPct val="20000"/>
                        </a:spcBef>
                        <a:buClr>
                          <a:srgbClr val="FFCC00"/>
                        </a:buClr>
                        <a:defRPr>
                          <a:solidFill>
                            <a:schemeClr val="bg1"/>
                          </a:solidFill>
                          <a:latin typeface="Arial" pitchFamily="34" charset="0"/>
                        </a:defRPr>
                      </a:lvl5pPr>
                      <a:lvl6pPr fontAlgn="base">
                        <a:spcBef>
                          <a:spcPct val="20000"/>
                        </a:spcBef>
                        <a:spcAft>
                          <a:spcPct val="0"/>
                        </a:spcAft>
                        <a:buClr>
                          <a:srgbClr val="FFCC00"/>
                        </a:buClr>
                        <a:defRPr>
                          <a:solidFill>
                            <a:schemeClr val="bg1"/>
                          </a:solidFill>
                          <a:latin typeface="Arial" pitchFamily="34" charset="0"/>
                        </a:defRPr>
                      </a:lvl6pPr>
                      <a:lvl7pPr fontAlgn="base">
                        <a:spcBef>
                          <a:spcPct val="20000"/>
                        </a:spcBef>
                        <a:spcAft>
                          <a:spcPct val="0"/>
                        </a:spcAft>
                        <a:buClr>
                          <a:srgbClr val="FFCC00"/>
                        </a:buClr>
                        <a:defRPr>
                          <a:solidFill>
                            <a:schemeClr val="bg1"/>
                          </a:solidFill>
                          <a:latin typeface="Arial" pitchFamily="34" charset="0"/>
                        </a:defRPr>
                      </a:lvl7pPr>
                      <a:lvl8pPr fontAlgn="base">
                        <a:spcBef>
                          <a:spcPct val="20000"/>
                        </a:spcBef>
                        <a:spcAft>
                          <a:spcPct val="0"/>
                        </a:spcAft>
                        <a:buClr>
                          <a:srgbClr val="FFCC00"/>
                        </a:buClr>
                        <a:defRPr>
                          <a:solidFill>
                            <a:schemeClr val="bg1"/>
                          </a:solidFill>
                          <a:latin typeface="Arial" pitchFamily="34" charset="0"/>
                        </a:defRPr>
                      </a:lvl8pPr>
                      <a:lvl9pPr fontAlgn="base">
                        <a:spcBef>
                          <a:spcPct val="20000"/>
                        </a:spcBef>
                        <a:spcAft>
                          <a:spcPct val="0"/>
                        </a:spcAft>
                        <a:buClr>
                          <a:srgbClr val="FFCC00"/>
                        </a:buClr>
                        <a:defRPr>
                          <a:solidFill>
                            <a:schemeClr val="bg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en-US" altLang="en-US" sz="1200" u="none" strike="noStrike" cap="none" normalizeH="0" baseline="0" smtClean="0">
                          <a:ln>
                            <a:noFill/>
                          </a:ln>
                          <a:solidFill>
                            <a:schemeClr val="tx1"/>
                          </a:solidFill>
                          <a:effectLst/>
                        </a:rPr>
                        <a:t>-0.08</a:t>
                      </a:r>
                      <a:endParaRPr kumimoji="0" lang="en-US" altLang="en-US" sz="1200" b="1" i="0" u="none" strike="noStrike" cap="none" normalizeH="0" baseline="0" smtClean="0">
                        <a:ln>
                          <a:noFill/>
                        </a:ln>
                        <a:solidFill>
                          <a:schemeClr val="tx1"/>
                        </a:solidFill>
                        <a:effectLst/>
                        <a:latin typeface="Arial" pitchFamily="34" charset="0"/>
                      </a:endParaRPr>
                    </a:p>
                  </a:txBody>
                  <a:tcPr anchor="ctr" horzOverflow="overflow"/>
                </a:tc>
              </a:tr>
              <a:tr h="245813">
                <a:tc>
                  <a:txBody>
                    <a:bodyPr/>
                    <a:lstStyle>
                      <a:lvl1pPr>
                        <a:spcBef>
                          <a:spcPct val="20000"/>
                        </a:spcBef>
                        <a:buClr>
                          <a:srgbClr val="FFCC00"/>
                        </a:buClr>
                        <a:defRPr sz="2800">
                          <a:solidFill>
                            <a:schemeClr val="bg1"/>
                          </a:solidFill>
                          <a:latin typeface="Arial" pitchFamily="34" charset="0"/>
                        </a:defRPr>
                      </a:lvl1pPr>
                      <a:lvl2pPr>
                        <a:spcBef>
                          <a:spcPct val="20000"/>
                        </a:spcBef>
                        <a:buClr>
                          <a:srgbClr val="FFCC00"/>
                        </a:buClr>
                        <a:defRPr sz="2400">
                          <a:solidFill>
                            <a:schemeClr val="bg1"/>
                          </a:solidFill>
                          <a:latin typeface="Arial" pitchFamily="34" charset="0"/>
                        </a:defRPr>
                      </a:lvl2pPr>
                      <a:lvl3pPr>
                        <a:spcBef>
                          <a:spcPct val="20000"/>
                        </a:spcBef>
                        <a:buClr>
                          <a:srgbClr val="FFCC00"/>
                        </a:buClr>
                        <a:defRPr sz="2000">
                          <a:solidFill>
                            <a:schemeClr val="bg1"/>
                          </a:solidFill>
                          <a:latin typeface="Arial" pitchFamily="34" charset="0"/>
                        </a:defRPr>
                      </a:lvl3pPr>
                      <a:lvl4pPr>
                        <a:spcBef>
                          <a:spcPct val="20000"/>
                        </a:spcBef>
                        <a:buClr>
                          <a:srgbClr val="FFCC00"/>
                        </a:buClr>
                        <a:defRPr>
                          <a:solidFill>
                            <a:schemeClr val="bg1"/>
                          </a:solidFill>
                          <a:latin typeface="Arial" pitchFamily="34" charset="0"/>
                        </a:defRPr>
                      </a:lvl4pPr>
                      <a:lvl5pPr>
                        <a:spcBef>
                          <a:spcPct val="20000"/>
                        </a:spcBef>
                        <a:buClr>
                          <a:srgbClr val="FFCC00"/>
                        </a:buClr>
                        <a:defRPr>
                          <a:solidFill>
                            <a:schemeClr val="bg1"/>
                          </a:solidFill>
                          <a:latin typeface="Arial" pitchFamily="34" charset="0"/>
                        </a:defRPr>
                      </a:lvl5pPr>
                      <a:lvl6pPr fontAlgn="base">
                        <a:spcBef>
                          <a:spcPct val="20000"/>
                        </a:spcBef>
                        <a:spcAft>
                          <a:spcPct val="0"/>
                        </a:spcAft>
                        <a:buClr>
                          <a:srgbClr val="FFCC00"/>
                        </a:buClr>
                        <a:defRPr>
                          <a:solidFill>
                            <a:schemeClr val="bg1"/>
                          </a:solidFill>
                          <a:latin typeface="Arial" pitchFamily="34" charset="0"/>
                        </a:defRPr>
                      </a:lvl6pPr>
                      <a:lvl7pPr fontAlgn="base">
                        <a:spcBef>
                          <a:spcPct val="20000"/>
                        </a:spcBef>
                        <a:spcAft>
                          <a:spcPct val="0"/>
                        </a:spcAft>
                        <a:buClr>
                          <a:srgbClr val="FFCC00"/>
                        </a:buClr>
                        <a:defRPr>
                          <a:solidFill>
                            <a:schemeClr val="bg1"/>
                          </a:solidFill>
                          <a:latin typeface="Arial" pitchFamily="34" charset="0"/>
                        </a:defRPr>
                      </a:lvl7pPr>
                      <a:lvl8pPr fontAlgn="base">
                        <a:spcBef>
                          <a:spcPct val="20000"/>
                        </a:spcBef>
                        <a:spcAft>
                          <a:spcPct val="0"/>
                        </a:spcAft>
                        <a:buClr>
                          <a:srgbClr val="FFCC00"/>
                        </a:buClr>
                        <a:defRPr>
                          <a:solidFill>
                            <a:schemeClr val="bg1"/>
                          </a:solidFill>
                          <a:latin typeface="Arial" pitchFamily="34" charset="0"/>
                        </a:defRPr>
                      </a:lvl8pPr>
                      <a:lvl9pPr fontAlgn="base">
                        <a:spcBef>
                          <a:spcPct val="20000"/>
                        </a:spcBef>
                        <a:spcAft>
                          <a:spcPct val="0"/>
                        </a:spcAft>
                        <a:buClr>
                          <a:srgbClr val="FFCC00"/>
                        </a:buClr>
                        <a:defRPr>
                          <a:solidFill>
                            <a:schemeClr val="bg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en-US" altLang="en-US" sz="1200" u="none" strike="noStrike" cap="none" normalizeH="0" baseline="0" smtClean="0">
                          <a:ln>
                            <a:noFill/>
                          </a:ln>
                          <a:solidFill>
                            <a:schemeClr val="tx1"/>
                          </a:solidFill>
                          <a:effectLst/>
                        </a:rPr>
                        <a:t>placebo</a:t>
                      </a:r>
                      <a:endParaRPr kumimoji="0" lang="en-US" altLang="en-US" sz="1200" b="0" i="0" u="none" strike="noStrike" cap="none" normalizeH="0" baseline="0" smtClean="0">
                        <a:ln>
                          <a:noFill/>
                        </a:ln>
                        <a:solidFill>
                          <a:schemeClr val="tx1"/>
                        </a:solidFill>
                        <a:effectLst/>
                        <a:latin typeface="Arial" pitchFamily="34" charset="0"/>
                      </a:endParaRPr>
                    </a:p>
                  </a:txBody>
                  <a:tcPr anchor="ctr" horzOverflow="overflow"/>
                </a:tc>
                <a:tc>
                  <a:txBody>
                    <a:bodyPr/>
                    <a:lstStyle>
                      <a:lvl1pPr>
                        <a:spcBef>
                          <a:spcPct val="20000"/>
                        </a:spcBef>
                        <a:buClr>
                          <a:srgbClr val="FFCC00"/>
                        </a:buClr>
                        <a:defRPr sz="2800">
                          <a:solidFill>
                            <a:schemeClr val="bg1"/>
                          </a:solidFill>
                          <a:latin typeface="Arial" pitchFamily="34" charset="0"/>
                        </a:defRPr>
                      </a:lvl1pPr>
                      <a:lvl2pPr>
                        <a:spcBef>
                          <a:spcPct val="20000"/>
                        </a:spcBef>
                        <a:buClr>
                          <a:srgbClr val="FFCC00"/>
                        </a:buClr>
                        <a:defRPr sz="2400">
                          <a:solidFill>
                            <a:schemeClr val="bg1"/>
                          </a:solidFill>
                          <a:latin typeface="Arial" pitchFamily="34" charset="0"/>
                        </a:defRPr>
                      </a:lvl2pPr>
                      <a:lvl3pPr>
                        <a:spcBef>
                          <a:spcPct val="20000"/>
                        </a:spcBef>
                        <a:buClr>
                          <a:srgbClr val="FFCC00"/>
                        </a:buClr>
                        <a:defRPr sz="2000">
                          <a:solidFill>
                            <a:schemeClr val="bg1"/>
                          </a:solidFill>
                          <a:latin typeface="Arial" pitchFamily="34" charset="0"/>
                        </a:defRPr>
                      </a:lvl3pPr>
                      <a:lvl4pPr>
                        <a:spcBef>
                          <a:spcPct val="20000"/>
                        </a:spcBef>
                        <a:buClr>
                          <a:srgbClr val="FFCC00"/>
                        </a:buClr>
                        <a:defRPr>
                          <a:solidFill>
                            <a:schemeClr val="bg1"/>
                          </a:solidFill>
                          <a:latin typeface="Arial" pitchFamily="34" charset="0"/>
                        </a:defRPr>
                      </a:lvl4pPr>
                      <a:lvl5pPr>
                        <a:spcBef>
                          <a:spcPct val="20000"/>
                        </a:spcBef>
                        <a:buClr>
                          <a:srgbClr val="FFCC00"/>
                        </a:buClr>
                        <a:defRPr>
                          <a:solidFill>
                            <a:schemeClr val="bg1"/>
                          </a:solidFill>
                          <a:latin typeface="Arial" pitchFamily="34" charset="0"/>
                        </a:defRPr>
                      </a:lvl5pPr>
                      <a:lvl6pPr fontAlgn="base">
                        <a:spcBef>
                          <a:spcPct val="20000"/>
                        </a:spcBef>
                        <a:spcAft>
                          <a:spcPct val="0"/>
                        </a:spcAft>
                        <a:buClr>
                          <a:srgbClr val="FFCC00"/>
                        </a:buClr>
                        <a:defRPr>
                          <a:solidFill>
                            <a:schemeClr val="bg1"/>
                          </a:solidFill>
                          <a:latin typeface="Arial" pitchFamily="34" charset="0"/>
                        </a:defRPr>
                      </a:lvl6pPr>
                      <a:lvl7pPr fontAlgn="base">
                        <a:spcBef>
                          <a:spcPct val="20000"/>
                        </a:spcBef>
                        <a:spcAft>
                          <a:spcPct val="0"/>
                        </a:spcAft>
                        <a:buClr>
                          <a:srgbClr val="FFCC00"/>
                        </a:buClr>
                        <a:defRPr>
                          <a:solidFill>
                            <a:schemeClr val="bg1"/>
                          </a:solidFill>
                          <a:latin typeface="Arial" pitchFamily="34" charset="0"/>
                        </a:defRPr>
                      </a:lvl7pPr>
                      <a:lvl8pPr fontAlgn="base">
                        <a:spcBef>
                          <a:spcPct val="20000"/>
                        </a:spcBef>
                        <a:spcAft>
                          <a:spcPct val="0"/>
                        </a:spcAft>
                        <a:buClr>
                          <a:srgbClr val="FFCC00"/>
                        </a:buClr>
                        <a:defRPr>
                          <a:solidFill>
                            <a:schemeClr val="bg1"/>
                          </a:solidFill>
                          <a:latin typeface="Arial" pitchFamily="34" charset="0"/>
                        </a:defRPr>
                      </a:lvl8pPr>
                      <a:lvl9pPr fontAlgn="base">
                        <a:spcBef>
                          <a:spcPct val="20000"/>
                        </a:spcBef>
                        <a:spcAft>
                          <a:spcPct val="0"/>
                        </a:spcAft>
                        <a:buClr>
                          <a:srgbClr val="FFCC00"/>
                        </a:buClr>
                        <a:defRPr>
                          <a:solidFill>
                            <a:schemeClr val="bg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en-US" altLang="en-US" sz="1200" u="none" strike="noStrike" cap="none" normalizeH="0" baseline="0" dirty="0" smtClean="0">
                          <a:ln>
                            <a:noFill/>
                          </a:ln>
                          <a:solidFill>
                            <a:schemeClr val="tx1"/>
                          </a:solidFill>
                          <a:effectLst/>
                        </a:rPr>
                        <a:t>-0.16</a:t>
                      </a:r>
                      <a:endParaRPr kumimoji="0" lang="en-US" altLang="en-US" sz="1200" b="1" i="0" u="none" strike="noStrike" cap="none" normalizeH="0" baseline="0" dirty="0" smtClean="0">
                        <a:ln>
                          <a:noFill/>
                        </a:ln>
                        <a:solidFill>
                          <a:schemeClr val="tx1"/>
                        </a:solidFill>
                        <a:effectLst/>
                        <a:latin typeface="Arial" pitchFamily="34" charset="0"/>
                      </a:endParaRPr>
                    </a:p>
                  </a:txBody>
                  <a:tcPr anchor="ctr" horzOverflow="overflow"/>
                </a:tc>
              </a:tr>
            </a:tbl>
          </a:graphicData>
        </a:graphic>
      </p:graphicFrame>
      <p:sp>
        <p:nvSpPr>
          <p:cNvPr id="78914" name="Text Box 66"/>
          <p:cNvSpPr txBox="1">
            <a:spLocks noChangeArrowheads="1"/>
          </p:cNvSpPr>
          <p:nvPr/>
        </p:nvSpPr>
        <p:spPr bwMode="auto">
          <a:xfrm>
            <a:off x="6232756" y="5253354"/>
            <a:ext cx="2590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i="1" dirty="0" smtClean="0"/>
              <a:t>P</a:t>
            </a:r>
            <a:r>
              <a:rPr lang="en-US" altLang="en-US" dirty="0" smtClean="0"/>
              <a:t> </a:t>
            </a:r>
            <a:r>
              <a:rPr lang="en-US" altLang="en-US" dirty="0"/>
              <a:t>= </a:t>
            </a:r>
            <a:r>
              <a:rPr lang="en-US" altLang="en-US" dirty="0" smtClean="0"/>
              <a:t>0.04 vs placebo</a:t>
            </a:r>
            <a:endParaRPr lang="en-US" altLang="en-US" dirty="0"/>
          </a:p>
        </p:txBody>
      </p:sp>
      <p:pic>
        <p:nvPicPr>
          <p:cNvPr id="78918" name="Picture 7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75345" y="1269982"/>
            <a:ext cx="5591822" cy="2933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919" name="Text Box 71"/>
          <p:cNvSpPr txBox="1">
            <a:spLocks noChangeArrowheads="1"/>
          </p:cNvSpPr>
          <p:nvPr/>
        </p:nvSpPr>
        <p:spPr bwMode="auto">
          <a:xfrm rot="16200000">
            <a:off x="-387484" y="2498610"/>
            <a:ext cx="287687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t>Progression-Free Survival</a:t>
            </a:r>
          </a:p>
        </p:txBody>
      </p:sp>
      <p:sp>
        <p:nvSpPr>
          <p:cNvPr id="78920" name="Text Box 72"/>
          <p:cNvSpPr txBox="1">
            <a:spLocks noChangeArrowheads="1"/>
          </p:cNvSpPr>
          <p:nvPr/>
        </p:nvSpPr>
        <p:spPr bwMode="auto">
          <a:xfrm>
            <a:off x="3812165" y="4203160"/>
            <a:ext cx="12765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smtClean="0"/>
              <a:t>Time Days</a:t>
            </a:r>
            <a:endParaRPr lang="en-US" altLang="en-US" sz="2000" b="1" dirty="0"/>
          </a:p>
        </p:txBody>
      </p:sp>
      <p:sp>
        <p:nvSpPr>
          <p:cNvPr id="78921" name="AutoShape 73"/>
          <p:cNvSpPr>
            <a:spLocks/>
          </p:cNvSpPr>
          <p:nvPr/>
        </p:nvSpPr>
        <p:spPr bwMode="auto">
          <a:xfrm>
            <a:off x="6282416" y="5133701"/>
            <a:ext cx="228600" cy="612005"/>
          </a:xfrm>
          <a:prstGeom prst="rightBrace">
            <a:avLst>
              <a:gd name="adj1" fmla="val 16667"/>
              <a:gd name="adj2" fmla="val 50000"/>
            </a:avLst>
          </a:prstGeom>
          <a:noFill/>
          <a:ln w="28575">
            <a:solidFill>
              <a:schemeClr val="tx2">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23"/>
          <p:cNvSpPr>
            <a:spLocks noChangeArrowheads="1"/>
          </p:cNvSpPr>
          <p:nvPr/>
        </p:nvSpPr>
        <p:spPr bwMode="auto">
          <a:xfrm>
            <a:off x="72153" y="6121817"/>
            <a:ext cx="3712491" cy="307777"/>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400" dirty="0">
                <a:ea typeface="ＭＳ Ｐゴシック"/>
                <a:cs typeface="Arial" charset="0"/>
              </a:rPr>
              <a:t>Taniguchi H, et al. </a:t>
            </a:r>
            <a:r>
              <a:rPr lang="en-US" sz="1400" i="1" dirty="0" err="1">
                <a:ea typeface="ＭＳ Ｐゴシック"/>
                <a:cs typeface="Arial" charset="0"/>
              </a:rPr>
              <a:t>Eur</a:t>
            </a:r>
            <a:r>
              <a:rPr lang="en-US" sz="1400" i="1" dirty="0">
                <a:ea typeface="ＭＳ Ｐゴシック"/>
                <a:cs typeface="Arial" charset="0"/>
              </a:rPr>
              <a:t> </a:t>
            </a:r>
            <a:r>
              <a:rPr lang="en-US" sz="1400" i="1" dirty="0" err="1">
                <a:ea typeface="ＭＳ Ｐゴシック"/>
                <a:cs typeface="Arial" charset="0"/>
              </a:rPr>
              <a:t>Respir</a:t>
            </a:r>
            <a:r>
              <a:rPr lang="en-US" sz="1400" i="1" dirty="0">
                <a:ea typeface="ＭＳ Ｐゴシック"/>
                <a:cs typeface="Arial" charset="0"/>
              </a:rPr>
              <a:t> J. </a:t>
            </a:r>
            <a:r>
              <a:rPr lang="en-US" sz="1400" dirty="0">
                <a:ea typeface="ＭＳ Ｐゴシック"/>
                <a:cs typeface="Arial" charset="0"/>
              </a:rPr>
              <a:t>2010;35:821-829.</a:t>
            </a:r>
          </a:p>
        </p:txBody>
      </p:sp>
      <p:sp>
        <p:nvSpPr>
          <p:cNvPr id="2" name="TextBox 1"/>
          <p:cNvSpPr txBox="1"/>
          <p:nvPr/>
        </p:nvSpPr>
        <p:spPr>
          <a:xfrm>
            <a:off x="5643774" y="1539711"/>
            <a:ext cx="1351652" cy="646331"/>
          </a:xfrm>
          <a:prstGeom prst="rect">
            <a:avLst/>
          </a:prstGeom>
          <a:solidFill>
            <a:schemeClr val="bg1"/>
          </a:solidFill>
        </p:spPr>
        <p:txBody>
          <a:bodyPr wrap="none" rtlCol="0">
            <a:spAutoFit/>
          </a:bodyPr>
          <a:lstStyle/>
          <a:p>
            <a:r>
              <a:rPr lang="en-US" dirty="0" err="1" smtClean="0"/>
              <a:t>Pirfenidone</a:t>
            </a:r>
            <a:r>
              <a:rPr lang="en-US" dirty="0" smtClean="0"/>
              <a:t> </a:t>
            </a:r>
          </a:p>
          <a:p>
            <a:r>
              <a:rPr lang="en-US" dirty="0" smtClean="0"/>
              <a:t>(2 Doses) </a:t>
            </a:r>
            <a:endParaRPr lang="en-US" dirty="0"/>
          </a:p>
        </p:txBody>
      </p:sp>
      <p:sp>
        <p:nvSpPr>
          <p:cNvPr id="13" name="Left-Right Arrow 12"/>
          <p:cNvSpPr/>
          <p:nvPr/>
        </p:nvSpPr>
        <p:spPr>
          <a:xfrm>
            <a:off x="5682344" y="113409"/>
            <a:ext cx="3276111" cy="628360"/>
          </a:xfrm>
          <a:prstGeom prst="lef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Rounded Rectangle 13"/>
          <p:cNvSpPr/>
          <p:nvPr/>
        </p:nvSpPr>
        <p:spPr>
          <a:xfrm>
            <a:off x="6651598" y="181035"/>
            <a:ext cx="805118" cy="50888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ATS 2011</a:t>
            </a:r>
            <a:endParaRPr lang="en-US" sz="1400" dirty="0"/>
          </a:p>
        </p:txBody>
      </p:sp>
      <p:sp>
        <p:nvSpPr>
          <p:cNvPr id="15" name="TextBox 14"/>
          <p:cNvSpPr txBox="1"/>
          <p:nvPr/>
        </p:nvSpPr>
        <p:spPr>
          <a:xfrm>
            <a:off x="7168575" y="284585"/>
            <a:ext cx="1417988" cy="276999"/>
          </a:xfrm>
          <a:prstGeom prst="rect">
            <a:avLst/>
          </a:prstGeom>
          <a:noFill/>
        </p:spPr>
        <p:txBody>
          <a:bodyPr wrap="square" rtlCol="0">
            <a:spAutoFit/>
          </a:bodyPr>
          <a:lstStyle/>
          <a:p>
            <a:pPr algn="ctr"/>
            <a:r>
              <a:rPr lang="en-US" sz="1200" dirty="0" smtClean="0"/>
              <a:t>2011-2013</a:t>
            </a:r>
            <a:endParaRPr lang="en-US" sz="1200" dirty="0"/>
          </a:p>
        </p:txBody>
      </p:sp>
      <p:sp>
        <p:nvSpPr>
          <p:cNvPr id="16" name="Right Arrow 15"/>
          <p:cNvSpPr/>
          <p:nvPr/>
        </p:nvSpPr>
        <p:spPr>
          <a:xfrm rot="10800000">
            <a:off x="5682344" y="115853"/>
            <a:ext cx="958044" cy="639246"/>
          </a:xfrm>
          <a:prstGeom prst="rightArrow">
            <a:avLst/>
          </a:prstGeom>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TextBox 16"/>
          <p:cNvSpPr txBox="1"/>
          <p:nvPr/>
        </p:nvSpPr>
        <p:spPr>
          <a:xfrm>
            <a:off x="8107579" y="281588"/>
            <a:ext cx="902126" cy="276999"/>
          </a:xfrm>
          <a:prstGeom prst="rect">
            <a:avLst/>
          </a:prstGeom>
          <a:noFill/>
        </p:spPr>
        <p:txBody>
          <a:bodyPr wrap="square" rtlCol="0">
            <a:spAutoFit/>
          </a:bodyPr>
          <a:lstStyle/>
          <a:p>
            <a:pPr algn="ctr"/>
            <a:r>
              <a:rPr lang="en-US" sz="1200" dirty="0" smtClean="0"/>
              <a:t>2014</a:t>
            </a:r>
            <a:endParaRPr lang="en-US" sz="1600" dirty="0"/>
          </a:p>
        </p:txBody>
      </p:sp>
      <p:sp>
        <p:nvSpPr>
          <p:cNvPr id="18" name="TextBox 17"/>
          <p:cNvSpPr txBox="1"/>
          <p:nvPr/>
        </p:nvSpPr>
        <p:spPr>
          <a:xfrm>
            <a:off x="5758546" y="301853"/>
            <a:ext cx="991025" cy="276999"/>
          </a:xfrm>
          <a:prstGeom prst="rect">
            <a:avLst/>
          </a:prstGeom>
          <a:noFill/>
        </p:spPr>
        <p:txBody>
          <a:bodyPr wrap="square" rtlCol="0">
            <a:spAutoFit/>
          </a:bodyPr>
          <a:lstStyle/>
          <a:p>
            <a:pPr algn="ctr"/>
            <a:r>
              <a:rPr lang="en-US" sz="1200" dirty="0" smtClean="0">
                <a:solidFill>
                  <a:schemeClr val="bg1"/>
                </a:solidFill>
              </a:rPr>
              <a:t>Pre-2011</a:t>
            </a:r>
            <a:endParaRPr lang="en-US" sz="1200" dirty="0">
              <a:solidFill>
                <a:schemeClr val="bg1"/>
              </a:solidFill>
            </a:endParaRPr>
          </a:p>
        </p:txBody>
      </p:sp>
      <p:sp>
        <p:nvSpPr>
          <p:cNvPr id="19" name="TextBox 18"/>
          <p:cNvSpPr txBox="1"/>
          <p:nvPr/>
        </p:nvSpPr>
        <p:spPr>
          <a:xfrm>
            <a:off x="5506827" y="2949760"/>
            <a:ext cx="976549" cy="369332"/>
          </a:xfrm>
          <a:prstGeom prst="rect">
            <a:avLst/>
          </a:prstGeom>
          <a:solidFill>
            <a:schemeClr val="bg1"/>
          </a:solidFill>
        </p:spPr>
        <p:txBody>
          <a:bodyPr wrap="none" rtlCol="0">
            <a:spAutoFit/>
          </a:bodyPr>
          <a:lstStyle/>
          <a:p>
            <a:r>
              <a:rPr lang="en-US" dirty="0" smtClean="0"/>
              <a:t>Placebo </a:t>
            </a:r>
            <a:endParaRPr lang="en-US" dirty="0"/>
          </a:p>
        </p:txBody>
      </p:sp>
      <p:sp>
        <p:nvSpPr>
          <p:cNvPr id="3" name="TextBox 2"/>
          <p:cNvSpPr txBox="1"/>
          <p:nvPr/>
        </p:nvSpPr>
        <p:spPr>
          <a:xfrm>
            <a:off x="6678131" y="4015223"/>
            <a:ext cx="778585"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282623400"/>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Text Box 5"/>
          <p:cNvSpPr txBox="1">
            <a:spLocks noChangeArrowheads="1"/>
          </p:cNvSpPr>
          <p:nvPr/>
        </p:nvSpPr>
        <p:spPr bwMode="auto">
          <a:xfrm>
            <a:off x="38689" y="6501682"/>
            <a:ext cx="3350917" cy="307777"/>
          </a:xfrm>
          <a:prstGeom prst="rect">
            <a:avLst/>
          </a:prstGeom>
          <a:noFill/>
          <a:ln>
            <a:noFill/>
          </a:ln>
          <a:effectLst>
            <a:prstShdw prst="shdw17" dist="17961" dir="2700000">
              <a:schemeClr val="accent1">
                <a:gamma/>
                <a:shade val="60000"/>
                <a:invGamma/>
              </a:schemeClr>
            </a:prstShdw>
          </a:effectLst>
          <a:extLst/>
        </p:spPr>
        <p:txBody>
          <a:bodyPr wrap="none">
            <a:spAutoFit/>
          </a:bodyPr>
          <a:lstStyle/>
          <a:p>
            <a:pPr eaLnBrk="0" fontAlgn="base" hangingPunct="0">
              <a:spcBef>
                <a:spcPct val="0"/>
              </a:spcBef>
              <a:spcAft>
                <a:spcPct val="0"/>
              </a:spcAft>
              <a:defRPr/>
            </a:pPr>
            <a:r>
              <a:rPr lang="en-US" sz="1400" dirty="0" smtClean="0">
                <a:ea typeface="ＭＳ Ｐゴシック" pitchFamily="34" charset="-128"/>
                <a:cs typeface="Arial" pitchFamily="34" charset="0"/>
              </a:rPr>
              <a:t>Noble P, et al. </a:t>
            </a:r>
            <a:r>
              <a:rPr lang="en-US" sz="1400" i="1" dirty="0" smtClean="0">
                <a:ea typeface="ＭＳ Ｐゴシック" pitchFamily="34" charset="-128"/>
                <a:cs typeface="Arial" pitchFamily="34" charset="0"/>
              </a:rPr>
              <a:t>Lancet.</a:t>
            </a:r>
            <a:r>
              <a:rPr lang="en-US" sz="1400" dirty="0" smtClean="0">
                <a:ea typeface="ＭＳ Ｐゴシック" pitchFamily="34" charset="-128"/>
                <a:cs typeface="Arial" pitchFamily="34" charset="0"/>
              </a:rPr>
              <a:t> 2011;377:1760-1769.</a:t>
            </a:r>
            <a:endParaRPr lang="en-US" sz="1400" dirty="0">
              <a:ea typeface="ＭＳ Ｐゴシック" pitchFamily="34" charset="-128"/>
              <a:cs typeface="Arial" pitchFamily="34" charset="0"/>
            </a:endParaRPr>
          </a:p>
        </p:txBody>
      </p:sp>
      <p:sp>
        <p:nvSpPr>
          <p:cNvPr id="3" name="Title 2"/>
          <p:cNvSpPr>
            <a:spLocks noGrp="1"/>
          </p:cNvSpPr>
          <p:nvPr>
            <p:ph type="title"/>
          </p:nvPr>
        </p:nvSpPr>
        <p:spPr/>
        <p:txBody>
          <a:bodyPr>
            <a:normAutofit/>
          </a:bodyPr>
          <a:lstStyle/>
          <a:p>
            <a:r>
              <a:rPr lang="en-US" sz="3600" b="1" dirty="0"/>
              <a:t>CAPACITY 2011</a:t>
            </a:r>
          </a:p>
        </p:txBody>
      </p:sp>
      <p:sp>
        <p:nvSpPr>
          <p:cNvPr id="7" name="TextBox 6"/>
          <p:cNvSpPr txBox="1"/>
          <p:nvPr/>
        </p:nvSpPr>
        <p:spPr>
          <a:xfrm>
            <a:off x="1992997" y="1465663"/>
            <a:ext cx="1629677" cy="461665"/>
          </a:xfrm>
          <a:prstGeom prst="rect">
            <a:avLst/>
          </a:prstGeom>
          <a:noFill/>
        </p:spPr>
        <p:txBody>
          <a:bodyPr wrap="none" rtlCol="0">
            <a:spAutoFit/>
          </a:bodyPr>
          <a:lstStyle/>
          <a:p>
            <a:r>
              <a:rPr lang="en-US" sz="2400" dirty="0" smtClean="0"/>
              <a:t>CAPACITY-2</a:t>
            </a:r>
            <a:endParaRPr lang="en-US" sz="2400" dirty="0"/>
          </a:p>
        </p:txBody>
      </p:sp>
      <p:sp>
        <p:nvSpPr>
          <p:cNvPr id="11" name="TextBox 10"/>
          <p:cNvSpPr txBox="1"/>
          <p:nvPr/>
        </p:nvSpPr>
        <p:spPr>
          <a:xfrm>
            <a:off x="6216632" y="1465663"/>
            <a:ext cx="1629677" cy="461665"/>
          </a:xfrm>
          <a:prstGeom prst="rect">
            <a:avLst/>
          </a:prstGeom>
          <a:noFill/>
        </p:spPr>
        <p:txBody>
          <a:bodyPr wrap="none" rtlCol="0">
            <a:spAutoFit/>
          </a:bodyPr>
          <a:lstStyle/>
          <a:p>
            <a:r>
              <a:rPr lang="en-US" sz="2400" dirty="0" smtClean="0"/>
              <a:t>CAPACITY-1</a:t>
            </a:r>
            <a:endParaRPr lang="en-US" sz="2400" dirty="0"/>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3361" y="1847007"/>
            <a:ext cx="8686800" cy="3735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txBox="1">
            <a:spLocks/>
          </p:cNvSpPr>
          <p:nvPr/>
        </p:nvSpPr>
        <p:spPr>
          <a:xfrm>
            <a:off x="719998" y="5608473"/>
            <a:ext cx="7781452" cy="934078"/>
          </a:xfrm>
          <a:prstGeom prst="rect">
            <a:avLst/>
          </a:prstGeom>
        </p:spPr>
        <p:txBody>
          <a:bodyPr/>
          <a:lstStyle>
            <a:lvl1pPr marL="342900" indent="-342900" algn="l" defTabSz="457200" rtl="0" eaLnBrk="1" latinLnBrk="0" hangingPunct="1">
              <a:spcBef>
                <a:spcPct val="20000"/>
              </a:spcBef>
              <a:buClr>
                <a:srgbClr val="C54125"/>
              </a:buClr>
              <a:buSzPct val="120000"/>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C54125"/>
              </a:buClr>
              <a:buSzPct val="120000"/>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C54125"/>
              </a:buClr>
              <a:buSzPct val="120000"/>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C54125"/>
              </a:buClr>
              <a:buSzPct val="120000"/>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C54125"/>
              </a:buClr>
              <a:buSzPct val="120000"/>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One pirfenidone trial was positive, one was negative</a:t>
            </a:r>
          </a:p>
          <a:p>
            <a:r>
              <a:rPr lang="en-US" sz="2000" dirty="0" smtClean="0"/>
              <a:t>CAPACITY-1 placebo group FVC declined more slowly than expected </a:t>
            </a:r>
            <a:endParaRPr lang="en-US" sz="2000" dirty="0"/>
          </a:p>
        </p:txBody>
      </p:sp>
      <p:sp>
        <p:nvSpPr>
          <p:cNvPr id="12" name="Left-Right Arrow 11"/>
          <p:cNvSpPr/>
          <p:nvPr/>
        </p:nvSpPr>
        <p:spPr>
          <a:xfrm>
            <a:off x="5682343" y="124295"/>
            <a:ext cx="3276111" cy="628360"/>
          </a:xfrm>
          <a:prstGeom prst="lef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Rounded Rectangle 12"/>
          <p:cNvSpPr/>
          <p:nvPr/>
        </p:nvSpPr>
        <p:spPr>
          <a:xfrm>
            <a:off x="6651598" y="191921"/>
            <a:ext cx="805118" cy="50888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ATS 2011</a:t>
            </a:r>
            <a:endParaRPr lang="en-US" sz="1400" dirty="0"/>
          </a:p>
        </p:txBody>
      </p:sp>
      <p:sp>
        <p:nvSpPr>
          <p:cNvPr id="14" name="Rectangle 13"/>
          <p:cNvSpPr/>
          <p:nvPr/>
        </p:nvSpPr>
        <p:spPr>
          <a:xfrm>
            <a:off x="7467602" y="280080"/>
            <a:ext cx="794655" cy="309657"/>
          </a:xfrm>
          <a:prstGeom prst="rect">
            <a:avLst/>
          </a:prstGeom>
          <a:solidFill>
            <a:schemeClr val="accent2"/>
          </a:solidFill>
          <a:ln>
            <a:solidFill>
              <a:schemeClr val="accent2"/>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5" name="TextBox 14"/>
          <p:cNvSpPr txBox="1"/>
          <p:nvPr/>
        </p:nvSpPr>
        <p:spPr>
          <a:xfrm>
            <a:off x="7168575" y="295471"/>
            <a:ext cx="1417988" cy="276999"/>
          </a:xfrm>
          <a:prstGeom prst="rect">
            <a:avLst/>
          </a:prstGeom>
          <a:noFill/>
        </p:spPr>
        <p:txBody>
          <a:bodyPr wrap="square" rtlCol="0">
            <a:spAutoFit/>
          </a:bodyPr>
          <a:lstStyle/>
          <a:p>
            <a:pPr algn="ctr"/>
            <a:r>
              <a:rPr lang="en-US" sz="1200" dirty="0" smtClean="0">
                <a:solidFill>
                  <a:schemeClr val="bg1"/>
                </a:solidFill>
              </a:rPr>
              <a:t>2011-2013</a:t>
            </a:r>
            <a:endParaRPr lang="en-US" sz="1200" dirty="0">
              <a:solidFill>
                <a:schemeClr val="bg1"/>
              </a:solidFill>
            </a:endParaRPr>
          </a:p>
        </p:txBody>
      </p:sp>
      <p:sp>
        <p:nvSpPr>
          <p:cNvPr id="16" name="TextBox 15"/>
          <p:cNvSpPr txBox="1"/>
          <p:nvPr/>
        </p:nvSpPr>
        <p:spPr>
          <a:xfrm>
            <a:off x="8107579" y="292474"/>
            <a:ext cx="902126" cy="276999"/>
          </a:xfrm>
          <a:prstGeom prst="rect">
            <a:avLst/>
          </a:prstGeom>
          <a:noFill/>
        </p:spPr>
        <p:txBody>
          <a:bodyPr wrap="square" rtlCol="0">
            <a:spAutoFit/>
          </a:bodyPr>
          <a:lstStyle/>
          <a:p>
            <a:pPr algn="ctr"/>
            <a:r>
              <a:rPr lang="en-US" sz="1200" dirty="0" smtClean="0"/>
              <a:t>2014</a:t>
            </a:r>
            <a:endParaRPr lang="en-US" sz="1600" dirty="0"/>
          </a:p>
        </p:txBody>
      </p:sp>
      <p:sp>
        <p:nvSpPr>
          <p:cNvPr id="17" name="TextBox 16"/>
          <p:cNvSpPr txBox="1"/>
          <p:nvPr/>
        </p:nvSpPr>
        <p:spPr>
          <a:xfrm>
            <a:off x="5758546" y="312739"/>
            <a:ext cx="991025" cy="276999"/>
          </a:xfrm>
          <a:prstGeom prst="rect">
            <a:avLst/>
          </a:prstGeom>
          <a:noFill/>
        </p:spPr>
        <p:txBody>
          <a:bodyPr wrap="square" rtlCol="0">
            <a:spAutoFit/>
          </a:bodyPr>
          <a:lstStyle/>
          <a:p>
            <a:pPr algn="ctr"/>
            <a:r>
              <a:rPr lang="en-US" sz="1200" dirty="0" smtClean="0"/>
              <a:t>Pre-2011</a:t>
            </a:r>
            <a:endParaRPr lang="en-US" sz="1200" dirty="0"/>
          </a:p>
        </p:txBody>
      </p:sp>
    </p:spTree>
    <p:custDataLst>
      <p:tags r:id="rId1"/>
    </p:custDataLst>
    <p:extLst>
      <p:ext uri="{BB962C8B-B14F-4D97-AF65-F5344CB8AC3E}">
        <p14:creationId xmlns:p14="http://schemas.microsoft.com/office/powerpoint/2010/main" val="1371992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763"/>
            <a:ext cx="8229600" cy="1143000"/>
          </a:xfrm>
        </p:spPr>
        <p:txBody>
          <a:bodyPr/>
          <a:lstStyle/>
          <a:p>
            <a:r>
              <a:rPr lang="en-US" dirty="0" smtClean="0"/>
              <a:t>CAPACITY Endpoints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3851863"/>
              </p:ext>
            </p:extLst>
          </p:nvPr>
        </p:nvGraphicFramePr>
        <p:xfrm>
          <a:off x="457200" y="1495818"/>
          <a:ext cx="8229600" cy="4171834"/>
        </p:xfrm>
        <a:graphic>
          <a:graphicData uri="http://schemas.openxmlformats.org/drawingml/2006/table">
            <a:tbl>
              <a:tblPr firstRow="1" bandRow="1">
                <a:tableStyleId>{5C22544A-7EE6-4342-B048-85BDC9FD1C3A}</a:tableStyleId>
              </a:tblPr>
              <a:tblGrid>
                <a:gridCol w="4229100"/>
                <a:gridCol w="2038350"/>
                <a:gridCol w="1962150"/>
              </a:tblGrid>
              <a:tr h="370840">
                <a:tc>
                  <a:txBody>
                    <a:bodyPr/>
                    <a:lstStyle/>
                    <a:p>
                      <a:r>
                        <a:rPr lang="en-US" sz="2400" b="1" dirty="0" smtClean="0"/>
                        <a:t>Endpoint</a:t>
                      </a:r>
                      <a:endParaRPr lang="en-US" sz="2400" b="1" dirty="0"/>
                    </a:p>
                  </a:txBody>
                  <a:tcPr/>
                </a:tc>
                <a:tc>
                  <a:txBody>
                    <a:bodyPr/>
                    <a:lstStyle/>
                    <a:p>
                      <a:pPr algn="ctr"/>
                      <a:r>
                        <a:rPr lang="en-US" sz="2400" b="1" dirty="0" smtClean="0"/>
                        <a:t>CAPACITY-2</a:t>
                      </a:r>
                      <a:endParaRPr lang="en-US" sz="2400" b="1" dirty="0"/>
                    </a:p>
                  </a:txBody>
                  <a:tcPr/>
                </a:tc>
                <a:tc>
                  <a:txBody>
                    <a:bodyPr/>
                    <a:lstStyle/>
                    <a:p>
                      <a:pPr algn="ctr"/>
                      <a:r>
                        <a:rPr lang="en-US" sz="2400" b="1" dirty="0" smtClean="0"/>
                        <a:t>CAPACITY-1</a:t>
                      </a:r>
                      <a:endParaRPr lang="en-US" sz="2400" b="1" dirty="0"/>
                    </a:p>
                  </a:txBody>
                  <a:tcPr/>
                </a:tc>
              </a:tr>
              <a:tr h="501185">
                <a:tc>
                  <a:txBody>
                    <a:bodyPr/>
                    <a:lstStyle/>
                    <a:p>
                      <a:pPr algn="l"/>
                      <a:r>
                        <a:rPr lang="en-US" sz="2000" dirty="0" smtClean="0"/>
                        <a:t>FVC</a:t>
                      </a:r>
                      <a:endParaRPr lang="en-US" sz="2000" dirty="0"/>
                    </a:p>
                  </a:txBody>
                  <a:tcPr anchor="ctr"/>
                </a:tc>
                <a:tc>
                  <a:txBody>
                    <a:bodyPr/>
                    <a:lstStyle/>
                    <a:p>
                      <a:pPr algn="ctr"/>
                      <a:r>
                        <a:rPr lang="en-US" sz="2800" b="1" dirty="0" smtClean="0">
                          <a:solidFill>
                            <a:schemeClr val="accent3"/>
                          </a:solidFill>
                          <a:effectLst>
                            <a:outerShdw blurRad="38100" dist="38100" dir="2700000" algn="tl">
                              <a:srgbClr val="000000">
                                <a:alpha val="43137"/>
                              </a:srgbClr>
                            </a:outerShdw>
                          </a:effectLst>
                          <a:sym typeface="Wingdings"/>
                        </a:rPr>
                        <a:t></a:t>
                      </a:r>
                      <a:endParaRPr lang="en-US" sz="2800" b="1" dirty="0">
                        <a:solidFill>
                          <a:schemeClr val="accent3"/>
                        </a:solidFill>
                        <a:effectLst>
                          <a:outerShdw blurRad="38100" dist="38100" dir="2700000" algn="tl">
                            <a:srgbClr val="000000">
                              <a:alpha val="43137"/>
                            </a:srgbClr>
                          </a:outerShdw>
                        </a:effectLst>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solidFill>
                            <a:srgbClr val="C00000"/>
                          </a:solidFill>
                          <a:effectLst>
                            <a:outerShdw blurRad="38100" dist="38100" dir="2700000" algn="tl">
                              <a:srgbClr val="000000">
                                <a:alpha val="43137"/>
                              </a:srgbClr>
                            </a:outerShdw>
                          </a:effectLst>
                        </a:rPr>
                        <a:t>X</a:t>
                      </a:r>
                    </a:p>
                  </a:txBody>
                  <a:tcPr anchor="ctr"/>
                </a:tc>
              </a:tr>
              <a:tr h="546067">
                <a:tc>
                  <a:txBody>
                    <a:bodyPr/>
                    <a:lstStyle/>
                    <a:p>
                      <a:pPr algn="l"/>
                      <a:r>
                        <a:rPr lang="en-US" sz="2000" dirty="0" smtClean="0"/>
                        <a:t>Overall</a:t>
                      </a:r>
                      <a:r>
                        <a:rPr lang="en-US" sz="2000" baseline="0" dirty="0" smtClean="0"/>
                        <a:t> survival</a:t>
                      </a:r>
                      <a:endParaRPr lang="en-US" sz="20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solidFill>
                            <a:srgbClr val="C00000"/>
                          </a:solidFill>
                          <a:effectLst>
                            <a:outerShdw blurRad="38100" dist="38100" dir="2700000" algn="tl">
                              <a:srgbClr val="000000">
                                <a:alpha val="43137"/>
                              </a:srgbClr>
                            </a:outerShdw>
                          </a:effectLst>
                        </a:rPr>
                        <a:t>X</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solidFill>
                            <a:srgbClr val="C00000"/>
                          </a:solidFill>
                          <a:effectLst>
                            <a:outerShdw blurRad="38100" dist="38100" dir="2700000" algn="tl">
                              <a:srgbClr val="000000">
                                <a:alpha val="43137"/>
                              </a:srgbClr>
                            </a:outerShdw>
                          </a:effectLst>
                        </a:rPr>
                        <a:t>X</a:t>
                      </a:r>
                    </a:p>
                  </a:txBody>
                  <a:tcPr anchor="ctr"/>
                </a:tc>
              </a:tr>
              <a:tr h="494445">
                <a:tc>
                  <a:txBody>
                    <a:bodyPr/>
                    <a:lstStyle/>
                    <a:p>
                      <a:pPr algn="l"/>
                      <a:r>
                        <a:rPr lang="en-US" sz="2000" dirty="0" smtClean="0"/>
                        <a:t>Progression-free</a:t>
                      </a:r>
                      <a:r>
                        <a:rPr lang="en-US" sz="2000" baseline="0" dirty="0" smtClean="0"/>
                        <a:t> survival</a:t>
                      </a:r>
                      <a:endParaRPr lang="en-US" sz="20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schemeClr val="accent3"/>
                          </a:solidFill>
                          <a:effectLst>
                            <a:outerShdw blurRad="38100" dist="38100" dir="2700000" algn="tl">
                              <a:srgbClr val="000000">
                                <a:alpha val="43137"/>
                              </a:srgbClr>
                            </a:outerShdw>
                          </a:effectLst>
                          <a:sym typeface="Wingdings"/>
                        </a:rPr>
                        <a:t></a:t>
                      </a:r>
                      <a:endParaRPr lang="en-US" sz="2800" b="1" dirty="0" smtClean="0">
                        <a:solidFill>
                          <a:schemeClr val="accent3"/>
                        </a:solidFill>
                        <a:effectLst>
                          <a:outerShdw blurRad="38100" dist="38100" dir="2700000" algn="tl">
                            <a:srgbClr val="000000">
                              <a:alpha val="43137"/>
                            </a:srgbClr>
                          </a:outerShdw>
                        </a:effectLst>
                      </a:endParaRPr>
                    </a:p>
                  </a:txBody>
                  <a:tcPr anchor="ctr"/>
                </a:tc>
                <a:tc>
                  <a:txBody>
                    <a:bodyPr/>
                    <a:lstStyle/>
                    <a:p>
                      <a:pPr algn="ctr"/>
                      <a:r>
                        <a:rPr lang="en-US" sz="2000" b="1" dirty="0" smtClean="0">
                          <a:solidFill>
                            <a:srgbClr val="C00000"/>
                          </a:solidFill>
                          <a:effectLst>
                            <a:outerShdw blurRad="38100" dist="38100" dir="2700000" algn="tl">
                              <a:srgbClr val="000000">
                                <a:alpha val="43137"/>
                              </a:srgbClr>
                            </a:outerShdw>
                          </a:effectLst>
                        </a:rPr>
                        <a:t>X</a:t>
                      </a:r>
                      <a:endParaRPr lang="en-US" sz="2000" b="1" dirty="0">
                        <a:solidFill>
                          <a:srgbClr val="C00000"/>
                        </a:solidFill>
                        <a:effectLst>
                          <a:outerShdw blurRad="38100" dist="38100" dir="2700000" algn="tl">
                            <a:srgbClr val="000000">
                              <a:alpha val="43137"/>
                            </a:srgbClr>
                          </a:outerShdw>
                        </a:effectLst>
                      </a:endParaRPr>
                    </a:p>
                  </a:txBody>
                  <a:tcPr anchor="ctr"/>
                </a:tc>
              </a:tr>
              <a:tr h="435894">
                <a:tc>
                  <a:txBody>
                    <a:bodyPr/>
                    <a:lstStyle/>
                    <a:p>
                      <a:pPr algn="l"/>
                      <a:r>
                        <a:rPr lang="en-US" sz="2000" dirty="0" smtClean="0"/>
                        <a:t>Six-minute walk distance</a:t>
                      </a:r>
                      <a:endParaRPr lang="en-US" sz="20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solidFill>
                            <a:srgbClr val="C00000"/>
                          </a:solidFill>
                          <a:effectLst>
                            <a:outerShdw blurRad="38100" dist="38100" dir="2700000" algn="tl">
                              <a:srgbClr val="000000">
                                <a:alpha val="43137"/>
                              </a:srgbClr>
                            </a:outerShdw>
                          </a:effectLst>
                        </a:rPr>
                        <a:t>X</a:t>
                      </a:r>
                    </a:p>
                  </a:txBody>
                  <a:tcPr anchor="ctr"/>
                </a:tc>
                <a:tc>
                  <a:txBody>
                    <a:bodyPr/>
                    <a:lstStyle/>
                    <a:p>
                      <a:pPr algn="ctr"/>
                      <a:r>
                        <a:rPr lang="en-US" sz="2800" b="1" dirty="0" smtClean="0">
                          <a:solidFill>
                            <a:schemeClr val="accent3"/>
                          </a:solidFill>
                          <a:effectLst>
                            <a:outerShdw blurRad="38100" dist="38100" dir="2700000" algn="tl">
                              <a:srgbClr val="000000">
                                <a:alpha val="43137"/>
                              </a:srgbClr>
                            </a:outerShdw>
                          </a:effectLst>
                          <a:sym typeface="Wingdings"/>
                        </a:rPr>
                        <a:t></a:t>
                      </a:r>
                      <a:endParaRPr lang="en-US" sz="2800" b="1" dirty="0">
                        <a:solidFill>
                          <a:schemeClr val="accent3"/>
                        </a:solidFill>
                        <a:effectLst>
                          <a:outerShdw blurRad="38100" dist="38100" dir="2700000" algn="tl">
                            <a:srgbClr val="000000">
                              <a:alpha val="43137"/>
                            </a:srgbClr>
                          </a:outerShdw>
                        </a:effectLst>
                      </a:endParaRPr>
                    </a:p>
                  </a:txBody>
                  <a:tcPr anchor="ctr"/>
                </a:tc>
              </a:tr>
              <a:tr h="528056">
                <a:tc>
                  <a:txBody>
                    <a:bodyPr/>
                    <a:lstStyle/>
                    <a:p>
                      <a:pPr algn="l"/>
                      <a:r>
                        <a:rPr lang="en-US" sz="2000" dirty="0" smtClean="0"/>
                        <a:t>DL</a:t>
                      </a:r>
                      <a:r>
                        <a:rPr lang="en-US" sz="2000" baseline="-25000" dirty="0" smtClean="0"/>
                        <a:t>CO</a:t>
                      </a:r>
                      <a:endParaRPr lang="en-US" sz="2000" baseline="-250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solidFill>
                            <a:srgbClr val="C00000"/>
                          </a:solidFill>
                          <a:effectLst>
                            <a:outerShdw blurRad="38100" dist="38100" dir="2700000" algn="tl">
                              <a:srgbClr val="000000">
                                <a:alpha val="43137"/>
                              </a:srgbClr>
                            </a:outerShdw>
                          </a:effectLst>
                        </a:rPr>
                        <a:t>X</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solidFill>
                            <a:srgbClr val="C00000"/>
                          </a:solidFill>
                          <a:effectLst>
                            <a:outerShdw blurRad="38100" dist="38100" dir="2700000" algn="tl">
                              <a:srgbClr val="000000">
                                <a:alpha val="43137"/>
                              </a:srgbClr>
                            </a:outerShdw>
                          </a:effectLst>
                        </a:rPr>
                        <a:t>X</a:t>
                      </a:r>
                    </a:p>
                  </a:txBody>
                  <a:tcPr anchor="ctr"/>
                </a:tc>
              </a:tr>
              <a:tr h="581891">
                <a:tc>
                  <a:txBody>
                    <a:bodyPr/>
                    <a:lstStyle/>
                    <a:p>
                      <a:pPr algn="l"/>
                      <a:r>
                        <a:rPr lang="en-US" sz="2000" dirty="0" smtClean="0"/>
                        <a:t>Dyspnea</a:t>
                      </a:r>
                      <a:endParaRPr lang="en-US" sz="20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solidFill>
                            <a:srgbClr val="C00000"/>
                          </a:solidFill>
                          <a:effectLst>
                            <a:outerShdw blurRad="38100" dist="38100" dir="2700000" algn="tl">
                              <a:srgbClr val="000000">
                                <a:alpha val="43137"/>
                              </a:srgbClr>
                            </a:outerShdw>
                          </a:effectLst>
                        </a:rPr>
                        <a:t>X</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solidFill>
                            <a:srgbClr val="C00000"/>
                          </a:solidFill>
                          <a:effectLst>
                            <a:outerShdw blurRad="38100" dist="38100" dir="2700000" algn="tl">
                              <a:srgbClr val="000000">
                                <a:alpha val="43137"/>
                              </a:srgbClr>
                            </a:outerShdw>
                          </a:effectLst>
                        </a:rPr>
                        <a:t>X</a:t>
                      </a:r>
                    </a:p>
                  </a:txBody>
                  <a:tcPr anchor="ctr"/>
                </a:tc>
              </a:tr>
              <a:tr h="504140">
                <a:tc>
                  <a:txBody>
                    <a:bodyPr/>
                    <a:lstStyle/>
                    <a:p>
                      <a:pPr algn="l"/>
                      <a:r>
                        <a:rPr lang="en-US" sz="2000" dirty="0" smtClean="0"/>
                        <a:t>Exertional</a:t>
                      </a:r>
                      <a:r>
                        <a:rPr lang="en-US" sz="2000" baseline="0" dirty="0" smtClean="0"/>
                        <a:t> d</a:t>
                      </a:r>
                      <a:r>
                        <a:rPr lang="en-US" sz="2000" dirty="0" smtClean="0"/>
                        <a:t>esaturation</a:t>
                      </a:r>
                      <a:endParaRPr lang="en-US" sz="20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solidFill>
                            <a:srgbClr val="C00000"/>
                          </a:solidFill>
                          <a:effectLst>
                            <a:outerShdw blurRad="38100" dist="38100" dir="2700000" algn="tl">
                              <a:srgbClr val="000000">
                                <a:alpha val="43137"/>
                              </a:srgbClr>
                            </a:outerShdw>
                          </a:effectLst>
                        </a:rPr>
                        <a:t>X</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solidFill>
                            <a:srgbClr val="C00000"/>
                          </a:solidFill>
                          <a:effectLst>
                            <a:outerShdw blurRad="38100" dist="38100" dir="2700000" algn="tl">
                              <a:srgbClr val="000000">
                                <a:alpha val="43137"/>
                              </a:srgbClr>
                            </a:outerShdw>
                          </a:effectLst>
                        </a:rPr>
                        <a:t>X</a:t>
                      </a:r>
                    </a:p>
                  </a:txBody>
                  <a:tcPr anchor="ctr"/>
                </a:tc>
              </a:tr>
            </a:tbl>
          </a:graphicData>
        </a:graphic>
      </p:graphicFrame>
      <p:sp>
        <p:nvSpPr>
          <p:cNvPr id="19" name="Text Box 5"/>
          <p:cNvSpPr txBox="1">
            <a:spLocks noChangeArrowheads="1"/>
          </p:cNvSpPr>
          <p:nvPr/>
        </p:nvSpPr>
        <p:spPr bwMode="auto">
          <a:xfrm>
            <a:off x="43713" y="6150376"/>
            <a:ext cx="3350917" cy="307777"/>
          </a:xfrm>
          <a:prstGeom prst="rect">
            <a:avLst/>
          </a:prstGeom>
          <a:noFill/>
          <a:ln>
            <a:noFill/>
          </a:ln>
          <a:effectLst>
            <a:prstShdw prst="shdw17" dist="17961" dir="2700000">
              <a:schemeClr val="accent1">
                <a:gamma/>
                <a:shade val="60000"/>
                <a:invGamma/>
              </a:schemeClr>
            </a:prstShdw>
          </a:effectLst>
          <a:extLst/>
        </p:spPr>
        <p:txBody>
          <a:bodyPr wrap="none">
            <a:spAutoFit/>
          </a:bodyPr>
          <a:lstStyle/>
          <a:p>
            <a:pPr eaLnBrk="0" fontAlgn="base" hangingPunct="0">
              <a:spcBef>
                <a:spcPct val="0"/>
              </a:spcBef>
              <a:spcAft>
                <a:spcPct val="0"/>
              </a:spcAft>
              <a:defRPr/>
            </a:pPr>
            <a:r>
              <a:rPr lang="en-US" sz="1400" dirty="0" smtClean="0">
                <a:ea typeface="ＭＳ Ｐゴシック" pitchFamily="34" charset="-128"/>
                <a:cs typeface="Arial" pitchFamily="34" charset="0"/>
              </a:rPr>
              <a:t>Noble P, et al. </a:t>
            </a:r>
            <a:r>
              <a:rPr lang="en-US" sz="1400" i="1" dirty="0" smtClean="0">
                <a:ea typeface="ＭＳ Ｐゴシック" pitchFamily="34" charset="-128"/>
                <a:cs typeface="Arial" pitchFamily="34" charset="0"/>
              </a:rPr>
              <a:t>Lancet.</a:t>
            </a:r>
            <a:r>
              <a:rPr lang="en-US" sz="1400" dirty="0" smtClean="0">
                <a:ea typeface="ＭＳ Ｐゴシック" pitchFamily="34" charset="-128"/>
                <a:cs typeface="Arial" pitchFamily="34" charset="0"/>
              </a:rPr>
              <a:t> 2011;377:1760-1769.</a:t>
            </a:r>
            <a:endParaRPr lang="en-US" sz="1400" dirty="0">
              <a:ea typeface="ＭＳ Ｐゴシック" pitchFamily="34" charset="-128"/>
              <a:cs typeface="Arial" pitchFamily="34" charset="0"/>
            </a:endParaRPr>
          </a:p>
        </p:txBody>
      </p:sp>
    </p:spTree>
    <p:extLst>
      <p:ext uri="{BB962C8B-B14F-4D97-AF65-F5344CB8AC3E}">
        <p14:creationId xmlns:p14="http://schemas.microsoft.com/office/powerpoint/2010/main" val="256233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696" y="1015454"/>
            <a:ext cx="8291666" cy="5095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463321" y="270424"/>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26528E"/>
                </a:solidFill>
                <a:latin typeface="+mj-lt"/>
                <a:ea typeface="+mj-ea"/>
                <a:cs typeface="+mj-cs"/>
              </a:defRPr>
            </a:lvl1pPr>
          </a:lstStyle>
          <a:p>
            <a:r>
              <a:rPr lang="en-US" sz="3600" b="1" dirty="0" smtClean="0"/>
              <a:t>ASCEND 2014</a:t>
            </a:r>
            <a:endParaRPr lang="en-US" sz="3600" b="1" dirty="0"/>
          </a:p>
        </p:txBody>
      </p:sp>
      <p:sp>
        <p:nvSpPr>
          <p:cNvPr id="6" name="Left-Right Arrow 5"/>
          <p:cNvSpPr/>
          <p:nvPr/>
        </p:nvSpPr>
        <p:spPr>
          <a:xfrm>
            <a:off x="5682343" y="124295"/>
            <a:ext cx="3276111" cy="628360"/>
          </a:xfrm>
          <a:prstGeom prst="lef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Rounded Rectangle 6"/>
          <p:cNvSpPr/>
          <p:nvPr/>
        </p:nvSpPr>
        <p:spPr>
          <a:xfrm>
            <a:off x="6651598" y="191921"/>
            <a:ext cx="805118" cy="50888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ATS 2011</a:t>
            </a:r>
            <a:endParaRPr lang="en-US" sz="1400" dirty="0"/>
          </a:p>
        </p:txBody>
      </p:sp>
      <p:sp>
        <p:nvSpPr>
          <p:cNvPr id="8" name="TextBox 7"/>
          <p:cNvSpPr txBox="1"/>
          <p:nvPr/>
        </p:nvSpPr>
        <p:spPr>
          <a:xfrm>
            <a:off x="7168575" y="295471"/>
            <a:ext cx="1417988" cy="276999"/>
          </a:xfrm>
          <a:prstGeom prst="rect">
            <a:avLst/>
          </a:prstGeom>
          <a:noFill/>
        </p:spPr>
        <p:txBody>
          <a:bodyPr wrap="square" rtlCol="0">
            <a:spAutoFit/>
          </a:bodyPr>
          <a:lstStyle/>
          <a:p>
            <a:pPr algn="ctr"/>
            <a:r>
              <a:rPr lang="en-US" sz="1200" dirty="0" smtClean="0"/>
              <a:t>2011-2013</a:t>
            </a:r>
            <a:endParaRPr lang="en-US" sz="1200" dirty="0"/>
          </a:p>
        </p:txBody>
      </p:sp>
      <p:sp>
        <p:nvSpPr>
          <p:cNvPr id="9" name="TextBox 8"/>
          <p:cNvSpPr txBox="1"/>
          <p:nvPr/>
        </p:nvSpPr>
        <p:spPr>
          <a:xfrm>
            <a:off x="5758546" y="312739"/>
            <a:ext cx="991025" cy="276999"/>
          </a:xfrm>
          <a:prstGeom prst="rect">
            <a:avLst/>
          </a:prstGeom>
          <a:noFill/>
        </p:spPr>
        <p:txBody>
          <a:bodyPr wrap="square" rtlCol="0">
            <a:spAutoFit/>
          </a:bodyPr>
          <a:lstStyle/>
          <a:p>
            <a:pPr algn="ctr"/>
            <a:r>
              <a:rPr lang="en-US" sz="1200" dirty="0" smtClean="0"/>
              <a:t>Pre-2011</a:t>
            </a:r>
            <a:endParaRPr lang="en-US" sz="1200" dirty="0"/>
          </a:p>
        </p:txBody>
      </p:sp>
      <p:sp>
        <p:nvSpPr>
          <p:cNvPr id="10" name="Right Arrow 9"/>
          <p:cNvSpPr/>
          <p:nvPr/>
        </p:nvSpPr>
        <p:spPr>
          <a:xfrm>
            <a:off x="8284029" y="116793"/>
            <a:ext cx="674425" cy="628360"/>
          </a:xfrm>
          <a:prstGeom prst="rightArrow">
            <a:avLst/>
          </a:prstGeom>
          <a:solidFill>
            <a:schemeClr val="accent2"/>
          </a:solidFill>
          <a:ln>
            <a:solidFill>
              <a:schemeClr val="accent2"/>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TextBox 10"/>
          <p:cNvSpPr txBox="1"/>
          <p:nvPr/>
        </p:nvSpPr>
        <p:spPr>
          <a:xfrm>
            <a:off x="8107579" y="292474"/>
            <a:ext cx="902126" cy="276999"/>
          </a:xfrm>
          <a:prstGeom prst="rect">
            <a:avLst/>
          </a:prstGeom>
          <a:noFill/>
        </p:spPr>
        <p:txBody>
          <a:bodyPr wrap="square" rtlCol="0">
            <a:spAutoFit/>
          </a:bodyPr>
          <a:lstStyle/>
          <a:p>
            <a:pPr algn="ctr"/>
            <a:r>
              <a:rPr lang="en-US" sz="1200" dirty="0" smtClean="0">
                <a:solidFill>
                  <a:schemeClr val="bg1"/>
                </a:solidFill>
              </a:rPr>
              <a:t>2014</a:t>
            </a:r>
            <a:endParaRPr lang="en-US" sz="1600" dirty="0">
              <a:solidFill>
                <a:schemeClr val="bg1"/>
              </a:solidFill>
            </a:endParaRPr>
          </a:p>
        </p:txBody>
      </p:sp>
    </p:spTree>
    <p:extLst>
      <p:ext uri="{BB962C8B-B14F-4D97-AF65-F5344CB8AC3E}">
        <p14:creationId xmlns:p14="http://schemas.microsoft.com/office/powerpoint/2010/main" val="112736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6528816" y="1911096"/>
            <a:ext cx="2425850" cy="290456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t>Endpoints</a:t>
            </a:r>
          </a:p>
          <a:p>
            <a:endParaRPr lang="en-US" b="1" dirty="0" smtClean="0"/>
          </a:p>
          <a:p>
            <a:pPr marL="347663" indent="-347663"/>
            <a:r>
              <a:rPr lang="en-US" u="sng" dirty="0" smtClean="0"/>
              <a:t>1</a:t>
            </a:r>
            <a:r>
              <a:rPr lang="en-US" u="sng" baseline="30000" dirty="0" smtClean="0"/>
              <a:t>0</a:t>
            </a:r>
            <a:r>
              <a:rPr lang="en-US" dirty="0" smtClean="0"/>
              <a:t>: 	</a:t>
            </a:r>
            <a:r>
              <a:rPr lang="el-GR" dirty="0" smtClean="0"/>
              <a:t>Δ </a:t>
            </a:r>
            <a:r>
              <a:rPr lang="en-US" dirty="0" smtClean="0"/>
              <a:t>FVC </a:t>
            </a:r>
            <a:r>
              <a:rPr lang="en-US" dirty="0"/>
              <a:t>or </a:t>
            </a:r>
            <a:r>
              <a:rPr lang="en-US" dirty="0" smtClean="0"/>
              <a:t>death</a:t>
            </a:r>
          </a:p>
          <a:p>
            <a:endParaRPr lang="en-US" dirty="0" smtClean="0"/>
          </a:p>
          <a:p>
            <a:pPr marL="347663" indent="-347663"/>
            <a:r>
              <a:rPr lang="en-US" u="sng" dirty="0" smtClean="0"/>
              <a:t>2</a:t>
            </a:r>
            <a:r>
              <a:rPr lang="en-US" u="sng" baseline="30000" dirty="0" smtClean="0"/>
              <a:t>0</a:t>
            </a:r>
            <a:r>
              <a:rPr lang="en-US" dirty="0" smtClean="0"/>
              <a:t>: 	6-MWD</a:t>
            </a:r>
            <a:endParaRPr lang="en-US" dirty="0"/>
          </a:p>
          <a:p>
            <a:pPr marL="347663" indent="-347663"/>
            <a:r>
              <a:rPr lang="en-US" dirty="0"/>
              <a:t>	</a:t>
            </a:r>
            <a:r>
              <a:rPr lang="en-US" dirty="0" smtClean="0"/>
              <a:t>PFS</a:t>
            </a:r>
          </a:p>
          <a:p>
            <a:pPr marL="347663" indent="-347663"/>
            <a:r>
              <a:rPr lang="en-US" dirty="0"/>
              <a:t>	</a:t>
            </a:r>
            <a:r>
              <a:rPr lang="en-US" dirty="0" smtClean="0"/>
              <a:t>Dyspnea</a:t>
            </a:r>
          </a:p>
          <a:p>
            <a:pPr marL="347663" indent="-347663"/>
            <a:r>
              <a:rPr lang="en-US" dirty="0"/>
              <a:t>	</a:t>
            </a:r>
            <a:r>
              <a:rPr lang="en-US" dirty="0" smtClean="0"/>
              <a:t>Death</a:t>
            </a:r>
            <a:endParaRPr lang="en-US" dirty="0"/>
          </a:p>
        </p:txBody>
      </p:sp>
      <p:sp>
        <p:nvSpPr>
          <p:cNvPr id="6" name="Title 1"/>
          <p:cNvSpPr txBox="1">
            <a:spLocks/>
          </p:cNvSpPr>
          <p:nvPr/>
        </p:nvSpPr>
        <p:spPr>
          <a:xfrm>
            <a:off x="467100" y="268914"/>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26528E"/>
                </a:solidFill>
                <a:latin typeface="+mj-lt"/>
                <a:ea typeface="+mj-ea"/>
                <a:cs typeface="+mj-cs"/>
              </a:defRPr>
            </a:lvl1pPr>
          </a:lstStyle>
          <a:p>
            <a:r>
              <a:rPr lang="en-US" sz="3600" b="1" dirty="0"/>
              <a:t>ASCEND Study Design</a:t>
            </a:r>
          </a:p>
        </p:txBody>
      </p:sp>
      <p:sp>
        <p:nvSpPr>
          <p:cNvPr id="8" name="TextBox 7"/>
          <p:cNvSpPr txBox="1"/>
          <p:nvPr/>
        </p:nvSpPr>
        <p:spPr>
          <a:xfrm>
            <a:off x="29073" y="6136959"/>
            <a:ext cx="4085542" cy="307777"/>
          </a:xfrm>
          <a:prstGeom prst="rect">
            <a:avLst/>
          </a:prstGeom>
          <a:noFill/>
        </p:spPr>
        <p:txBody>
          <a:bodyPr wrap="none" rtlCol="0">
            <a:spAutoFit/>
          </a:bodyPr>
          <a:lstStyle/>
          <a:p>
            <a:r>
              <a:rPr lang="en-US" sz="1400" dirty="0" smtClean="0"/>
              <a:t>King TE, et al. </a:t>
            </a:r>
            <a:r>
              <a:rPr lang="en-US" sz="1400" i="1" dirty="0" smtClean="0"/>
              <a:t>N </a:t>
            </a:r>
            <a:r>
              <a:rPr lang="en-US" sz="1400" i="1" dirty="0" err="1" smtClean="0"/>
              <a:t>Engl</a:t>
            </a:r>
            <a:r>
              <a:rPr lang="en-US" sz="1400" i="1" dirty="0" smtClean="0"/>
              <a:t> J Med. </a:t>
            </a:r>
            <a:r>
              <a:rPr lang="en-US" sz="1400" dirty="0" smtClean="0"/>
              <a:t>2014;370(22</a:t>
            </a:r>
            <a:r>
              <a:rPr lang="en-US" sz="1400" dirty="0"/>
              <a:t>):</a:t>
            </a:r>
            <a:r>
              <a:rPr lang="en-US" sz="1400" dirty="0" smtClean="0"/>
              <a:t>2083-2092</a:t>
            </a:r>
            <a:r>
              <a:rPr lang="en-US" sz="1400" dirty="0"/>
              <a:t>.</a:t>
            </a:r>
          </a:p>
        </p:txBody>
      </p:sp>
      <p:sp>
        <p:nvSpPr>
          <p:cNvPr id="10" name="Rounded Rectangle 9"/>
          <p:cNvSpPr/>
          <p:nvPr/>
        </p:nvSpPr>
        <p:spPr>
          <a:xfrm>
            <a:off x="3751730" y="2578107"/>
            <a:ext cx="2568388" cy="605767"/>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marL="53975" algn="ctr"/>
            <a:r>
              <a:rPr lang="en-US" dirty="0" smtClean="0">
                <a:solidFill>
                  <a:sysClr val="windowText" lastClr="000000"/>
                </a:solidFill>
              </a:rPr>
              <a:t>Oral </a:t>
            </a:r>
            <a:r>
              <a:rPr lang="en-US" dirty="0" err="1" smtClean="0">
                <a:solidFill>
                  <a:sysClr val="windowText" lastClr="000000"/>
                </a:solidFill>
              </a:rPr>
              <a:t>Pirfenidone</a:t>
            </a:r>
            <a:r>
              <a:rPr lang="en-US" dirty="0" smtClean="0">
                <a:solidFill>
                  <a:sysClr val="windowText" lastClr="000000"/>
                </a:solidFill>
              </a:rPr>
              <a:t> </a:t>
            </a:r>
          </a:p>
          <a:p>
            <a:pPr marL="53975" algn="ctr"/>
            <a:r>
              <a:rPr lang="en-US" dirty="0" smtClean="0">
                <a:solidFill>
                  <a:sysClr val="windowText" lastClr="000000"/>
                </a:solidFill>
              </a:rPr>
              <a:t>2403 </a:t>
            </a:r>
            <a:r>
              <a:rPr lang="en-US" dirty="0">
                <a:solidFill>
                  <a:sysClr val="windowText" lastClr="000000"/>
                </a:solidFill>
              </a:rPr>
              <a:t>mg </a:t>
            </a:r>
            <a:r>
              <a:rPr lang="en-US" dirty="0" smtClean="0">
                <a:solidFill>
                  <a:sysClr val="windowText" lastClr="000000"/>
                </a:solidFill>
              </a:rPr>
              <a:t>Daily</a:t>
            </a:r>
            <a:endParaRPr lang="en-US" dirty="0">
              <a:solidFill>
                <a:sysClr val="windowText" lastClr="000000"/>
              </a:solidFill>
            </a:endParaRPr>
          </a:p>
        </p:txBody>
      </p:sp>
      <p:sp>
        <p:nvSpPr>
          <p:cNvPr id="11" name="Rounded Rectangle 10"/>
          <p:cNvSpPr/>
          <p:nvPr/>
        </p:nvSpPr>
        <p:spPr>
          <a:xfrm>
            <a:off x="3751730" y="3636309"/>
            <a:ext cx="2568388" cy="583262"/>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marL="53975" algn="ctr"/>
            <a:r>
              <a:rPr lang="en-US" dirty="0" smtClean="0">
                <a:solidFill>
                  <a:sysClr val="windowText" lastClr="000000"/>
                </a:solidFill>
              </a:rPr>
              <a:t>Placebo</a:t>
            </a:r>
            <a:endParaRPr lang="en-US" dirty="0">
              <a:solidFill>
                <a:sysClr val="windowText" lastClr="000000"/>
              </a:solidFill>
            </a:endParaRPr>
          </a:p>
        </p:txBody>
      </p:sp>
      <p:sp>
        <p:nvSpPr>
          <p:cNvPr id="22" name="Right Arrow 21"/>
          <p:cNvSpPr/>
          <p:nvPr/>
        </p:nvSpPr>
        <p:spPr>
          <a:xfrm>
            <a:off x="3751730" y="1559886"/>
            <a:ext cx="2568388" cy="672326"/>
          </a:xfrm>
          <a:prstGeom prst="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solidFill>
                  <a:sysClr val="windowText" lastClr="000000"/>
                </a:solidFill>
              </a:rPr>
              <a:t>52 Weeks</a:t>
            </a:r>
            <a:endParaRPr lang="en-US" sz="2000" dirty="0">
              <a:solidFill>
                <a:sysClr val="windowText" lastClr="000000"/>
              </a:solidFill>
            </a:endParaRPr>
          </a:p>
        </p:txBody>
      </p:sp>
      <p:cxnSp>
        <p:nvCxnSpPr>
          <p:cNvPr id="23" name="Shape 17"/>
          <p:cNvCxnSpPr/>
          <p:nvPr/>
        </p:nvCxnSpPr>
        <p:spPr>
          <a:xfrm flipV="1">
            <a:off x="2620808" y="2877671"/>
            <a:ext cx="1063625" cy="490818"/>
          </a:xfrm>
          <a:prstGeom prst="curvedConnector3">
            <a:avLst>
              <a:gd name="adj1" fmla="val 50000"/>
            </a:avLst>
          </a:prstGeom>
          <a:ln w="76200">
            <a:headEnd type="none"/>
            <a:tailEnd type="stealth"/>
          </a:ln>
        </p:spPr>
        <p:style>
          <a:lnRef idx="3">
            <a:schemeClr val="accent2"/>
          </a:lnRef>
          <a:fillRef idx="0">
            <a:schemeClr val="accent2"/>
          </a:fillRef>
          <a:effectRef idx="2">
            <a:schemeClr val="accent2"/>
          </a:effectRef>
          <a:fontRef idx="minor">
            <a:schemeClr val="tx1"/>
          </a:fontRef>
        </p:style>
      </p:cxnSp>
      <p:cxnSp>
        <p:nvCxnSpPr>
          <p:cNvPr id="24" name="Shape 17"/>
          <p:cNvCxnSpPr/>
          <p:nvPr/>
        </p:nvCxnSpPr>
        <p:spPr>
          <a:xfrm>
            <a:off x="2620808" y="3368489"/>
            <a:ext cx="1063625" cy="535640"/>
          </a:xfrm>
          <a:prstGeom prst="curvedConnector3">
            <a:avLst>
              <a:gd name="adj1" fmla="val 50000"/>
            </a:avLst>
          </a:prstGeom>
          <a:ln w="76200">
            <a:headEnd type="none"/>
            <a:tailEnd type="stealth"/>
          </a:ln>
        </p:spPr>
        <p:style>
          <a:lnRef idx="3">
            <a:schemeClr val="accent2"/>
          </a:lnRef>
          <a:fillRef idx="0">
            <a:schemeClr val="accent2"/>
          </a:fillRef>
          <a:effectRef idx="2">
            <a:schemeClr val="accent2"/>
          </a:effectRef>
          <a:fontRef idx="minor">
            <a:schemeClr val="tx1"/>
          </a:fontRef>
        </p:style>
      </p:cxnSp>
      <p:sp>
        <p:nvSpPr>
          <p:cNvPr id="2" name="TextBox 1"/>
          <p:cNvSpPr txBox="1"/>
          <p:nvPr/>
        </p:nvSpPr>
        <p:spPr>
          <a:xfrm>
            <a:off x="33051" y="5959532"/>
            <a:ext cx="4992624" cy="307777"/>
          </a:xfrm>
          <a:prstGeom prst="rect">
            <a:avLst/>
          </a:prstGeom>
          <a:noFill/>
        </p:spPr>
        <p:txBody>
          <a:bodyPr wrap="square" rtlCol="0">
            <a:spAutoFit/>
          </a:bodyPr>
          <a:lstStyle/>
          <a:p>
            <a:pPr marL="0" lvl="1"/>
            <a:r>
              <a:rPr lang="en-US" sz="1400" dirty="0" smtClean="0"/>
              <a:t>PFS - </a:t>
            </a:r>
            <a:r>
              <a:rPr lang="en-US" sz="1400" dirty="0"/>
              <a:t>Progression-free </a:t>
            </a:r>
            <a:r>
              <a:rPr lang="en-US" sz="1400" dirty="0" smtClean="0"/>
              <a:t>survival</a:t>
            </a:r>
            <a:endParaRPr lang="en-US" sz="1400" dirty="0"/>
          </a:p>
        </p:txBody>
      </p:sp>
      <p:sp>
        <p:nvSpPr>
          <p:cNvPr id="9" name="Rounded Rectangle 8"/>
          <p:cNvSpPr/>
          <p:nvPr/>
        </p:nvSpPr>
        <p:spPr>
          <a:xfrm>
            <a:off x="257108" y="1911096"/>
            <a:ext cx="2445996" cy="290147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975" algn="ctr"/>
            <a:r>
              <a:rPr lang="en-US" b="1" dirty="0" smtClean="0"/>
              <a:t>Inclusion Criteria</a:t>
            </a:r>
          </a:p>
          <a:p>
            <a:pPr marL="53975"/>
            <a:endParaRPr lang="en-US" b="1" dirty="0" smtClean="0"/>
          </a:p>
          <a:p>
            <a:pPr marL="228600" indent="-174625">
              <a:buFont typeface="Arial" panose="020B0604020202020204" pitchFamily="34" charset="0"/>
              <a:buChar char="•"/>
            </a:pPr>
            <a:r>
              <a:rPr lang="en-US" dirty="0" smtClean="0"/>
              <a:t>Age 40-80</a:t>
            </a:r>
          </a:p>
          <a:p>
            <a:pPr marL="228600" indent="-174625">
              <a:buFont typeface="Arial" panose="020B0604020202020204" pitchFamily="34" charset="0"/>
              <a:buChar char="•"/>
            </a:pPr>
            <a:r>
              <a:rPr lang="en-US" dirty="0" smtClean="0">
                <a:solidFill>
                  <a:schemeClr val="bg1"/>
                </a:solidFill>
              </a:rPr>
              <a:t>Confirmed IPF</a:t>
            </a:r>
          </a:p>
          <a:p>
            <a:pPr marL="228600" indent="-174625">
              <a:buFont typeface="Arial" panose="020B0604020202020204" pitchFamily="34" charset="0"/>
              <a:buChar char="•"/>
            </a:pPr>
            <a:r>
              <a:rPr lang="en-US" dirty="0" smtClean="0"/>
              <a:t>50 - </a:t>
            </a:r>
            <a:r>
              <a:rPr lang="en-US" dirty="0"/>
              <a:t>90% </a:t>
            </a:r>
            <a:r>
              <a:rPr lang="en-US" dirty="0" smtClean="0"/>
              <a:t>FVC </a:t>
            </a:r>
            <a:r>
              <a:rPr lang="en-US" dirty="0" err="1" smtClean="0"/>
              <a:t>pred</a:t>
            </a:r>
            <a:r>
              <a:rPr lang="en-US" dirty="0" smtClean="0"/>
              <a:t> </a:t>
            </a:r>
          </a:p>
          <a:p>
            <a:pPr marL="228600" indent="-174625">
              <a:buFont typeface="Arial" panose="020B0604020202020204" pitchFamily="34" charset="0"/>
              <a:buChar char="•"/>
            </a:pPr>
            <a:r>
              <a:rPr lang="en-US" dirty="0" smtClean="0"/>
              <a:t>30 - </a:t>
            </a:r>
            <a:r>
              <a:rPr lang="en-US" dirty="0"/>
              <a:t>90% </a:t>
            </a:r>
            <a:r>
              <a:rPr lang="en-US" dirty="0" smtClean="0"/>
              <a:t>DL</a:t>
            </a:r>
            <a:r>
              <a:rPr lang="en-US" baseline="-25000" dirty="0" smtClean="0"/>
              <a:t>CO</a:t>
            </a:r>
            <a:r>
              <a:rPr lang="en-US" dirty="0" smtClean="0"/>
              <a:t> </a:t>
            </a:r>
            <a:r>
              <a:rPr lang="en-US" dirty="0" err="1" smtClean="0"/>
              <a:t>pred</a:t>
            </a:r>
            <a:r>
              <a:rPr lang="en-US" dirty="0" smtClean="0"/>
              <a:t> </a:t>
            </a:r>
          </a:p>
          <a:p>
            <a:pPr marL="228600" indent="-174625">
              <a:buFont typeface="Arial" panose="020B0604020202020204" pitchFamily="34" charset="0"/>
              <a:buChar char="•"/>
            </a:pPr>
            <a:r>
              <a:rPr lang="en-US" dirty="0" smtClean="0"/>
              <a:t>FEV</a:t>
            </a:r>
            <a:r>
              <a:rPr lang="en-US" baseline="-25000" dirty="0" smtClean="0"/>
              <a:t>1</a:t>
            </a:r>
            <a:r>
              <a:rPr lang="en-US" dirty="0" smtClean="0"/>
              <a:t>/FVC ≥ 0.80 </a:t>
            </a:r>
          </a:p>
          <a:p>
            <a:pPr marL="228600" indent="-174625">
              <a:buFont typeface="Arial" panose="020B0604020202020204" pitchFamily="34" charset="0"/>
              <a:buChar char="•"/>
            </a:pPr>
            <a:r>
              <a:rPr lang="en-US" dirty="0" smtClean="0"/>
              <a:t>6-MWD </a:t>
            </a:r>
            <a:r>
              <a:rPr lang="en-US" dirty="0"/>
              <a:t>≥ </a:t>
            </a:r>
            <a:r>
              <a:rPr lang="en-US" dirty="0" smtClean="0"/>
              <a:t>150 </a:t>
            </a:r>
            <a:r>
              <a:rPr lang="en-US" dirty="0"/>
              <a:t>m </a:t>
            </a:r>
          </a:p>
        </p:txBody>
      </p:sp>
      <p:sp>
        <p:nvSpPr>
          <p:cNvPr id="13" name="Right Arrow 12"/>
          <p:cNvSpPr/>
          <p:nvPr/>
        </p:nvSpPr>
        <p:spPr>
          <a:xfrm>
            <a:off x="257108" y="4887753"/>
            <a:ext cx="2568388" cy="672326"/>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marL="53975" algn="ctr"/>
            <a:r>
              <a:rPr lang="en-US" dirty="0">
                <a:solidFill>
                  <a:sysClr val="windowText" lastClr="000000"/>
                </a:solidFill>
              </a:rPr>
              <a:t>555 Patients</a:t>
            </a:r>
          </a:p>
        </p:txBody>
      </p:sp>
    </p:spTree>
    <p:extLst>
      <p:ext uri="{BB962C8B-B14F-4D97-AF65-F5344CB8AC3E}">
        <p14:creationId xmlns:p14="http://schemas.microsoft.com/office/powerpoint/2010/main" val="1761973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40089" y="562483"/>
            <a:ext cx="8229600" cy="600096"/>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4400" kern="1200">
                <a:solidFill>
                  <a:srgbClr val="26528E"/>
                </a:solidFill>
                <a:latin typeface="+mj-lt"/>
                <a:ea typeface="+mj-ea"/>
                <a:cs typeface="+mj-cs"/>
              </a:defRPr>
            </a:lvl1pPr>
          </a:lstStyle>
          <a:p>
            <a:r>
              <a:rPr lang="en-US" sz="3600" b="1" dirty="0" smtClean="0"/>
              <a:t>Primary ASCEND Endpoint Achieved</a:t>
            </a:r>
            <a:endParaRPr lang="en-US" sz="3600" b="1" dirty="0"/>
          </a:p>
        </p:txBody>
      </p:sp>
      <p:sp>
        <p:nvSpPr>
          <p:cNvPr id="8" name="TextBox 7"/>
          <p:cNvSpPr txBox="1"/>
          <p:nvPr/>
        </p:nvSpPr>
        <p:spPr>
          <a:xfrm>
            <a:off x="40948" y="6153979"/>
            <a:ext cx="4085542" cy="307777"/>
          </a:xfrm>
          <a:prstGeom prst="rect">
            <a:avLst/>
          </a:prstGeom>
          <a:noFill/>
        </p:spPr>
        <p:txBody>
          <a:bodyPr wrap="none" rtlCol="0">
            <a:spAutoFit/>
          </a:bodyPr>
          <a:lstStyle/>
          <a:p>
            <a:r>
              <a:rPr lang="en-US" sz="1400" dirty="0"/>
              <a:t>King TE, et al. </a:t>
            </a:r>
            <a:r>
              <a:rPr lang="en-US" sz="1400" i="1" dirty="0"/>
              <a:t>N </a:t>
            </a:r>
            <a:r>
              <a:rPr lang="en-US" sz="1400" i="1" dirty="0" err="1"/>
              <a:t>Engl</a:t>
            </a:r>
            <a:r>
              <a:rPr lang="en-US" sz="1400" i="1" dirty="0"/>
              <a:t> J Med. </a:t>
            </a:r>
            <a:r>
              <a:rPr lang="en-US" sz="1400" dirty="0"/>
              <a:t>2014;370(22):</a:t>
            </a:r>
            <a:r>
              <a:rPr lang="en-US" sz="1400" dirty="0" smtClean="0"/>
              <a:t>2083-2092.</a:t>
            </a:r>
            <a:endParaRPr lang="en-US" sz="1400" dirty="0"/>
          </a:p>
        </p:txBody>
      </p:sp>
      <p:pic>
        <p:nvPicPr>
          <p:cNvPr id="4098"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9520" b="7655"/>
          <a:stretch/>
        </p:blipFill>
        <p:spPr bwMode="auto">
          <a:xfrm>
            <a:off x="1303466" y="1832997"/>
            <a:ext cx="6036594" cy="3913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696429" y="1895569"/>
            <a:ext cx="1237095" cy="3851346"/>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rot="16200000">
            <a:off x="-768881" y="3314088"/>
            <a:ext cx="3212916" cy="707886"/>
          </a:xfrm>
          <a:prstGeom prst="rect">
            <a:avLst/>
          </a:prstGeom>
          <a:noFill/>
        </p:spPr>
        <p:txBody>
          <a:bodyPr wrap="square" rtlCol="0">
            <a:spAutoFit/>
          </a:bodyPr>
          <a:lstStyle/>
          <a:p>
            <a:pPr algn="ctr"/>
            <a:r>
              <a:rPr lang="en-US" sz="2000" b="1" dirty="0" smtClean="0"/>
              <a:t>Patients with ≥ 10% FVC Decline or Death (%)</a:t>
            </a:r>
            <a:endParaRPr lang="en-US" sz="2000" b="1" dirty="0"/>
          </a:p>
        </p:txBody>
      </p:sp>
      <p:sp>
        <p:nvSpPr>
          <p:cNvPr id="4" name="TextBox 3"/>
          <p:cNvSpPr txBox="1"/>
          <p:nvPr/>
        </p:nvSpPr>
        <p:spPr>
          <a:xfrm>
            <a:off x="4157274" y="5602779"/>
            <a:ext cx="791050" cy="400110"/>
          </a:xfrm>
          <a:prstGeom prst="rect">
            <a:avLst/>
          </a:prstGeom>
          <a:noFill/>
        </p:spPr>
        <p:txBody>
          <a:bodyPr wrap="none" rtlCol="0">
            <a:spAutoFit/>
          </a:bodyPr>
          <a:lstStyle/>
          <a:p>
            <a:r>
              <a:rPr lang="en-US" sz="2000" b="1" dirty="0" smtClean="0"/>
              <a:t>Week</a:t>
            </a:r>
            <a:endParaRPr lang="en-US" sz="2000" b="1" dirty="0"/>
          </a:p>
        </p:txBody>
      </p:sp>
      <p:sp>
        <p:nvSpPr>
          <p:cNvPr id="5" name="TextBox 4"/>
          <p:cNvSpPr txBox="1"/>
          <p:nvPr/>
        </p:nvSpPr>
        <p:spPr>
          <a:xfrm>
            <a:off x="5639342" y="1255360"/>
            <a:ext cx="1342822" cy="646331"/>
          </a:xfrm>
          <a:prstGeom prst="rect">
            <a:avLst/>
          </a:prstGeom>
          <a:noFill/>
        </p:spPr>
        <p:txBody>
          <a:bodyPr wrap="square" rtlCol="0">
            <a:spAutoFit/>
          </a:bodyPr>
          <a:lstStyle/>
          <a:p>
            <a:pPr algn="ctr"/>
            <a:r>
              <a:rPr lang="en-US" dirty="0" smtClean="0"/>
              <a:t>Primary Endpoint</a:t>
            </a:r>
            <a:endParaRPr lang="en-US" dirty="0"/>
          </a:p>
        </p:txBody>
      </p:sp>
      <p:sp>
        <p:nvSpPr>
          <p:cNvPr id="7" name="Down Arrow 6"/>
          <p:cNvSpPr/>
          <p:nvPr/>
        </p:nvSpPr>
        <p:spPr>
          <a:xfrm>
            <a:off x="7532630" y="2301969"/>
            <a:ext cx="810594" cy="1487987"/>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7238267" y="3822615"/>
            <a:ext cx="1408142" cy="646331"/>
          </a:xfrm>
          <a:prstGeom prst="rect">
            <a:avLst/>
          </a:prstGeom>
          <a:noFill/>
        </p:spPr>
        <p:txBody>
          <a:bodyPr wrap="none" rtlCol="0">
            <a:spAutoFit/>
          </a:bodyPr>
          <a:lstStyle/>
          <a:p>
            <a:pPr algn="ctr"/>
            <a:r>
              <a:rPr lang="en-US" b="1" dirty="0" smtClean="0"/>
              <a:t>48% Relative</a:t>
            </a:r>
          </a:p>
          <a:p>
            <a:pPr algn="ctr"/>
            <a:r>
              <a:rPr lang="en-US" b="1" dirty="0" smtClean="0"/>
              <a:t>Reduction</a:t>
            </a:r>
            <a:endParaRPr lang="en-US" b="1" dirty="0"/>
          </a:p>
        </p:txBody>
      </p:sp>
    </p:spTree>
    <p:extLst>
      <p:ext uri="{BB962C8B-B14F-4D97-AF65-F5344CB8AC3E}">
        <p14:creationId xmlns:p14="http://schemas.microsoft.com/office/powerpoint/2010/main" val="2508637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67100" y="538156"/>
            <a:ext cx="8229600" cy="60009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26528E"/>
                </a:solidFill>
                <a:latin typeface="+mj-lt"/>
                <a:ea typeface="+mj-ea"/>
                <a:cs typeface="+mj-cs"/>
              </a:defRPr>
            </a:lvl1pPr>
          </a:lstStyle>
          <a:p>
            <a:r>
              <a:rPr lang="en-US" sz="3600" b="1" dirty="0"/>
              <a:t>Pirfenidone </a:t>
            </a:r>
            <a:r>
              <a:rPr lang="en-US" sz="3600" b="1" dirty="0" smtClean="0"/>
              <a:t>Increased </a:t>
            </a:r>
          </a:p>
          <a:p>
            <a:r>
              <a:rPr lang="en-US" sz="3600" b="1" dirty="0" smtClean="0"/>
              <a:t>Progression-Free Survival</a:t>
            </a:r>
            <a:r>
              <a:rPr lang="en-US" sz="3600" b="1" dirty="0" smtClean="0">
                <a:solidFill>
                  <a:schemeClr val="tx2">
                    <a:lumMod val="75000"/>
                  </a:schemeClr>
                </a:solidFill>
              </a:rPr>
              <a:t>*</a:t>
            </a:r>
            <a:endParaRPr lang="en-US" sz="3600" b="1" dirty="0">
              <a:solidFill>
                <a:schemeClr val="tx2">
                  <a:lumMod val="75000"/>
                </a:schemeClr>
              </a:solidFill>
            </a:endParaRP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75150" y="1509297"/>
            <a:ext cx="6413500" cy="4476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0948" y="6153979"/>
            <a:ext cx="4085542" cy="307777"/>
          </a:xfrm>
          <a:prstGeom prst="rect">
            <a:avLst/>
          </a:prstGeom>
          <a:noFill/>
        </p:spPr>
        <p:txBody>
          <a:bodyPr wrap="none" rtlCol="0">
            <a:spAutoFit/>
          </a:bodyPr>
          <a:lstStyle/>
          <a:p>
            <a:r>
              <a:rPr lang="en-US" sz="1400" dirty="0"/>
              <a:t>King TE, et al. </a:t>
            </a:r>
            <a:r>
              <a:rPr lang="en-US" sz="1400" i="1" dirty="0"/>
              <a:t>N </a:t>
            </a:r>
            <a:r>
              <a:rPr lang="en-US" sz="1400" i="1" dirty="0" err="1"/>
              <a:t>Engl</a:t>
            </a:r>
            <a:r>
              <a:rPr lang="en-US" sz="1400" i="1" dirty="0"/>
              <a:t> J Med. </a:t>
            </a:r>
            <a:r>
              <a:rPr lang="en-US" sz="1400" dirty="0"/>
              <a:t>2014;370(22):</a:t>
            </a:r>
            <a:r>
              <a:rPr lang="en-US" sz="1400" dirty="0" smtClean="0"/>
              <a:t>2083-2092.</a:t>
            </a:r>
            <a:endParaRPr lang="en-US" sz="1400" dirty="0"/>
          </a:p>
        </p:txBody>
      </p:sp>
      <p:sp>
        <p:nvSpPr>
          <p:cNvPr id="2" name="TextBox 1"/>
          <p:cNvSpPr txBox="1"/>
          <p:nvPr/>
        </p:nvSpPr>
        <p:spPr>
          <a:xfrm>
            <a:off x="63818" y="5569204"/>
            <a:ext cx="3739546" cy="584775"/>
          </a:xfrm>
          <a:prstGeom prst="rect">
            <a:avLst/>
          </a:prstGeom>
          <a:noFill/>
        </p:spPr>
        <p:txBody>
          <a:bodyPr wrap="square" rtlCol="0">
            <a:spAutoFit/>
          </a:bodyPr>
          <a:lstStyle/>
          <a:p>
            <a:r>
              <a:rPr lang="en-US" sz="1600" dirty="0" smtClean="0"/>
              <a:t>*Progression is first occurrence of death,   10% </a:t>
            </a:r>
            <a:r>
              <a:rPr lang="en-US" sz="1600" dirty="0" smtClean="0">
                <a:latin typeface="Calibri"/>
                <a:cs typeface="Calibri"/>
              </a:rPr>
              <a:t>↓ </a:t>
            </a:r>
            <a:r>
              <a:rPr lang="en-US" sz="1600" dirty="0" smtClean="0"/>
              <a:t>FVC, or 50 m </a:t>
            </a:r>
            <a:r>
              <a:rPr lang="en-US" sz="1600" dirty="0">
                <a:cs typeface="Calibri"/>
              </a:rPr>
              <a:t>↓ </a:t>
            </a:r>
            <a:r>
              <a:rPr lang="en-US" sz="1600" dirty="0" smtClean="0"/>
              <a:t>6MWD</a:t>
            </a:r>
            <a:endParaRPr lang="en-US" sz="1600" dirty="0"/>
          </a:p>
        </p:txBody>
      </p:sp>
    </p:spTree>
    <p:extLst>
      <p:ext uri="{BB962C8B-B14F-4D97-AF65-F5344CB8AC3E}">
        <p14:creationId xmlns:p14="http://schemas.microsoft.com/office/powerpoint/2010/main" val="3208456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41420" y="1767626"/>
            <a:ext cx="3015049" cy="1077218"/>
          </a:xfrm>
          <a:prstGeom prst="rect">
            <a:avLst/>
          </a:prstGeom>
          <a:noFill/>
        </p:spPr>
        <p:txBody>
          <a:bodyPr wrap="square" rtlCol="0">
            <a:spAutoFit/>
          </a:bodyPr>
          <a:lstStyle/>
          <a:p>
            <a:pPr algn="ctr"/>
            <a:r>
              <a:rPr lang="en-US" sz="1600" dirty="0" smtClean="0"/>
              <a:t>Drugs</a:t>
            </a:r>
          </a:p>
          <a:p>
            <a:pPr algn="ctr"/>
            <a:r>
              <a:rPr lang="en-US" sz="1600" dirty="0" smtClean="0"/>
              <a:t>Infections-viruses</a:t>
            </a:r>
          </a:p>
          <a:p>
            <a:pPr algn="ctr"/>
            <a:r>
              <a:rPr lang="en-US" sz="1600" dirty="0" smtClean="0"/>
              <a:t>Radiation</a:t>
            </a:r>
          </a:p>
          <a:p>
            <a:pPr algn="ctr"/>
            <a:r>
              <a:rPr lang="en-US" sz="1600" dirty="0" smtClean="0"/>
              <a:t>Other diseases</a:t>
            </a:r>
            <a:endParaRPr lang="en-US" sz="1600" dirty="0"/>
          </a:p>
        </p:txBody>
      </p:sp>
      <p:sp>
        <p:nvSpPr>
          <p:cNvPr id="2" name="TextBox 1"/>
          <p:cNvSpPr txBox="1"/>
          <p:nvPr/>
        </p:nvSpPr>
        <p:spPr>
          <a:xfrm>
            <a:off x="27252" y="6139400"/>
            <a:ext cx="4412170" cy="307777"/>
          </a:xfrm>
          <a:prstGeom prst="rect">
            <a:avLst/>
          </a:prstGeom>
          <a:noFill/>
        </p:spPr>
        <p:txBody>
          <a:bodyPr wrap="none" rtlCol="0">
            <a:spAutoFit/>
          </a:bodyPr>
          <a:lstStyle/>
          <a:p>
            <a:r>
              <a:rPr lang="en-US" sz="1400" dirty="0"/>
              <a:t>Steele MP, Schwartz </a:t>
            </a:r>
            <a:r>
              <a:rPr lang="en-US" sz="1400" dirty="0" smtClean="0"/>
              <a:t>DA. </a:t>
            </a:r>
            <a:r>
              <a:rPr lang="en-US" sz="1400" i="1" dirty="0" err="1" smtClean="0"/>
              <a:t>Annu</a:t>
            </a:r>
            <a:r>
              <a:rPr lang="en-US" sz="1400" i="1" dirty="0" smtClean="0"/>
              <a:t> </a:t>
            </a:r>
            <a:r>
              <a:rPr lang="en-US" sz="1400" i="1" dirty="0"/>
              <a:t>Rev Med.</a:t>
            </a:r>
            <a:r>
              <a:rPr lang="en-US" sz="1400" dirty="0"/>
              <a:t> </a:t>
            </a:r>
            <a:r>
              <a:rPr lang="en-US" sz="1400" dirty="0" smtClean="0"/>
              <a:t>2013;64:265-276.</a:t>
            </a:r>
            <a:endParaRPr lang="en-US" sz="1400" dirty="0"/>
          </a:p>
        </p:txBody>
      </p:sp>
      <p:sp>
        <p:nvSpPr>
          <p:cNvPr id="3" name="Rounded Rectangle 2"/>
          <p:cNvSpPr/>
          <p:nvPr/>
        </p:nvSpPr>
        <p:spPr>
          <a:xfrm>
            <a:off x="3095680" y="974789"/>
            <a:ext cx="2953265" cy="729048"/>
          </a:xfrm>
          <a:prstGeom prst="roundRect">
            <a:avLst/>
          </a:prstGeom>
          <a:ln>
            <a:solidFill>
              <a:schemeClr val="bg1">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schemeClr val="tx1"/>
                </a:solidFill>
              </a:rPr>
              <a:t>Exogenous and </a:t>
            </a:r>
          </a:p>
          <a:p>
            <a:pPr algn="ctr"/>
            <a:r>
              <a:rPr lang="en-US" dirty="0" smtClean="0">
                <a:solidFill>
                  <a:schemeClr val="tx1"/>
                </a:solidFill>
              </a:rPr>
              <a:t>Endogenous stimuli</a:t>
            </a:r>
            <a:endParaRPr lang="en-US" dirty="0">
              <a:solidFill>
                <a:schemeClr val="tx1"/>
              </a:solidFill>
            </a:endParaRPr>
          </a:p>
        </p:txBody>
      </p:sp>
      <p:sp>
        <p:nvSpPr>
          <p:cNvPr id="5" name="Rounded Rectangle 4"/>
          <p:cNvSpPr/>
          <p:nvPr/>
        </p:nvSpPr>
        <p:spPr>
          <a:xfrm>
            <a:off x="871466" y="2902391"/>
            <a:ext cx="7401697" cy="711998"/>
          </a:xfrm>
          <a:prstGeom prst="roundRect">
            <a:avLst/>
          </a:prstGeom>
          <a:ln>
            <a:solidFill>
              <a:schemeClr val="bg1">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schemeClr val="tx1"/>
                </a:solidFill>
              </a:rPr>
              <a:t>Microscopic lung injury:</a:t>
            </a:r>
          </a:p>
          <a:p>
            <a:pPr algn="ctr"/>
            <a:r>
              <a:rPr lang="en-US" dirty="0" smtClean="0">
                <a:solidFill>
                  <a:schemeClr val="tx1"/>
                </a:solidFill>
              </a:rPr>
              <a:t>Separated spatially and temporally</a:t>
            </a:r>
            <a:endParaRPr lang="en-US" dirty="0">
              <a:solidFill>
                <a:schemeClr val="tx1"/>
              </a:solidFill>
            </a:endParaRPr>
          </a:p>
        </p:txBody>
      </p:sp>
      <p:sp>
        <p:nvSpPr>
          <p:cNvPr id="6" name="Rounded Rectangle 5"/>
          <p:cNvSpPr/>
          <p:nvPr/>
        </p:nvSpPr>
        <p:spPr>
          <a:xfrm>
            <a:off x="871466" y="4209358"/>
            <a:ext cx="7401697" cy="540665"/>
          </a:xfrm>
          <a:prstGeom prst="roundRect">
            <a:avLst/>
          </a:prstGeom>
          <a:gradFill flip="none" rotWithShape="1">
            <a:gsLst>
              <a:gs pos="26000">
                <a:srgbClr val="C00000">
                  <a:alpha val="20000"/>
                </a:srgbClr>
              </a:gs>
              <a:gs pos="73000">
                <a:schemeClr val="tx2">
                  <a:alpha val="20000"/>
                </a:schemeClr>
              </a:gs>
            </a:gsLst>
            <a:lin ang="10800000" scaled="1"/>
            <a:tileRect/>
          </a:gradFill>
          <a:ln>
            <a:solidFill>
              <a:schemeClr val="bg1">
                <a:lumMod val="7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chemeClr val="tx1"/>
              </a:solidFill>
            </a:endParaRPr>
          </a:p>
        </p:txBody>
      </p:sp>
      <p:sp>
        <p:nvSpPr>
          <p:cNvPr id="7" name="Rounded Rectangle 6"/>
          <p:cNvSpPr/>
          <p:nvPr/>
        </p:nvSpPr>
        <p:spPr>
          <a:xfrm>
            <a:off x="871466" y="5486407"/>
            <a:ext cx="2953265" cy="44991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chemeClr val="bg1">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Lung homeostasis</a:t>
            </a:r>
            <a:endParaRPr lang="en-US" dirty="0">
              <a:solidFill>
                <a:schemeClr val="tx1"/>
              </a:solidFill>
            </a:endParaRPr>
          </a:p>
        </p:txBody>
      </p:sp>
      <p:sp>
        <p:nvSpPr>
          <p:cNvPr id="8" name="Rounded Rectangle 7"/>
          <p:cNvSpPr/>
          <p:nvPr/>
        </p:nvSpPr>
        <p:spPr>
          <a:xfrm>
            <a:off x="5319898" y="5486407"/>
            <a:ext cx="2953265" cy="449918"/>
          </a:xfrm>
          <a:prstGeom prst="roundRect">
            <a:avLst/>
          </a:prstGeom>
          <a:ln>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Interstitial lung disease</a:t>
            </a:r>
            <a:endParaRPr lang="en-US" dirty="0">
              <a:solidFill>
                <a:schemeClr val="tx1"/>
              </a:solidFill>
            </a:endParaRPr>
          </a:p>
        </p:txBody>
      </p:sp>
      <p:sp>
        <p:nvSpPr>
          <p:cNvPr id="4" name="TextBox 3"/>
          <p:cNvSpPr txBox="1"/>
          <p:nvPr/>
        </p:nvSpPr>
        <p:spPr>
          <a:xfrm>
            <a:off x="1606691" y="1767626"/>
            <a:ext cx="3015049" cy="1077218"/>
          </a:xfrm>
          <a:prstGeom prst="rect">
            <a:avLst/>
          </a:prstGeom>
          <a:noFill/>
        </p:spPr>
        <p:txBody>
          <a:bodyPr wrap="square" rtlCol="0">
            <a:spAutoFit/>
          </a:bodyPr>
          <a:lstStyle/>
          <a:p>
            <a:pPr algn="ctr"/>
            <a:r>
              <a:rPr lang="en-US" sz="1600" dirty="0" smtClean="0"/>
              <a:t>Dust </a:t>
            </a:r>
          </a:p>
          <a:p>
            <a:pPr algn="ctr"/>
            <a:r>
              <a:rPr lang="en-US" sz="1600" dirty="0" smtClean="0"/>
              <a:t>Fumes</a:t>
            </a:r>
          </a:p>
          <a:p>
            <a:pPr algn="ctr"/>
            <a:r>
              <a:rPr lang="en-US" sz="1600" dirty="0" smtClean="0"/>
              <a:t>Cigarette smoke</a:t>
            </a:r>
          </a:p>
          <a:p>
            <a:pPr algn="ctr"/>
            <a:r>
              <a:rPr lang="en-US" sz="1600" dirty="0" smtClean="0"/>
              <a:t>Autoimmune conditions</a:t>
            </a:r>
            <a:endParaRPr lang="en-US" sz="1600" dirty="0"/>
          </a:p>
        </p:txBody>
      </p:sp>
      <p:sp>
        <p:nvSpPr>
          <p:cNvPr id="11" name="TextBox 10"/>
          <p:cNvSpPr txBox="1"/>
          <p:nvPr/>
        </p:nvSpPr>
        <p:spPr>
          <a:xfrm>
            <a:off x="3064475" y="4901631"/>
            <a:ext cx="3015049" cy="584775"/>
          </a:xfrm>
          <a:prstGeom prst="rect">
            <a:avLst/>
          </a:prstGeom>
          <a:noFill/>
        </p:spPr>
        <p:txBody>
          <a:bodyPr wrap="square" rtlCol="0">
            <a:spAutoFit/>
          </a:bodyPr>
          <a:lstStyle/>
          <a:p>
            <a:pPr algn="ctr"/>
            <a:r>
              <a:rPr lang="en-US" sz="1600" dirty="0" smtClean="0"/>
              <a:t>Genetic </a:t>
            </a:r>
          </a:p>
          <a:p>
            <a:pPr algn="ctr"/>
            <a:r>
              <a:rPr lang="en-US" sz="1600" dirty="0" smtClean="0"/>
              <a:t>predisposition</a:t>
            </a:r>
            <a:endParaRPr lang="en-US" sz="1600" dirty="0"/>
          </a:p>
        </p:txBody>
      </p:sp>
      <p:sp>
        <p:nvSpPr>
          <p:cNvPr id="12" name="TextBox 11"/>
          <p:cNvSpPr txBox="1"/>
          <p:nvPr/>
        </p:nvSpPr>
        <p:spPr>
          <a:xfrm>
            <a:off x="3064789" y="4297688"/>
            <a:ext cx="3015049" cy="369332"/>
          </a:xfrm>
          <a:prstGeom prst="rect">
            <a:avLst/>
          </a:prstGeom>
          <a:noFill/>
        </p:spPr>
        <p:txBody>
          <a:bodyPr wrap="square" rtlCol="0">
            <a:spAutoFit/>
          </a:bodyPr>
          <a:lstStyle/>
          <a:p>
            <a:pPr algn="ctr"/>
            <a:r>
              <a:rPr lang="en-US" dirty="0" smtClean="0"/>
              <a:t>Wound healing</a:t>
            </a:r>
            <a:endParaRPr lang="en-US" dirty="0"/>
          </a:p>
        </p:txBody>
      </p:sp>
      <p:sp>
        <p:nvSpPr>
          <p:cNvPr id="13" name="TextBox 12"/>
          <p:cNvSpPr txBox="1"/>
          <p:nvPr/>
        </p:nvSpPr>
        <p:spPr>
          <a:xfrm>
            <a:off x="1017686" y="4285203"/>
            <a:ext cx="3015049" cy="369332"/>
          </a:xfrm>
          <a:prstGeom prst="rect">
            <a:avLst/>
          </a:prstGeom>
          <a:noFill/>
        </p:spPr>
        <p:txBody>
          <a:bodyPr wrap="square" rtlCol="0">
            <a:spAutoFit/>
          </a:bodyPr>
          <a:lstStyle/>
          <a:p>
            <a:r>
              <a:rPr lang="en-US" dirty="0" smtClean="0"/>
              <a:t>Intact</a:t>
            </a:r>
            <a:endParaRPr lang="en-US" dirty="0"/>
          </a:p>
        </p:txBody>
      </p:sp>
      <p:sp>
        <p:nvSpPr>
          <p:cNvPr id="14" name="TextBox 13"/>
          <p:cNvSpPr txBox="1"/>
          <p:nvPr/>
        </p:nvSpPr>
        <p:spPr>
          <a:xfrm>
            <a:off x="5036977" y="4296447"/>
            <a:ext cx="3015049" cy="369332"/>
          </a:xfrm>
          <a:prstGeom prst="rect">
            <a:avLst/>
          </a:prstGeom>
          <a:noFill/>
        </p:spPr>
        <p:txBody>
          <a:bodyPr wrap="square" rtlCol="0">
            <a:spAutoFit/>
          </a:bodyPr>
          <a:lstStyle/>
          <a:p>
            <a:pPr algn="r"/>
            <a:r>
              <a:rPr lang="en-US" dirty="0" smtClean="0"/>
              <a:t>Aberrant</a:t>
            </a:r>
            <a:endParaRPr lang="en-US" dirty="0"/>
          </a:p>
        </p:txBody>
      </p:sp>
      <p:sp>
        <p:nvSpPr>
          <p:cNvPr id="9" name="Down Arrow 8"/>
          <p:cNvSpPr/>
          <p:nvPr/>
        </p:nvSpPr>
        <p:spPr>
          <a:xfrm>
            <a:off x="4350361" y="1755269"/>
            <a:ext cx="443906" cy="1077218"/>
          </a:xfrm>
          <a:prstGeom prst="downArrow">
            <a:avLst>
              <a:gd name="adj1" fmla="val 44432"/>
              <a:gd name="adj2" fmla="val 44432"/>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Down Arrow 15"/>
          <p:cNvSpPr/>
          <p:nvPr/>
        </p:nvSpPr>
        <p:spPr>
          <a:xfrm>
            <a:off x="4362718" y="3704470"/>
            <a:ext cx="443906" cy="432486"/>
          </a:xfrm>
          <a:prstGeom prst="downArrow">
            <a:avLst>
              <a:gd name="adj1" fmla="val 44432"/>
              <a:gd name="adj2" fmla="val 44432"/>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Down Arrow 16"/>
          <p:cNvSpPr/>
          <p:nvPr/>
        </p:nvSpPr>
        <p:spPr>
          <a:xfrm rot="1450258">
            <a:off x="2126143" y="4838845"/>
            <a:ext cx="443906" cy="619363"/>
          </a:xfrm>
          <a:prstGeom prst="downArrow">
            <a:avLst>
              <a:gd name="adj1" fmla="val 44432"/>
              <a:gd name="adj2" fmla="val 44432"/>
            </a:avLst>
          </a:prstGeom>
          <a:ln>
            <a:solidFill>
              <a:schemeClr val="bg1">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8" name="Down Arrow 17"/>
          <p:cNvSpPr/>
          <p:nvPr/>
        </p:nvSpPr>
        <p:spPr>
          <a:xfrm rot="19901301">
            <a:off x="6574576" y="4821391"/>
            <a:ext cx="443906" cy="619363"/>
          </a:xfrm>
          <a:prstGeom prst="downArrow">
            <a:avLst>
              <a:gd name="adj1" fmla="val 44432"/>
              <a:gd name="adj2" fmla="val 44432"/>
            </a:avLst>
          </a:prstGeom>
          <a:ln>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9" name="Title 1"/>
          <p:cNvSpPr txBox="1">
            <a:spLocks/>
          </p:cNvSpPr>
          <p:nvPr/>
        </p:nvSpPr>
        <p:spPr>
          <a:xfrm>
            <a:off x="457200" y="274638"/>
            <a:ext cx="8229600" cy="1143000"/>
          </a:xfrm>
          <a:prstGeom prst="rect">
            <a:avLst/>
          </a:prstGeom>
        </p:spPr>
        <p:txBody>
          <a:bodyPr/>
          <a:lstStyle>
            <a:lvl1pPr algn="l" defTabSz="457200" rtl="0" eaLnBrk="1" latinLnBrk="0" hangingPunct="1">
              <a:spcBef>
                <a:spcPct val="0"/>
              </a:spcBef>
              <a:buNone/>
              <a:defRPr sz="4400" kern="1200">
                <a:solidFill>
                  <a:srgbClr val="26528E"/>
                </a:solidFill>
                <a:latin typeface="+mj-lt"/>
                <a:ea typeface="+mj-ea"/>
                <a:cs typeface="+mj-cs"/>
              </a:defRPr>
            </a:lvl1pPr>
          </a:lstStyle>
          <a:p>
            <a:r>
              <a:rPr lang="en-US" sz="3600" b="1" dirty="0" smtClean="0"/>
              <a:t>ILD Disease Progression</a:t>
            </a:r>
            <a:endParaRPr lang="en-US" dirty="0"/>
          </a:p>
        </p:txBody>
      </p:sp>
    </p:spTree>
    <p:extLst>
      <p:ext uri="{BB962C8B-B14F-4D97-AF65-F5344CB8AC3E}">
        <p14:creationId xmlns:p14="http://schemas.microsoft.com/office/powerpoint/2010/main" val="2209512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65985" y="526921"/>
            <a:ext cx="8229600" cy="60009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26528E"/>
                </a:solidFill>
                <a:latin typeface="+mj-lt"/>
                <a:ea typeface="+mj-ea"/>
                <a:cs typeface="+mj-cs"/>
              </a:defRPr>
            </a:lvl1pPr>
          </a:lstStyle>
          <a:p>
            <a:r>
              <a:rPr lang="en-US" sz="3600" b="1" dirty="0" smtClean="0"/>
              <a:t>Pirfenidone Reduces Loss of </a:t>
            </a:r>
            <a:r>
              <a:rPr lang="en-US" sz="3600" b="1" dirty="0"/>
              <a:t>FVC</a:t>
            </a:r>
          </a:p>
        </p:txBody>
      </p:sp>
      <p:sp>
        <p:nvSpPr>
          <p:cNvPr id="4" name="Rectangle 3"/>
          <p:cNvSpPr/>
          <p:nvPr/>
        </p:nvSpPr>
        <p:spPr>
          <a:xfrm>
            <a:off x="7497590" y="5986035"/>
            <a:ext cx="1281120" cy="369332"/>
          </a:xfrm>
          <a:prstGeom prst="rect">
            <a:avLst/>
          </a:prstGeom>
        </p:spPr>
        <p:txBody>
          <a:bodyPr wrap="none">
            <a:spAutoFit/>
          </a:bodyPr>
          <a:lstStyle/>
          <a:p>
            <a:pPr algn="ctr"/>
            <a:r>
              <a:rPr lang="en-US" dirty="0">
                <a:solidFill>
                  <a:srgbClr val="FFFFFF"/>
                </a:solidFill>
                <a:latin typeface="Arial"/>
                <a:cs typeface="Arial"/>
              </a:rPr>
              <a:t>&lt;0.000001</a:t>
            </a:r>
          </a:p>
        </p:txBody>
      </p:sp>
      <p:sp>
        <p:nvSpPr>
          <p:cNvPr id="8" name="TextBox 7"/>
          <p:cNvSpPr txBox="1"/>
          <p:nvPr/>
        </p:nvSpPr>
        <p:spPr>
          <a:xfrm>
            <a:off x="40948" y="6153979"/>
            <a:ext cx="4085542" cy="307777"/>
          </a:xfrm>
          <a:prstGeom prst="rect">
            <a:avLst/>
          </a:prstGeom>
          <a:noFill/>
        </p:spPr>
        <p:txBody>
          <a:bodyPr wrap="none" rtlCol="0">
            <a:spAutoFit/>
          </a:bodyPr>
          <a:lstStyle/>
          <a:p>
            <a:r>
              <a:rPr lang="en-US" sz="1400" dirty="0"/>
              <a:t>King TE, et al. </a:t>
            </a:r>
            <a:r>
              <a:rPr lang="en-US" sz="1400" i="1" dirty="0"/>
              <a:t>N </a:t>
            </a:r>
            <a:r>
              <a:rPr lang="en-US" sz="1400" i="1" dirty="0" err="1"/>
              <a:t>Engl</a:t>
            </a:r>
            <a:r>
              <a:rPr lang="en-US" sz="1400" i="1" dirty="0"/>
              <a:t> J Med. </a:t>
            </a:r>
            <a:r>
              <a:rPr lang="en-US" sz="1400" dirty="0"/>
              <a:t>2014;370(22):</a:t>
            </a:r>
            <a:r>
              <a:rPr lang="en-US" sz="1400" dirty="0" smtClean="0"/>
              <a:t>2083-2092.</a:t>
            </a:r>
            <a:endParaRPr lang="en-US" sz="1400" dirty="0"/>
          </a:p>
        </p:txBody>
      </p:sp>
      <p:grpSp>
        <p:nvGrpSpPr>
          <p:cNvPr id="15" name="Group 14"/>
          <p:cNvGrpSpPr/>
          <p:nvPr/>
        </p:nvGrpSpPr>
        <p:grpSpPr>
          <a:xfrm>
            <a:off x="713002" y="1188653"/>
            <a:ext cx="7662633" cy="4968261"/>
            <a:chOff x="1223741" y="1299249"/>
            <a:chExt cx="7662633" cy="4968261"/>
          </a:xfrm>
        </p:grpSpPr>
        <p:pic>
          <p:nvPicPr>
            <p:cNvPr id="2"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0346" b="8859"/>
            <a:stretch/>
          </p:blipFill>
          <p:spPr bwMode="auto">
            <a:xfrm>
              <a:off x="1654629" y="1299249"/>
              <a:ext cx="6433728" cy="4568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945091" y="3161538"/>
              <a:ext cx="877163"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235 ml</a:t>
              </a:r>
            </a:p>
          </p:txBody>
        </p:sp>
        <p:sp>
          <p:nvSpPr>
            <p:cNvPr id="9" name="Rectangle 8"/>
            <p:cNvSpPr/>
            <p:nvPr/>
          </p:nvSpPr>
          <p:spPr>
            <a:xfrm>
              <a:off x="7945091" y="4684561"/>
              <a:ext cx="941283"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428 ml </a:t>
              </a:r>
            </a:p>
          </p:txBody>
        </p:sp>
        <p:sp>
          <p:nvSpPr>
            <p:cNvPr id="5" name="TextBox 4"/>
            <p:cNvSpPr txBox="1"/>
            <p:nvPr/>
          </p:nvSpPr>
          <p:spPr>
            <a:xfrm>
              <a:off x="2672278" y="3530870"/>
              <a:ext cx="3217885" cy="646331"/>
            </a:xfrm>
            <a:prstGeom prst="rect">
              <a:avLst/>
            </a:prstGeom>
            <a:noFill/>
          </p:spPr>
          <p:txBody>
            <a:bodyPr wrap="square" rtlCol="0">
              <a:spAutoFit/>
            </a:bodyPr>
            <a:lstStyle/>
            <a:p>
              <a:pPr algn="ctr" fontAlgn="ctr"/>
              <a:r>
                <a:rPr lang="en-US" dirty="0"/>
                <a:t>Rank ANCOVA </a:t>
              </a:r>
              <a:r>
                <a:rPr lang="en-US" i="1" dirty="0" smtClean="0"/>
                <a:t>P</a:t>
              </a:r>
              <a:r>
                <a:rPr lang="en-US" dirty="0" smtClean="0"/>
                <a:t>-value &lt; 0.00001 at each indicated time point</a:t>
              </a:r>
              <a:endParaRPr lang="en-US" dirty="0"/>
            </a:p>
          </p:txBody>
        </p:sp>
        <p:sp>
          <p:nvSpPr>
            <p:cNvPr id="3" name="TextBox 2"/>
            <p:cNvSpPr txBox="1"/>
            <p:nvPr/>
          </p:nvSpPr>
          <p:spPr>
            <a:xfrm rot="16200000">
              <a:off x="155610" y="3216320"/>
              <a:ext cx="2536372" cy="400110"/>
            </a:xfrm>
            <a:prstGeom prst="rect">
              <a:avLst/>
            </a:prstGeom>
            <a:noFill/>
          </p:spPr>
          <p:txBody>
            <a:bodyPr wrap="square" rtlCol="0">
              <a:spAutoFit/>
            </a:bodyPr>
            <a:lstStyle/>
            <a:p>
              <a:r>
                <a:rPr lang="en-US" sz="2000" b="1" dirty="0" smtClean="0"/>
                <a:t>Mean Change (ml)</a:t>
              </a:r>
              <a:endParaRPr lang="en-US" sz="2000" b="1" dirty="0"/>
            </a:p>
          </p:txBody>
        </p:sp>
        <p:sp>
          <p:nvSpPr>
            <p:cNvPr id="14" name="TextBox 13"/>
            <p:cNvSpPr txBox="1"/>
            <p:nvPr/>
          </p:nvSpPr>
          <p:spPr>
            <a:xfrm>
              <a:off x="4126490" y="5867400"/>
              <a:ext cx="2536372" cy="400110"/>
            </a:xfrm>
            <a:prstGeom prst="rect">
              <a:avLst/>
            </a:prstGeom>
            <a:noFill/>
          </p:spPr>
          <p:txBody>
            <a:bodyPr wrap="square" rtlCol="0">
              <a:spAutoFit/>
            </a:bodyPr>
            <a:lstStyle/>
            <a:p>
              <a:pPr algn="ctr"/>
              <a:r>
                <a:rPr lang="en-US" sz="2000" b="1" dirty="0" smtClean="0"/>
                <a:t>Week</a:t>
              </a:r>
              <a:endParaRPr lang="en-US" sz="2000" b="1" dirty="0"/>
            </a:p>
          </p:txBody>
        </p:sp>
      </p:grpSp>
    </p:spTree>
    <p:extLst>
      <p:ext uri="{BB962C8B-B14F-4D97-AF65-F5344CB8AC3E}">
        <p14:creationId xmlns:p14="http://schemas.microsoft.com/office/powerpoint/2010/main" val="2946425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67100" y="552343"/>
            <a:ext cx="8676900" cy="60009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26528E"/>
                </a:solidFill>
                <a:latin typeface="+mj-lt"/>
                <a:ea typeface="+mj-ea"/>
                <a:cs typeface="+mj-cs"/>
              </a:defRPr>
            </a:lvl1pPr>
          </a:lstStyle>
          <a:p>
            <a:r>
              <a:rPr lang="en-US" sz="3600" b="1" dirty="0" smtClean="0"/>
              <a:t>More Pirfenidone Patients Maintain Walk </a:t>
            </a:r>
            <a:r>
              <a:rPr lang="en-US" sz="3600" b="1" dirty="0"/>
              <a:t>Distance or </a:t>
            </a:r>
            <a:r>
              <a:rPr lang="en-US" sz="3600" b="1" dirty="0" smtClean="0"/>
              <a:t>Survive</a:t>
            </a:r>
            <a:endParaRPr lang="en-US" sz="3600" b="1" dirty="0"/>
          </a:p>
        </p:txBody>
      </p:sp>
      <p:sp>
        <p:nvSpPr>
          <p:cNvPr id="8" name="TextBox 7"/>
          <p:cNvSpPr txBox="1"/>
          <p:nvPr/>
        </p:nvSpPr>
        <p:spPr>
          <a:xfrm>
            <a:off x="40948" y="6153979"/>
            <a:ext cx="4085542" cy="307777"/>
          </a:xfrm>
          <a:prstGeom prst="rect">
            <a:avLst/>
          </a:prstGeom>
          <a:noFill/>
        </p:spPr>
        <p:txBody>
          <a:bodyPr wrap="none" rtlCol="0">
            <a:spAutoFit/>
          </a:bodyPr>
          <a:lstStyle/>
          <a:p>
            <a:r>
              <a:rPr lang="en-US" sz="1400" dirty="0"/>
              <a:t>King TE, et al. </a:t>
            </a:r>
            <a:r>
              <a:rPr lang="en-US" sz="1400" i="1" dirty="0"/>
              <a:t>N </a:t>
            </a:r>
            <a:r>
              <a:rPr lang="en-US" sz="1400" i="1" dirty="0" err="1"/>
              <a:t>Engl</a:t>
            </a:r>
            <a:r>
              <a:rPr lang="en-US" sz="1400" i="1" dirty="0"/>
              <a:t> J Med. </a:t>
            </a:r>
            <a:r>
              <a:rPr lang="en-US" sz="1400" dirty="0"/>
              <a:t>2014;370(22):</a:t>
            </a:r>
            <a:r>
              <a:rPr lang="en-US" sz="1400" dirty="0" smtClean="0"/>
              <a:t>2083-2092.</a:t>
            </a:r>
            <a:endParaRPr lang="en-US" sz="1400" dirty="0"/>
          </a:p>
        </p:txBody>
      </p:sp>
      <p:grpSp>
        <p:nvGrpSpPr>
          <p:cNvPr id="2" name="Group 1"/>
          <p:cNvGrpSpPr/>
          <p:nvPr/>
        </p:nvGrpSpPr>
        <p:grpSpPr>
          <a:xfrm>
            <a:off x="695706" y="1320353"/>
            <a:ext cx="7762500" cy="5023186"/>
            <a:chOff x="467100" y="1211493"/>
            <a:chExt cx="7762500" cy="5023186"/>
          </a:xfrm>
        </p:grpSpPr>
        <p:pic>
          <p:nvPicPr>
            <p:cNvPr id="7170"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8389" b="10125"/>
            <a:stretch/>
          </p:blipFill>
          <p:spPr bwMode="auto">
            <a:xfrm>
              <a:off x="1378857" y="1211493"/>
              <a:ext cx="6850743" cy="469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rot="16200000">
              <a:off x="-1077619" y="3053752"/>
              <a:ext cx="3797324" cy="707886"/>
            </a:xfrm>
            <a:prstGeom prst="rect">
              <a:avLst/>
            </a:prstGeom>
            <a:noFill/>
          </p:spPr>
          <p:txBody>
            <a:bodyPr wrap="square" rtlCol="0">
              <a:spAutoFit/>
            </a:bodyPr>
            <a:lstStyle/>
            <a:p>
              <a:pPr algn="ctr"/>
              <a:r>
                <a:rPr lang="en-US" sz="2000" b="1" dirty="0">
                  <a:cs typeface="Arial" panose="020B0604020202020204" pitchFamily="34" charset="0"/>
                </a:rPr>
                <a:t>Proportion </a:t>
              </a:r>
              <a:r>
                <a:rPr lang="en-US" sz="2000" b="1" dirty="0" smtClean="0">
                  <a:cs typeface="Arial" panose="020B0604020202020204" pitchFamily="34" charset="0"/>
                </a:rPr>
                <a:t>of Patients </a:t>
              </a:r>
              <a:r>
                <a:rPr lang="en-US" sz="2000" b="1" dirty="0">
                  <a:cs typeface="Arial" panose="020B0604020202020204" pitchFamily="34" charset="0"/>
                </a:rPr>
                <a:t>with </a:t>
              </a:r>
              <a:endParaRPr lang="en-US" sz="2000" b="1" dirty="0" smtClean="0">
                <a:cs typeface="Arial" panose="020B0604020202020204" pitchFamily="34" charset="0"/>
              </a:endParaRPr>
            </a:p>
            <a:p>
              <a:pPr algn="ctr"/>
              <a:r>
                <a:rPr lang="en-US" sz="2000" b="1" dirty="0" smtClean="0">
                  <a:cs typeface="Arial" panose="020B0604020202020204" pitchFamily="34" charset="0"/>
                </a:rPr>
                <a:t>≥50 m </a:t>
              </a:r>
              <a:r>
                <a:rPr lang="en-US" sz="2000" b="1" dirty="0">
                  <a:cs typeface="Arial" panose="020B0604020202020204" pitchFamily="34" charset="0"/>
                </a:rPr>
                <a:t>Decline or </a:t>
              </a:r>
              <a:r>
                <a:rPr lang="en-US" sz="2000" b="1" dirty="0" smtClean="0">
                  <a:cs typeface="Arial" panose="020B0604020202020204" pitchFamily="34" charset="0"/>
                </a:rPr>
                <a:t>Death (%)</a:t>
              </a:r>
              <a:endParaRPr lang="en-US" sz="2000" b="1" dirty="0">
                <a:cs typeface="Arial" panose="020B0604020202020204" pitchFamily="34" charset="0"/>
              </a:endParaRPr>
            </a:p>
          </p:txBody>
        </p:sp>
        <p:sp>
          <p:nvSpPr>
            <p:cNvPr id="10" name="TextBox 9"/>
            <p:cNvSpPr txBox="1"/>
            <p:nvPr/>
          </p:nvSpPr>
          <p:spPr>
            <a:xfrm>
              <a:off x="2905566" y="5834569"/>
              <a:ext cx="3797324" cy="400110"/>
            </a:xfrm>
            <a:prstGeom prst="rect">
              <a:avLst/>
            </a:prstGeom>
            <a:noFill/>
          </p:spPr>
          <p:txBody>
            <a:bodyPr wrap="square" rtlCol="0">
              <a:spAutoFit/>
            </a:bodyPr>
            <a:lstStyle/>
            <a:p>
              <a:pPr algn="ctr"/>
              <a:r>
                <a:rPr lang="en-US" sz="2000" b="1" dirty="0" smtClean="0">
                  <a:cs typeface="Arial" panose="020B0604020202020204" pitchFamily="34" charset="0"/>
                </a:rPr>
                <a:t>Week</a:t>
              </a:r>
              <a:endParaRPr lang="en-US" sz="2000" b="1" dirty="0">
                <a:cs typeface="Arial" panose="020B0604020202020204" pitchFamily="34" charset="0"/>
              </a:endParaRPr>
            </a:p>
          </p:txBody>
        </p:sp>
      </p:grpSp>
    </p:spTree>
    <p:extLst>
      <p:ext uri="{BB962C8B-B14F-4D97-AF65-F5344CB8AC3E}">
        <p14:creationId xmlns:p14="http://schemas.microsoft.com/office/powerpoint/2010/main" val="3005043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311" y="6136267"/>
            <a:ext cx="4874364" cy="307777"/>
          </a:xfrm>
          <a:prstGeom prst="rect">
            <a:avLst/>
          </a:prstGeom>
          <a:noFill/>
        </p:spPr>
        <p:txBody>
          <a:bodyPr wrap="square" rtlCol="0">
            <a:spAutoFit/>
          </a:bodyPr>
          <a:lstStyle/>
          <a:p>
            <a:r>
              <a:rPr lang="en-US" sz="1400" dirty="0"/>
              <a:t>King TE, et al. </a:t>
            </a:r>
            <a:r>
              <a:rPr lang="en-US" sz="1400" i="1" dirty="0"/>
              <a:t>N </a:t>
            </a:r>
            <a:r>
              <a:rPr lang="en-US" sz="1400" i="1" dirty="0" err="1"/>
              <a:t>Engl</a:t>
            </a:r>
            <a:r>
              <a:rPr lang="en-US" sz="1400" i="1" dirty="0"/>
              <a:t> J Med. </a:t>
            </a:r>
            <a:r>
              <a:rPr lang="en-US" sz="1400" dirty="0"/>
              <a:t>2014;370(22):</a:t>
            </a:r>
            <a:r>
              <a:rPr lang="en-US" sz="1400" dirty="0" smtClean="0"/>
              <a:t>2083-2092.</a:t>
            </a:r>
            <a:endParaRPr lang="en-US" sz="1400" dirty="0"/>
          </a:p>
        </p:txBody>
      </p:sp>
      <p:sp>
        <p:nvSpPr>
          <p:cNvPr id="6" name="Title 1"/>
          <p:cNvSpPr txBox="1">
            <a:spLocks/>
          </p:cNvSpPr>
          <p:nvPr/>
        </p:nvSpPr>
        <p:spPr>
          <a:xfrm>
            <a:off x="479300" y="435164"/>
            <a:ext cx="8229600" cy="82493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26528E"/>
                </a:solidFill>
                <a:latin typeface="+mj-lt"/>
                <a:ea typeface="+mj-ea"/>
                <a:cs typeface="+mj-cs"/>
              </a:defRPr>
            </a:lvl1pPr>
          </a:lstStyle>
          <a:p>
            <a:r>
              <a:rPr lang="en-US" sz="3600" b="1" dirty="0" smtClean="0"/>
              <a:t>ASCEND Adverse Events</a:t>
            </a:r>
            <a:endParaRPr lang="en-US" sz="3600" b="1" dirty="0"/>
          </a:p>
        </p:txBody>
      </p:sp>
      <p:graphicFrame>
        <p:nvGraphicFramePr>
          <p:cNvPr id="3" name="Table 2"/>
          <p:cNvGraphicFramePr>
            <a:graphicFrameLocks noGrp="1"/>
          </p:cNvGraphicFramePr>
          <p:nvPr>
            <p:extLst>
              <p:ext uri="{D42A27DB-BD31-4B8C-83A1-F6EECF244321}">
                <p14:modId xmlns:p14="http://schemas.microsoft.com/office/powerpoint/2010/main" val="582533203"/>
              </p:ext>
            </p:extLst>
          </p:nvPr>
        </p:nvGraphicFramePr>
        <p:xfrm>
          <a:off x="997519" y="1376607"/>
          <a:ext cx="6864349" cy="4401070"/>
        </p:xfrm>
        <a:graphic>
          <a:graphicData uri="http://schemas.openxmlformats.org/drawingml/2006/table">
            <a:tbl>
              <a:tblPr firstRow="1" bandRow="1">
                <a:tableStyleId>{5C22544A-7EE6-4342-B048-85BDC9FD1C3A}</a:tableStyleId>
              </a:tblPr>
              <a:tblGrid>
                <a:gridCol w="2817985"/>
                <a:gridCol w="1536320"/>
                <a:gridCol w="1255022"/>
                <a:gridCol w="1255022"/>
              </a:tblGrid>
              <a:tr h="381000">
                <a:tc>
                  <a:txBody>
                    <a:bodyPr/>
                    <a:lstStyle/>
                    <a:p>
                      <a:pPr algn="l" fontAlgn="b"/>
                      <a:r>
                        <a:rPr lang="en-US" sz="1800" b="1" u="none" strike="noStrike" dirty="0" smtClean="0">
                          <a:effectLst/>
                          <a:latin typeface="+mn-lt"/>
                        </a:rPr>
                        <a:t> Adverse </a:t>
                      </a:r>
                      <a:r>
                        <a:rPr lang="en-US" sz="1800" b="1" u="none" strike="noStrike" dirty="0">
                          <a:effectLst/>
                          <a:latin typeface="+mn-lt"/>
                        </a:rPr>
                        <a:t>Event</a:t>
                      </a:r>
                      <a:endParaRPr lang="en-US" sz="1800" b="1" i="0" u="none" strike="noStrike" dirty="0">
                        <a:solidFill>
                          <a:srgbClr val="000000"/>
                        </a:solidFill>
                        <a:effectLst/>
                        <a:latin typeface="+mn-lt"/>
                      </a:endParaRPr>
                    </a:p>
                  </a:txBody>
                  <a:tcPr marL="9525" marR="9525" marT="9525" marB="0" anchor="ctr"/>
                </a:tc>
                <a:tc>
                  <a:txBody>
                    <a:bodyPr/>
                    <a:lstStyle/>
                    <a:p>
                      <a:pPr algn="ctr" fontAlgn="b"/>
                      <a:r>
                        <a:rPr lang="en-US" sz="1800" b="1" u="none" strike="noStrike" dirty="0" smtClean="0">
                          <a:effectLst/>
                          <a:latin typeface="+mn-lt"/>
                        </a:rPr>
                        <a:t>Pirfenidone (%) </a:t>
                      </a:r>
                    </a:p>
                    <a:p>
                      <a:pPr algn="ctr" fontAlgn="b"/>
                      <a:r>
                        <a:rPr lang="en-US" sz="1800" b="1" u="none" strike="noStrike" dirty="0" smtClean="0">
                          <a:effectLst/>
                          <a:latin typeface="+mn-lt"/>
                        </a:rPr>
                        <a:t>(</a:t>
                      </a:r>
                      <a:r>
                        <a:rPr lang="en-US" sz="1800" b="1" u="none" strike="noStrike" dirty="0">
                          <a:effectLst/>
                          <a:latin typeface="+mn-lt"/>
                        </a:rPr>
                        <a:t>N = 278)</a:t>
                      </a:r>
                      <a:endParaRPr lang="en-US" sz="1800" b="1" i="0" u="none" strike="noStrike" dirty="0">
                        <a:solidFill>
                          <a:srgbClr val="000000"/>
                        </a:solidFill>
                        <a:effectLst/>
                        <a:latin typeface="+mn-lt"/>
                      </a:endParaRPr>
                    </a:p>
                  </a:txBody>
                  <a:tcPr marL="9525" marR="9525" marT="9525" marB="0" anchor="b"/>
                </a:tc>
                <a:tc>
                  <a:txBody>
                    <a:bodyPr/>
                    <a:lstStyle/>
                    <a:p>
                      <a:pPr algn="ctr" fontAlgn="b"/>
                      <a:r>
                        <a:rPr lang="en-US" sz="1800" b="1" u="none" strike="noStrike" dirty="0" smtClean="0">
                          <a:effectLst/>
                          <a:latin typeface="+mn-lt"/>
                        </a:rPr>
                        <a:t>Placebo (%) </a:t>
                      </a:r>
                    </a:p>
                    <a:p>
                      <a:pPr algn="ctr" fontAlgn="b"/>
                      <a:r>
                        <a:rPr lang="en-US" sz="1800" b="1" u="none" strike="noStrike" dirty="0" smtClean="0">
                          <a:effectLst/>
                          <a:latin typeface="+mn-lt"/>
                        </a:rPr>
                        <a:t>(</a:t>
                      </a:r>
                      <a:r>
                        <a:rPr lang="en-US" sz="1800" b="1" u="none" strike="noStrike" dirty="0">
                          <a:effectLst/>
                          <a:latin typeface="+mn-lt"/>
                        </a:rPr>
                        <a:t>N = 277)</a:t>
                      </a:r>
                      <a:endParaRPr lang="en-US" sz="1800" b="1" i="0" u="none" strike="noStrike" dirty="0">
                        <a:solidFill>
                          <a:srgbClr val="000000"/>
                        </a:solidFill>
                        <a:effectLst/>
                        <a:latin typeface="+mn-lt"/>
                      </a:endParaRPr>
                    </a:p>
                  </a:txBody>
                  <a:tcPr marL="9525" marR="9525" marT="9525" marB="0" anchor="b"/>
                </a:tc>
                <a:tc>
                  <a:txBody>
                    <a:bodyPr/>
                    <a:lstStyle/>
                    <a:p>
                      <a:pPr algn="ctr" fontAlgn="b"/>
                      <a:r>
                        <a:rPr lang="el-GR" sz="1800" b="1" u="none" strike="noStrike" dirty="0">
                          <a:effectLst/>
                          <a:latin typeface="+mn-lt"/>
                        </a:rPr>
                        <a:t>Δ </a:t>
                      </a:r>
                      <a:r>
                        <a:rPr lang="en-US" sz="1800" b="1" u="none" strike="noStrike" dirty="0" smtClean="0">
                          <a:effectLst/>
                          <a:latin typeface="+mn-lt"/>
                        </a:rPr>
                        <a:t>(</a:t>
                      </a:r>
                      <a:r>
                        <a:rPr lang="el-GR" sz="1800" b="1" u="none" strike="noStrike" dirty="0" smtClean="0">
                          <a:effectLst/>
                          <a:latin typeface="+mn-lt"/>
                        </a:rPr>
                        <a:t>%</a:t>
                      </a:r>
                      <a:r>
                        <a:rPr lang="en-US" sz="1800" b="1" u="none" strike="noStrike" dirty="0" smtClean="0">
                          <a:effectLst/>
                          <a:latin typeface="+mn-lt"/>
                        </a:rPr>
                        <a:t>)</a:t>
                      </a:r>
                      <a:endParaRPr lang="el-GR" sz="1800" b="1" i="0" u="none" strike="noStrike" dirty="0">
                        <a:solidFill>
                          <a:srgbClr val="000000"/>
                        </a:solidFill>
                        <a:effectLst/>
                        <a:latin typeface="+mn-lt"/>
                      </a:endParaRPr>
                    </a:p>
                  </a:txBody>
                  <a:tcPr marL="9525" marR="9525" marT="9525" marB="0" anchor="ctr"/>
                </a:tc>
              </a:tr>
              <a:tr h="190500">
                <a:tc>
                  <a:txBody>
                    <a:bodyPr/>
                    <a:lstStyle/>
                    <a:p>
                      <a:pPr marL="0" indent="0" algn="l" fontAlgn="b"/>
                      <a:r>
                        <a:rPr lang="en-US" sz="1800" u="none" strike="noStrike" dirty="0" smtClean="0">
                          <a:effectLst/>
                          <a:latin typeface="+mn-lt"/>
                        </a:rPr>
                        <a:t> Nausea</a:t>
                      </a:r>
                      <a:endParaRPr lang="en-US" sz="1800" b="0" i="0" u="none" strike="noStrike" dirty="0">
                        <a:solidFill>
                          <a:srgbClr val="000000"/>
                        </a:solidFill>
                        <a:effectLst/>
                        <a:latin typeface="+mn-lt"/>
                      </a:endParaRPr>
                    </a:p>
                  </a:txBody>
                  <a:tcPr marL="9525" marR="9525" marT="9525" marB="0" anchor="b"/>
                </a:tc>
                <a:tc>
                  <a:txBody>
                    <a:bodyPr/>
                    <a:lstStyle/>
                    <a:p>
                      <a:pPr algn="ctr" fontAlgn="b"/>
                      <a:r>
                        <a:rPr lang="en-US" sz="1800" u="none" strike="noStrike">
                          <a:effectLst/>
                          <a:latin typeface="+mn-lt"/>
                        </a:rPr>
                        <a:t>36</a:t>
                      </a:r>
                      <a:endParaRPr lang="en-US" sz="1800" b="0" i="0" u="none" strike="noStrike">
                        <a:solidFill>
                          <a:srgbClr val="000000"/>
                        </a:solidFill>
                        <a:effectLst/>
                        <a:latin typeface="+mn-lt"/>
                      </a:endParaRPr>
                    </a:p>
                  </a:txBody>
                  <a:tcPr marL="9525" marR="9525" marT="9525" marB="0" anchor="b"/>
                </a:tc>
                <a:tc>
                  <a:txBody>
                    <a:bodyPr/>
                    <a:lstStyle/>
                    <a:p>
                      <a:pPr algn="ctr" fontAlgn="b"/>
                      <a:r>
                        <a:rPr lang="en-US" sz="1800" u="none" strike="noStrike">
                          <a:effectLst/>
                          <a:latin typeface="+mn-lt"/>
                        </a:rPr>
                        <a:t>13.4</a:t>
                      </a:r>
                      <a:endParaRPr lang="en-US" sz="1800" b="0" i="0" u="none" strike="noStrike">
                        <a:solidFill>
                          <a:srgbClr val="000000"/>
                        </a:solidFill>
                        <a:effectLst/>
                        <a:latin typeface="+mn-lt"/>
                      </a:endParaRPr>
                    </a:p>
                  </a:txBody>
                  <a:tcPr marL="9525" marR="9525" marT="9525" marB="0" anchor="b"/>
                </a:tc>
                <a:tc>
                  <a:txBody>
                    <a:bodyPr/>
                    <a:lstStyle/>
                    <a:p>
                      <a:pPr algn="ctr" fontAlgn="b"/>
                      <a:r>
                        <a:rPr lang="en-US" sz="1800" u="none" strike="noStrike" dirty="0">
                          <a:effectLst/>
                          <a:latin typeface="+mn-lt"/>
                        </a:rPr>
                        <a:t>22.6</a:t>
                      </a:r>
                      <a:endParaRPr lang="en-US" sz="1800" b="0" i="0" u="none" strike="noStrike" dirty="0">
                        <a:solidFill>
                          <a:srgbClr val="000000"/>
                        </a:solidFill>
                        <a:effectLst/>
                        <a:latin typeface="+mn-lt"/>
                      </a:endParaRPr>
                    </a:p>
                  </a:txBody>
                  <a:tcPr marL="9525" marR="9525" marT="9525" marB="0" anchor="b"/>
                </a:tc>
              </a:tr>
              <a:tr h="190500">
                <a:tc>
                  <a:txBody>
                    <a:bodyPr/>
                    <a:lstStyle/>
                    <a:p>
                      <a:pPr algn="l" fontAlgn="b"/>
                      <a:r>
                        <a:rPr lang="en-US" sz="1800" u="none" strike="noStrike" dirty="0" smtClean="0">
                          <a:effectLst/>
                          <a:latin typeface="+mn-lt"/>
                        </a:rPr>
                        <a:t> Rash</a:t>
                      </a:r>
                      <a:endParaRPr lang="en-US" sz="1800" b="0" i="0" u="none" strike="noStrike" dirty="0">
                        <a:solidFill>
                          <a:srgbClr val="000000"/>
                        </a:solidFill>
                        <a:effectLst/>
                        <a:latin typeface="+mn-lt"/>
                      </a:endParaRPr>
                    </a:p>
                  </a:txBody>
                  <a:tcPr marL="9525" marR="9525" marT="9525" marB="0" anchor="b"/>
                </a:tc>
                <a:tc>
                  <a:txBody>
                    <a:bodyPr/>
                    <a:lstStyle/>
                    <a:p>
                      <a:pPr algn="ctr" fontAlgn="b"/>
                      <a:r>
                        <a:rPr lang="en-US" sz="1800" u="none" strike="noStrike">
                          <a:effectLst/>
                          <a:latin typeface="+mn-lt"/>
                        </a:rPr>
                        <a:t>28.1</a:t>
                      </a:r>
                      <a:endParaRPr lang="en-US" sz="1800" b="0" i="0" u="none" strike="noStrike">
                        <a:solidFill>
                          <a:srgbClr val="000000"/>
                        </a:solidFill>
                        <a:effectLst/>
                        <a:latin typeface="+mn-lt"/>
                      </a:endParaRPr>
                    </a:p>
                  </a:txBody>
                  <a:tcPr marL="9525" marR="9525" marT="9525" marB="0" anchor="b"/>
                </a:tc>
                <a:tc>
                  <a:txBody>
                    <a:bodyPr/>
                    <a:lstStyle/>
                    <a:p>
                      <a:pPr algn="ctr" fontAlgn="b"/>
                      <a:r>
                        <a:rPr lang="en-US" sz="1800" u="none" strike="noStrike">
                          <a:effectLst/>
                          <a:latin typeface="+mn-lt"/>
                        </a:rPr>
                        <a:t>8.7</a:t>
                      </a:r>
                      <a:endParaRPr lang="en-US" sz="1800" b="0" i="0" u="none" strike="noStrike">
                        <a:solidFill>
                          <a:srgbClr val="000000"/>
                        </a:solidFill>
                        <a:effectLst/>
                        <a:latin typeface="+mn-lt"/>
                      </a:endParaRPr>
                    </a:p>
                  </a:txBody>
                  <a:tcPr marL="9525" marR="9525" marT="9525" marB="0" anchor="b"/>
                </a:tc>
                <a:tc>
                  <a:txBody>
                    <a:bodyPr/>
                    <a:lstStyle/>
                    <a:p>
                      <a:pPr algn="ctr" fontAlgn="b"/>
                      <a:r>
                        <a:rPr lang="en-US" sz="1800" u="none" strike="noStrike">
                          <a:effectLst/>
                          <a:latin typeface="+mn-lt"/>
                        </a:rPr>
                        <a:t>19.4</a:t>
                      </a:r>
                      <a:endParaRPr lang="en-US" sz="1800" b="0" i="0" u="none" strike="noStrike">
                        <a:solidFill>
                          <a:srgbClr val="000000"/>
                        </a:solidFill>
                        <a:effectLst/>
                        <a:latin typeface="+mn-lt"/>
                      </a:endParaRPr>
                    </a:p>
                  </a:txBody>
                  <a:tcPr marL="9525" marR="9525" marT="9525" marB="0" anchor="b"/>
                </a:tc>
              </a:tr>
              <a:tr h="190500">
                <a:tc>
                  <a:txBody>
                    <a:bodyPr/>
                    <a:lstStyle/>
                    <a:p>
                      <a:pPr algn="l" fontAlgn="b"/>
                      <a:r>
                        <a:rPr lang="en-US" sz="1800" u="none" strike="noStrike" dirty="0" smtClean="0">
                          <a:effectLst/>
                          <a:latin typeface="+mn-lt"/>
                        </a:rPr>
                        <a:t> Dyspepsia</a:t>
                      </a:r>
                      <a:endParaRPr lang="en-US" sz="1800" b="0" i="0" u="none" strike="noStrike" dirty="0">
                        <a:solidFill>
                          <a:srgbClr val="000000"/>
                        </a:solidFill>
                        <a:effectLst/>
                        <a:latin typeface="+mn-lt"/>
                      </a:endParaRPr>
                    </a:p>
                  </a:txBody>
                  <a:tcPr marL="9525" marR="9525" marT="9525" marB="0" anchor="b"/>
                </a:tc>
                <a:tc>
                  <a:txBody>
                    <a:bodyPr/>
                    <a:lstStyle/>
                    <a:p>
                      <a:pPr algn="ctr" fontAlgn="b"/>
                      <a:r>
                        <a:rPr lang="en-US" sz="1800" u="none" strike="noStrike">
                          <a:effectLst/>
                          <a:latin typeface="+mn-lt"/>
                        </a:rPr>
                        <a:t>17.6</a:t>
                      </a:r>
                      <a:endParaRPr lang="en-US" sz="1800" b="0" i="0" u="none" strike="noStrike">
                        <a:solidFill>
                          <a:srgbClr val="000000"/>
                        </a:solidFill>
                        <a:effectLst/>
                        <a:latin typeface="+mn-lt"/>
                      </a:endParaRPr>
                    </a:p>
                  </a:txBody>
                  <a:tcPr marL="9525" marR="9525" marT="9525" marB="0" anchor="b"/>
                </a:tc>
                <a:tc>
                  <a:txBody>
                    <a:bodyPr/>
                    <a:lstStyle/>
                    <a:p>
                      <a:pPr algn="ctr" fontAlgn="b"/>
                      <a:r>
                        <a:rPr lang="en-US" sz="1800" u="none" strike="noStrike">
                          <a:effectLst/>
                          <a:latin typeface="+mn-lt"/>
                        </a:rPr>
                        <a:t>6.1</a:t>
                      </a:r>
                      <a:endParaRPr lang="en-US" sz="1800" b="0" i="0" u="none" strike="noStrike">
                        <a:solidFill>
                          <a:srgbClr val="000000"/>
                        </a:solidFill>
                        <a:effectLst/>
                        <a:latin typeface="+mn-lt"/>
                      </a:endParaRPr>
                    </a:p>
                  </a:txBody>
                  <a:tcPr marL="9525" marR="9525" marT="9525" marB="0" anchor="b"/>
                </a:tc>
                <a:tc>
                  <a:txBody>
                    <a:bodyPr/>
                    <a:lstStyle/>
                    <a:p>
                      <a:pPr algn="ctr" fontAlgn="b"/>
                      <a:r>
                        <a:rPr lang="en-US" sz="1800" u="none" strike="noStrike">
                          <a:effectLst/>
                          <a:latin typeface="+mn-lt"/>
                        </a:rPr>
                        <a:t>11.5</a:t>
                      </a:r>
                      <a:endParaRPr lang="en-US" sz="1800" b="0" i="0" u="none" strike="noStrike">
                        <a:solidFill>
                          <a:srgbClr val="000000"/>
                        </a:solidFill>
                        <a:effectLst/>
                        <a:latin typeface="+mn-lt"/>
                      </a:endParaRPr>
                    </a:p>
                  </a:txBody>
                  <a:tcPr marL="9525" marR="9525" marT="9525" marB="0" anchor="b"/>
                </a:tc>
              </a:tr>
              <a:tr h="190500">
                <a:tc>
                  <a:txBody>
                    <a:bodyPr/>
                    <a:lstStyle/>
                    <a:p>
                      <a:pPr algn="l" fontAlgn="b"/>
                      <a:r>
                        <a:rPr lang="en-US" sz="1800" u="none" strike="noStrike" dirty="0" smtClean="0">
                          <a:effectLst/>
                          <a:latin typeface="+mn-lt"/>
                        </a:rPr>
                        <a:t> Anorexia</a:t>
                      </a:r>
                      <a:endParaRPr lang="en-US" sz="1800" b="0" i="0" u="none" strike="noStrike" dirty="0">
                        <a:solidFill>
                          <a:srgbClr val="000000"/>
                        </a:solidFill>
                        <a:effectLst/>
                        <a:latin typeface="+mn-lt"/>
                      </a:endParaRPr>
                    </a:p>
                  </a:txBody>
                  <a:tcPr marL="9525" marR="9525" marT="9525" marB="0" anchor="b"/>
                </a:tc>
                <a:tc>
                  <a:txBody>
                    <a:bodyPr/>
                    <a:lstStyle/>
                    <a:p>
                      <a:pPr algn="ctr" fontAlgn="b"/>
                      <a:r>
                        <a:rPr lang="en-US" sz="1800" u="none" strike="noStrike">
                          <a:effectLst/>
                          <a:latin typeface="+mn-lt"/>
                        </a:rPr>
                        <a:t>15.8</a:t>
                      </a:r>
                      <a:endParaRPr lang="en-US" sz="1800" b="0" i="0" u="none" strike="noStrike">
                        <a:solidFill>
                          <a:srgbClr val="000000"/>
                        </a:solidFill>
                        <a:effectLst/>
                        <a:latin typeface="+mn-lt"/>
                      </a:endParaRPr>
                    </a:p>
                  </a:txBody>
                  <a:tcPr marL="9525" marR="9525" marT="9525" marB="0" anchor="b"/>
                </a:tc>
                <a:tc>
                  <a:txBody>
                    <a:bodyPr/>
                    <a:lstStyle/>
                    <a:p>
                      <a:pPr algn="ctr" fontAlgn="b"/>
                      <a:r>
                        <a:rPr lang="en-US" sz="1800" u="none" strike="noStrike">
                          <a:effectLst/>
                          <a:latin typeface="+mn-lt"/>
                        </a:rPr>
                        <a:t>6.5</a:t>
                      </a:r>
                      <a:endParaRPr lang="en-US" sz="1800" b="0" i="0" u="none" strike="noStrike">
                        <a:solidFill>
                          <a:srgbClr val="000000"/>
                        </a:solidFill>
                        <a:effectLst/>
                        <a:latin typeface="+mn-lt"/>
                      </a:endParaRPr>
                    </a:p>
                  </a:txBody>
                  <a:tcPr marL="9525" marR="9525" marT="9525" marB="0" anchor="b"/>
                </a:tc>
                <a:tc>
                  <a:txBody>
                    <a:bodyPr/>
                    <a:lstStyle/>
                    <a:p>
                      <a:pPr algn="ctr" fontAlgn="b"/>
                      <a:r>
                        <a:rPr lang="en-US" sz="1800" u="none" strike="noStrike">
                          <a:effectLst/>
                          <a:latin typeface="+mn-lt"/>
                        </a:rPr>
                        <a:t>9.3</a:t>
                      </a:r>
                      <a:endParaRPr lang="en-US" sz="1800" b="0" i="0" u="none" strike="noStrike">
                        <a:solidFill>
                          <a:srgbClr val="000000"/>
                        </a:solidFill>
                        <a:effectLst/>
                        <a:latin typeface="+mn-lt"/>
                      </a:endParaRPr>
                    </a:p>
                  </a:txBody>
                  <a:tcPr marL="9525" marR="9525" marT="9525" marB="0" anchor="b"/>
                </a:tc>
              </a:tr>
              <a:tr h="190500">
                <a:tc>
                  <a:txBody>
                    <a:bodyPr/>
                    <a:lstStyle/>
                    <a:p>
                      <a:pPr algn="l" fontAlgn="b"/>
                      <a:r>
                        <a:rPr lang="en-US" sz="1800" u="none" strike="noStrike" dirty="0" smtClean="0">
                          <a:effectLst/>
                          <a:latin typeface="+mn-lt"/>
                        </a:rPr>
                        <a:t> GERD</a:t>
                      </a:r>
                      <a:endParaRPr lang="en-US" sz="1800" b="0" i="0" u="none" strike="noStrike" dirty="0">
                        <a:solidFill>
                          <a:srgbClr val="000000"/>
                        </a:solidFill>
                        <a:effectLst/>
                        <a:latin typeface="+mn-lt"/>
                      </a:endParaRPr>
                    </a:p>
                  </a:txBody>
                  <a:tcPr marL="9525" marR="9525" marT="9525" marB="0" anchor="b"/>
                </a:tc>
                <a:tc>
                  <a:txBody>
                    <a:bodyPr/>
                    <a:lstStyle/>
                    <a:p>
                      <a:pPr algn="ctr" fontAlgn="b"/>
                      <a:r>
                        <a:rPr lang="en-US" sz="1800" u="none" strike="noStrike">
                          <a:effectLst/>
                          <a:latin typeface="+mn-lt"/>
                        </a:rPr>
                        <a:t>11.9</a:t>
                      </a:r>
                      <a:endParaRPr lang="en-US" sz="1800" b="0" i="0" u="none" strike="noStrike">
                        <a:solidFill>
                          <a:srgbClr val="000000"/>
                        </a:solidFill>
                        <a:effectLst/>
                        <a:latin typeface="+mn-lt"/>
                      </a:endParaRPr>
                    </a:p>
                  </a:txBody>
                  <a:tcPr marL="9525" marR="9525" marT="9525" marB="0" anchor="b"/>
                </a:tc>
                <a:tc>
                  <a:txBody>
                    <a:bodyPr/>
                    <a:lstStyle/>
                    <a:p>
                      <a:pPr algn="ctr" fontAlgn="b"/>
                      <a:r>
                        <a:rPr lang="en-US" sz="1800" u="none" strike="noStrike">
                          <a:effectLst/>
                          <a:latin typeface="+mn-lt"/>
                        </a:rPr>
                        <a:t>6.5</a:t>
                      </a:r>
                      <a:endParaRPr lang="en-US" sz="1800" b="0" i="0" u="none" strike="noStrike">
                        <a:solidFill>
                          <a:srgbClr val="000000"/>
                        </a:solidFill>
                        <a:effectLst/>
                        <a:latin typeface="+mn-lt"/>
                      </a:endParaRPr>
                    </a:p>
                  </a:txBody>
                  <a:tcPr marL="9525" marR="9525" marT="9525" marB="0" anchor="b"/>
                </a:tc>
                <a:tc>
                  <a:txBody>
                    <a:bodyPr/>
                    <a:lstStyle/>
                    <a:p>
                      <a:pPr algn="ctr" fontAlgn="b"/>
                      <a:r>
                        <a:rPr lang="en-US" sz="1800" u="none" strike="noStrike">
                          <a:effectLst/>
                          <a:latin typeface="+mn-lt"/>
                        </a:rPr>
                        <a:t>5.4</a:t>
                      </a:r>
                      <a:endParaRPr lang="en-US" sz="1800" b="0" i="0" u="none" strike="noStrike">
                        <a:solidFill>
                          <a:srgbClr val="000000"/>
                        </a:solidFill>
                        <a:effectLst/>
                        <a:latin typeface="+mn-lt"/>
                      </a:endParaRPr>
                    </a:p>
                  </a:txBody>
                  <a:tcPr marL="9525" marR="9525" marT="9525" marB="0" anchor="b"/>
                </a:tc>
              </a:tr>
              <a:tr h="190500">
                <a:tc>
                  <a:txBody>
                    <a:bodyPr/>
                    <a:lstStyle/>
                    <a:p>
                      <a:pPr algn="l" fontAlgn="b"/>
                      <a:r>
                        <a:rPr lang="en-US" sz="1800" u="none" strike="noStrike" dirty="0" smtClean="0">
                          <a:effectLst/>
                          <a:latin typeface="+mn-lt"/>
                        </a:rPr>
                        <a:t> Weight </a:t>
                      </a:r>
                      <a:r>
                        <a:rPr lang="en-US" sz="1800" u="none" strike="noStrike" dirty="0">
                          <a:effectLst/>
                          <a:latin typeface="+mn-lt"/>
                        </a:rPr>
                        <a:t>Loss</a:t>
                      </a:r>
                      <a:endParaRPr lang="en-US" sz="1800" b="0" i="0" u="none" strike="noStrike" dirty="0">
                        <a:solidFill>
                          <a:srgbClr val="000000"/>
                        </a:solidFill>
                        <a:effectLst/>
                        <a:latin typeface="+mn-lt"/>
                      </a:endParaRPr>
                    </a:p>
                  </a:txBody>
                  <a:tcPr marL="9525" marR="9525" marT="9525" marB="0" anchor="b"/>
                </a:tc>
                <a:tc>
                  <a:txBody>
                    <a:bodyPr/>
                    <a:lstStyle/>
                    <a:p>
                      <a:pPr algn="ctr" fontAlgn="b"/>
                      <a:r>
                        <a:rPr lang="en-US" sz="1800" u="none" strike="noStrike">
                          <a:effectLst/>
                          <a:latin typeface="+mn-lt"/>
                        </a:rPr>
                        <a:t>12.6</a:t>
                      </a:r>
                      <a:endParaRPr lang="en-US" sz="1800" b="0" i="0" u="none" strike="noStrike">
                        <a:solidFill>
                          <a:srgbClr val="000000"/>
                        </a:solidFill>
                        <a:effectLst/>
                        <a:latin typeface="+mn-lt"/>
                      </a:endParaRPr>
                    </a:p>
                  </a:txBody>
                  <a:tcPr marL="9525" marR="9525" marT="9525" marB="0" anchor="b"/>
                </a:tc>
                <a:tc>
                  <a:txBody>
                    <a:bodyPr/>
                    <a:lstStyle/>
                    <a:p>
                      <a:pPr algn="ctr" fontAlgn="b"/>
                      <a:r>
                        <a:rPr lang="en-US" sz="1800" u="none" strike="noStrike" dirty="0">
                          <a:effectLst/>
                          <a:latin typeface="+mn-lt"/>
                        </a:rPr>
                        <a:t>7.9</a:t>
                      </a:r>
                      <a:endParaRPr lang="en-US" sz="1800" b="0" i="0" u="none" strike="noStrike" dirty="0">
                        <a:solidFill>
                          <a:srgbClr val="000000"/>
                        </a:solidFill>
                        <a:effectLst/>
                        <a:latin typeface="+mn-lt"/>
                      </a:endParaRPr>
                    </a:p>
                  </a:txBody>
                  <a:tcPr marL="9525" marR="9525" marT="9525" marB="0" anchor="b"/>
                </a:tc>
                <a:tc>
                  <a:txBody>
                    <a:bodyPr/>
                    <a:lstStyle/>
                    <a:p>
                      <a:pPr algn="ctr" fontAlgn="b"/>
                      <a:r>
                        <a:rPr lang="en-US" sz="1800" u="none" strike="noStrike">
                          <a:effectLst/>
                          <a:latin typeface="+mn-lt"/>
                        </a:rPr>
                        <a:t>4.7</a:t>
                      </a:r>
                      <a:endParaRPr lang="en-US" sz="1800" b="0" i="0" u="none" strike="noStrike">
                        <a:solidFill>
                          <a:srgbClr val="000000"/>
                        </a:solidFill>
                        <a:effectLst/>
                        <a:latin typeface="+mn-lt"/>
                      </a:endParaRPr>
                    </a:p>
                  </a:txBody>
                  <a:tcPr marL="9525" marR="9525" marT="9525" marB="0" anchor="b"/>
                </a:tc>
              </a:tr>
              <a:tr h="190500">
                <a:tc>
                  <a:txBody>
                    <a:bodyPr/>
                    <a:lstStyle/>
                    <a:p>
                      <a:pPr algn="l" fontAlgn="b"/>
                      <a:r>
                        <a:rPr lang="en-US" sz="1800" u="none" strike="noStrike" dirty="0" smtClean="0">
                          <a:effectLst/>
                          <a:latin typeface="+mn-lt"/>
                        </a:rPr>
                        <a:t> Insomnia</a:t>
                      </a:r>
                      <a:endParaRPr lang="en-US" sz="1800" b="0" i="0" u="none" strike="noStrike" dirty="0">
                        <a:solidFill>
                          <a:srgbClr val="000000"/>
                        </a:solidFill>
                        <a:effectLst/>
                        <a:latin typeface="+mn-lt"/>
                      </a:endParaRPr>
                    </a:p>
                  </a:txBody>
                  <a:tcPr marL="9525" marR="9525" marT="9525" marB="0" anchor="b"/>
                </a:tc>
                <a:tc>
                  <a:txBody>
                    <a:bodyPr/>
                    <a:lstStyle/>
                    <a:p>
                      <a:pPr algn="ctr" fontAlgn="b"/>
                      <a:r>
                        <a:rPr lang="en-US" sz="1800" u="none" strike="noStrike">
                          <a:effectLst/>
                          <a:latin typeface="+mn-lt"/>
                        </a:rPr>
                        <a:t>11.2</a:t>
                      </a:r>
                      <a:endParaRPr lang="en-US" sz="1800" b="0" i="0" u="none" strike="noStrike">
                        <a:solidFill>
                          <a:srgbClr val="000000"/>
                        </a:solidFill>
                        <a:effectLst/>
                        <a:latin typeface="+mn-lt"/>
                      </a:endParaRPr>
                    </a:p>
                  </a:txBody>
                  <a:tcPr marL="9525" marR="9525" marT="9525" marB="0" anchor="b"/>
                </a:tc>
                <a:tc>
                  <a:txBody>
                    <a:bodyPr/>
                    <a:lstStyle/>
                    <a:p>
                      <a:pPr algn="ctr" fontAlgn="b"/>
                      <a:r>
                        <a:rPr lang="en-US" sz="1800" u="none" strike="noStrike">
                          <a:effectLst/>
                          <a:latin typeface="+mn-lt"/>
                        </a:rPr>
                        <a:t>6.5</a:t>
                      </a:r>
                      <a:endParaRPr lang="en-US" sz="1800" b="0" i="0" u="none" strike="noStrike">
                        <a:solidFill>
                          <a:srgbClr val="000000"/>
                        </a:solidFill>
                        <a:effectLst/>
                        <a:latin typeface="+mn-lt"/>
                      </a:endParaRPr>
                    </a:p>
                  </a:txBody>
                  <a:tcPr marL="9525" marR="9525" marT="9525" marB="0" anchor="b"/>
                </a:tc>
                <a:tc>
                  <a:txBody>
                    <a:bodyPr/>
                    <a:lstStyle/>
                    <a:p>
                      <a:pPr algn="ctr" fontAlgn="b"/>
                      <a:r>
                        <a:rPr lang="en-US" sz="1800" u="none" strike="noStrike">
                          <a:effectLst/>
                          <a:latin typeface="+mn-lt"/>
                        </a:rPr>
                        <a:t>4.7</a:t>
                      </a:r>
                      <a:endParaRPr lang="en-US" sz="1800" b="0" i="0" u="none" strike="noStrike">
                        <a:solidFill>
                          <a:srgbClr val="000000"/>
                        </a:solidFill>
                        <a:effectLst/>
                        <a:latin typeface="+mn-lt"/>
                      </a:endParaRPr>
                    </a:p>
                  </a:txBody>
                  <a:tcPr marL="9525" marR="9525" marT="9525" marB="0" anchor="b"/>
                </a:tc>
              </a:tr>
              <a:tr h="190500">
                <a:tc>
                  <a:txBody>
                    <a:bodyPr/>
                    <a:lstStyle/>
                    <a:p>
                      <a:pPr algn="l" fontAlgn="b"/>
                      <a:r>
                        <a:rPr lang="en-US" sz="1800" u="none" strike="noStrike" dirty="0" smtClean="0">
                          <a:effectLst/>
                          <a:latin typeface="+mn-lt"/>
                        </a:rPr>
                        <a:t> Dizziness</a:t>
                      </a:r>
                      <a:endParaRPr lang="en-US" sz="1800" b="0" i="0" u="none" strike="noStrike" dirty="0">
                        <a:solidFill>
                          <a:srgbClr val="000000"/>
                        </a:solidFill>
                        <a:effectLst/>
                        <a:latin typeface="+mn-lt"/>
                      </a:endParaRPr>
                    </a:p>
                  </a:txBody>
                  <a:tcPr marL="9525" marR="9525" marT="9525" marB="0" anchor="b"/>
                </a:tc>
                <a:tc>
                  <a:txBody>
                    <a:bodyPr/>
                    <a:lstStyle/>
                    <a:p>
                      <a:pPr algn="ctr" fontAlgn="b"/>
                      <a:r>
                        <a:rPr lang="en-US" sz="1800" u="none" strike="noStrike">
                          <a:effectLst/>
                          <a:latin typeface="+mn-lt"/>
                        </a:rPr>
                        <a:t>17.6</a:t>
                      </a:r>
                      <a:endParaRPr lang="en-US" sz="1800" b="0" i="0" u="none" strike="noStrike">
                        <a:solidFill>
                          <a:srgbClr val="000000"/>
                        </a:solidFill>
                        <a:effectLst/>
                        <a:latin typeface="+mn-lt"/>
                      </a:endParaRPr>
                    </a:p>
                  </a:txBody>
                  <a:tcPr marL="9525" marR="9525" marT="9525" marB="0" anchor="b"/>
                </a:tc>
                <a:tc>
                  <a:txBody>
                    <a:bodyPr/>
                    <a:lstStyle/>
                    <a:p>
                      <a:pPr algn="ctr" fontAlgn="b"/>
                      <a:r>
                        <a:rPr lang="en-US" sz="1800" u="none" strike="noStrike">
                          <a:effectLst/>
                          <a:latin typeface="+mn-lt"/>
                        </a:rPr>
                        <a:t>13</a:t>
                      </a:r>
                      <a:endParaRPr lang="en-US" sz="1800" b="0" i="0" u="none" strike="noStrike">
                        <a:solidFill>
                          <a:srgbClr val="000000"/>
                        </a:solidFill>
                        <a:effectLst/>
                        <a:latin typeface="+mn-lt"/>
                      </a:endParaRPr>
                    </a:p>
                  </a:txBody>
                  <a:tcPr marL="9525" marR="9525" marT="9525" marB="0" anchor="b"/>
                </a:tc>
                <a:tc>
                  <a:txBody>
                    <a:bodyPr/>
                    <a:lstStyle/>
                    <a:p>
                      <a:pPr algn="ctr" fontAlgn="b"/>
                      <a:r>
                        <a:rPr lang="en-US" sz="1800" u="none" strike="noStrike">
                          <a:effectLst/>
                          <a:latin typeface="+mn-lt"/>
                        </a:rPr>
                        <a:t>4.6</a:t>
                      </a:r>
                      <a:endParaRPr lang="en-US" sz="1800" b="0" i="0" u="none" strike="noStrike">
                        <a:solidFill>
                          <a:srgbClr val="000000"/>
                        </a:solidFill>
                        <a:effectLst/>
                        <a:latin typeface="+mn-lt"/>
                      </a:endParaRPr>
                    </a:p>
                  </a:txBody>
                  <a:tcPr marL="9525" marR="9525" marT="9525" marB="0" anchor="b"/>
                </a:tc>
              </a:tr>
              <a:tr h="190500">
                <a:tc>
                  <a:txBody>
                    <a:bodyPr/>
                    <a:lstStyle/>
                    <a:p>
                      <a:pPr algn="l" fontAlgn="b"/>
                      <a:r>
                        <a:rPr lang="en-US" sz="1800" u="none" strike="noStrike" dirty="0" smtClean="0">
                          <a:effectLst/>
                          <a:latin typeface="+mn-lt"/>
                        </a:rPr>
                        <a:t> Vomiting</a:t>
                      </a:r>
                      <a:endParaRPr lang="en-US" sz="1800" b="0" i="0" u="none" strike="noStrike" dirty="0">
                        <a:solidFill>
                          <a:srgbClr val="000000"/>
                        </a:solidFill>
                        <a:effectLst/>
                        <a:latin typeface="+mn-lt"/>
                      </a:endParaRPr>
                    </a:p>
                  </a:txBody>
                  <a:tcPr marL="9525" marR="9525" marT="9525" marB="0" anchor="b"/>
                </a:tc>
                <a:tc>
                  <a:txBody>
                    <a:bodyPr/>
                    <a:lstStyle/>
                    <a:p>
                      <a:pPr algn="ctr" fontAlgn="b"/>
                      <a:r>
                        <a:rPr lang="en-US" sz="1800" u="none" strike="noStrike">
                          <a:effectLst/>
                          <a:latin typeface="+mn-lt"/>
                        </a:rPr>
                        <a:t>12.9</a:t>
                      </a:r>
                      <a:endParaRPr lang="en-US" sz="1800" b="0" i="0" u="none" strike="noStrike">
                        <a:solidFill>
                          <a:srgbClr val="000000"/>
                        </a:solidFill>
                        <a:effectLst/>
                        <a:latin typeface="+mn-lt"/>
                      </a:endParaRPr>
                    </a:p>
                  </a:txBody>
                  <a:tcPr marL="9525" marR="9525" marT="9525" marB="0" anchor="b"/>
                </a:tc>
                <a:tc>
                  <a:txBody>
                    <a:bodyPr/>
                    <a:lstStyle/>
                    <a:p>
                      <a:pPr algn="ctr" fontAlgn="b"/>
                      <a:r>
                        <a:rPr lang="en-US" sz="1800" u="none" strike="noStrike">
                          <a:effectLst/>
                          <a:latin typeface="+mn-lt"/>
                        </a:rPr>
                        <a:t>8.7</a:t>
                      </a:r>
                      <a:endParaRPr lang="en-US" sz="1800" b="0" i="0" u="none" strike="noStrike">
                        <a:solidFill>
                          <a:srgbClr val="000000"/>
                        </a:solidFill>
                        <a:effectLst/>
                        <a:latin typeface="+mn-lt"/>
                      </a:endParaRPr>
                    </a:p>
                  </a:txBody>
                  <a:tcPr marL="9525" marR="9525" marT="9525" marB="0" anchor="b"/>
                </a:tc>
                <a:tc>
                  <a:txBody>
                    <a:bodyPr/>
                    <a:lstStyle/>
                    <a:p>
                      <a:pPr algn="ctr" fontAlgn="b"/>
                      <a:r>
                        <a:rPr lang="en-US" sz="1800" u="none" strike="noStrike">
                          <a:effectLst/>
                          <a:latin typeface="+mn-lt"/>
                        </a:rPr>
                        <a:t>4.2</a:t>
                      </a:r>
                      <a:endParaRPr lang="en-US" sz="1800" b="0" i="0" u="none" strike="noStrike">
                        <a:solidFill>
                          <a:srgbClr val="000000"/>
                        </a:solidFill>
                        <a:effectLst/>
                        <a:latin typeface="+mn-lt"/>
                      </a:endParaRPr>
                    </a:p>
                  </a:txBody>
                  <a:tcPr marL="9525" marR="9525" marT="9525" marB="0" anchor="b"/>
                </a:tc>
              </a:tr>
              <a:tr h="436765">
                <a:tc>
                  <a:txBody>
                    <a:bodyPr/>
                    <a:lstStyle/>
                    <a:p>
                      <a:pPr algn="ctr" fontAlgn="b"/>
                      <a:r>
                        <a:rPr lang="en-US" sz="1800" b="0" i="0" u="none" strike="noStrike" dirty="0" smtClean="0">
                          <a:solidFill>
                            <a:srgbClr val="000000"/>
                          </a:solidFill>
                          <a:effectLst/>
                          <a:latin typeface="+mn-lt"/>
                        </a:rPr>
                        <a:t>…</a:t>
                      </a:r>
                      <a:endParaRPr lang="en-US" sz="1800" b="0" i="0" u="none" strike="noStrike" dirty="0">
                        <a:solidFill>
                          <a:srgbClr val="000000"/>
                        </a:solidFill>
                        <a:effectLst/>
                        <a:latin typeface="+mn-lt"/>
                      </a:endParaRPr>
                    </a:p>
                  </a:txBody>
                  <a:tcPr marL="9525" marR="9525" marT="9525" marB="0" anchor="ct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n-lt"/>
                        </a:rPr>
                        <a:t>…</a:t>
                      </a:r>
                    </a:p>
                  </a:txBody>
                  <a:tcPr marL="9525" marR="9525" marT="9525" marB="0" anchor="ct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n-lt"/>
                        </a:rPr>
                        <a:t>…</a:t>
                      </a:r>
                    </a:p>
                  </a:txBody>
                  <a:tcPr marL="9525" marR="9525" marT="9525" marB="0" anchor="ct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n-lt"/>
                        </a:rPr>
                        <a:t>…</a:t>
                      </a:r>
                    </a:p>
                  </a:txBody>
                  <a:tcPr marL="9525" marR="9525" marT="9525" marB="0" anchor="ctr"/>
                </a:tc>
              </a:tr>
              <a:tr h="190500">
                <a:tc>
                  <a:txBody>
                    <a:bodyPr/>
                    <a:lstStyle/>
                    <a:p>
                      <a:pPr algn="l" fontAlgn="b"/>
                      <a:r>
                        <a:rPr lang="en-US" sz="1800" u="none" strike="noStrike" dirty="0" smtClean="0">
                          <a:effectLst/>
                          <a:latin typeface="+mn-lt"/>
                        </a:rPr>
                        <a:t> Dyspnea</a:t>
                      </a:r>
                      <a:endParaRPr lang="en-US" sz="1800" b="0" i="0" u="none" strike="noStrike" dirty="0">
                        <a:solidFill>
                          <a:srgbClr val="000000"/>
                        </a:solidFill>
                        <a:effectLst/>
                        <a:latin typeface="+mn-lt"/>
                      </a:endParaRPr>
                    </a:p>
                  </a:txBody>
                  <a:tcPr marL="9525" marR="9525" marT="9525" marB="0" anchor="b"/>
                </a:tc>
                <a:tc>
                  <a:txBody>
                    <a:bodyPr/>
                    <a:lstStyle/>
                    <a:p>
                      <a:pPr algn="ctr" fontAlgn="b"/>
                      <a:r>
                        <a:rPr lang="en-US" sz="1800" u="none" strike="noStrike">
                          <a:effectLst/>
                          <a:latin typeface="+mn-lt"/>
                        </a:rPr>
                        <a:t>14.7</a:t>
                      </a:r>
                      <a:endParaRPr lang="en-US" sz="1800" b="0" i="0" u="none" strike="noStrike">
                        <a:solidFill>
                          <a:srgbClr val="000000"/>
                        </a:solidFill>
                        <a:effectLst/>
                        <a:latin typeface="+mn-lt"/>
                      </a:endParaRPr>
                    </a:p>
                  </a:txBody>
                  <a:tcPr marL="9525" marR="9525" marT="9525" marB="0" anchor="b"/>
                </a:tc>
                <a:tc>
                  <a:txBody>
                    <a:bodyPr/>
                    <a:lstStyle/>
                    <a:p>
                      <a:pPr algn="ctr" fontAlgn="b"/>
                      <a:r>
                        <a:rPr lang="en-US" sz="1800" u="none" strike="noStrike">
                          <a:effectLst/>
                          <a:latin typeface="+mn-lt"/>
                        </a:rPr>
                        <a:t>17.7</a:t>
                      </a:r>
                      <a:endParaRPr lang="en-US" sz="1800" b="0" i="0" u="none" strike="noStrike">
                        <a:solidFill>
                          <a:srgbClr val="000000"/>
                        </a:solidFill>
                        <a:effectLst/>
                        <a:latin typeface="+mn-lt"/>
                      </a:endParaRPr>
                    </a:p>
                  </a:txBody>
                  <a:tcPr marL="9525" marR="9525" marT="9525" marB="0" anchor="b"/>
                </a:tc>
                <a:tc>
                  <a:txBody>
                    <a:bodyPr/>
                    <a:lstStyle/>
                    <a:p>
                      <a:pPr algn="ctr" fontAlgn="b"/>
                      <a:r>
                        <a:rPr lang="en-US" sz="1800" u="none" strike="noStrike" dirty="0">
                          <a:effectLst/>
                          <a:latin typeface="+mn-lt"/>
                        </a:rPr>
                        <a:t>-3</a:t>
                      </a:r>
                      <a:endParaRPr lang="en-US" sz="1800" b="0" i="0" u="none" strike="noStrike" dirty="0">
                        <a:solidFill>
                          <a:srgbClr val="000000"/>
                        </a:solidFill>
                        <a:effectLst/>
                        <a:latin typeface="+mn-lt"/>
                      </a:endParaRPr>
                    </a:p>
                  </a:txBody>
                  <a:tcPr marL="9525" marR="9525" marT="9525" marB="0" anchor="b"/>
                </a:tc>
              </a:tr>
              <a:tr h="190500">
                <a:tc>
                  <a:txBody>
                    <a:bodyPr/>
                    <a:lstStyle/>
                    <a:p>
                      <a:pPr algn="l" fontAlgn="b"/>
                      <a:r>
                        <a:rPr lang="en-US" sz="1800" u="none" strike="noStrike" dirty="0" smtClean="0">
                          <a:effectLst/>
                          <a:latin typeface="+mn-lt"/>
                        </a:rPr>
                        <a:t> Cough</a:t>
                      </a:r>
                      <a:endParaRPr lang="en-US" sz="1800" b="0" i="0" u="none" strike="noStrike" dirty="0">
                        <a:solidFill>
                          <a:srgbClr val="000000"/>
                        </a:solidFill>
                        <a:effectLst/>
                        <a:latin typeface="+mn-lt"/>
                      </a:endParaRPr>
                    </a:p>
                  </a:txBody>
                  <a:tcPr marL="9525" marR="9525" marT="9525" marB="0" anchor="b"/>
                </a:tc>
                <a:tc>
                  <a:txBody>
                    <a:bodyPr/>
                    <a:lstStyle/>
                    <a:p>
                      <a:pPr algn="ctr" fontAlgn="b"/>
                      <a:r>
                        <a:rPr lang="en-US" sz="1800" u="none" strike="noStrike">
                          <a:effectLst/>
                          <a:latin typeface="+mn-lt"/>
                        </a:rPr>
                        <a:t>25.2</a:t>
                      </a:r>
                      <a:endParaRPr lang="en-US" sz="1800" b="0" i="0" u="none" strike="noStrike">
                        <a:solidFill>
                          <a:srgbClr val="000000"/>
                        </a:solidFill>
                        <a:effectLst/>
                        <a:latin typeface="+mn-lt"/>
                      </a:endParaRPr>
                    </a:p>
                  </a:txBody>
                  <a:tcPr marL="9525" marR="9525" marT="9525" marB="0" anchor="b"/>
                </a:tc>
                <a:tc>
                  <a:txBody>
                    <a:bodyPr/>
                    <a:lstStyle/>
                    <a:p>
                      <a:pPr algn="ctr" fontAlgn="b"/>
                      <a:r>
                        <a:rPr lang="en-US" sz="1800" u="none" strike="noStrike">
                          <a:effectLst/>
                          <a:latin typeface="+mn-lt"/>
                        </a:rPr>
                        <a:t>29.6</a:t>
                      </a:r>
                      <a:endParaRPr lang="en-US" sz="1800" b="0" i="0" u="none" strike="noStrike">
                        <a:solidFill>
                          <a:srgbClr val="000000"/>
                        </a:solidFill>
                        <a:effectLst/>
                        <a:latin typeface="+mn-lt"/>
                      </a:endParaRPr>
                    </a:p>
                  </a:txBody>
                  <a:tcPr marL="9525" marR="9525" marT="9525" marB="0" anchor="b"/>
                </a:tc>
                <a:tc>
                  <a:txBody>
                    <a:bodyPr/>
                    <a:lstStyle/>
                    <a:p>
                      <a:pPr algn="ctr" fontAlgn="b"/>
                      <a:r>
                        <a:rPr lang="en-US" sz="1800" u="none" strike="noStrike">
                          <a:effectLst/>
                          <a:latin typeface="+mn-lt"/>
                        </a:rPr>
                        <a:t>-4.4</a:t>
                      </a:r>
                      <a:endParaRPr lang="en-US" sz="1800" b="0" i="0" u="none" strike="noStrike">
                        <a:solidFill>
                          <a:srgbClr val="000000"/>
                        </a:solidFill>
                        <a:effectLst/>
                        <a:latin typeface="+mn-lt"/>
                      </a:endParaRPr>
                    </a:p>
                  </a:txBody>
                  <a:tcPr marL="9525" marR="9525" marT="9525" marB="0" anchor="b"/>
                </a:tc>
              </a:tr>
              <a:tr h="190500">
                <a:tc>
                  <a:txBody>
                    <a:bodyPr/>
                    <a:lstStyle/>
                    <a:p>
                      <a:pPr algn="l" fontAlgn="b"/>
                      <a:r>
                        <a:rPr lang="en-US" sz="1800" u="none" strike="noStrike" dirty="0" smtClean="0">
                          <a:effectLst/>
                          <a:latin typeface="+mn-lt"/>
                        </a:rPr>
                        <a:t> IPF</a:t>
                      </a:r>
                      <a:endParaRPr lang="en-US" sz="1800" b="0" i="0" u="none" strike="noStrike" dirty="0">
                        <a:solidFill>
                          <a:srgbClr val="000000"/>
                        </a:solidFill>
                        <a:effectLst/>
                        <a:latin typeface="+mn-lt"/>
                      </a:endParaRPr>
                    </a:p>
                  </a:txBody>
                  <a:tcPr marL="9525" marR="9525" marT="9525" marB="0" anchor="b"/>
                </a:tc>
                <a:tc>
                  <a:txBody>
                    <a:bodyPr/>
                    <a:lstStyle/>
                    <a:p>
                      <a:pPr algn="ctr" fontAlgn="b"/>
                      <a:r>
                        <a:rPr lang="en-US" sz="1800" u="none" strike="noStrike" dirty="0">
                          <a:effectLst/>
                          <a:latin typeface="+mn-lt"/>
                        </a:rPr>
                        <a:t>9.4</a:t>
                      </a:r>
                      <a:endParaRPr lang="en-US" sz="1800" b="0" i="0" u="none" strike="noStrike" dirty="0">
                        <a:solidFill>
                          <a:srgbClr val="000000"/>
                        </a:solidFill>
                        <a:effectLst/>
                        <a:latin typeface="+mn-lt"/>
                      </a:endParaRPr>
                    </a:p>
                  </a:txBody>
                  <a:tcPr marL="9525" marR="9525" marT="9525" marB="0" anchor="b"/>
                </a:tc>
                <a:tc>
                  <a:txBody>
                    <a:bodyPr/>
                    <a:lstStyle/>
                    <a:p>
                      <a:pPr algn="ctr" fontAlgn="b"/>
                      <a:r>
                        <a:rPr lang="en-US" sz="1800" u="none" strike="noStrike">
                          <a:effectLst/>
                          <a:latin typeface="+mn-lt"/>
                        </a:rPr>
                        <a:t>18.1</a:t>
                      </a:r>
                      <a:endParaRPr lang="en-US" sz="1800" b="0" i="0" u="none" strike="noStrike">
                        <a:solidFill>
                          <a:srgbClr val="000000"/>
                        </a:solidFill>
                        <a:effectLst/>
                        <a:latin typeface="+mn-lt"/>
                      </a:endParaRPr>
                    </a:p>
                  </a:txBody>
                  <a:tcPr marL="9525" marR="9525" marT="9525" marB="0" anchor="b"/>
                </a:tc>
                <a:tc>
                  <a:txBody>
                    <a:bodyPr/>
                    <a:lstStyle/>
                    <a:p>
                      <a:pPr algn="ctr" fontAlgn="b"/>
                      <a:r>
                        <a:rPr lang="en-US" sz="1800" u="none" strike="noStrike" dirty="0">
                          <a:effectLst/>
                          <a:latin typeface="+mn-lt"/>
                        </a:rPr>
                        <a:t>-8.7</a:t>
                      </a:r>
                      <a:endParaRPr lang="en-US" sz="1800" b="0" i="0" u="none" strike="noStrike" dirty="0">
                        <a:solidFill>
                          <a:srgbClr val="000000"/>
                        </a:solidFill>
                        <a:effectLst/>
                        <a:latin typeface="+mn-lt"/>
                      </a:endParaRPr>
                    </a:p>
                  </a:txBody>
                  <a:tcPr marL="9525" marR="9525" marT="9525" marB="0" anchor="b"/>
                </a:tc>
              </a:tr>
            </a:tbl>
          </a:graphicData>
        </a:graphic>
      </p:graphicFrame>
      <p:sp>
        <p:nvSpPr>
          <p:cNvPr id="4" name="Down Arrow 3"/>
          <p:cNvSpPr/>
          <p:nvPr/>
        </p:nvSpPr>
        <p:spPr>
          <a:xfrm>
            <a:off x="8199576" y="2088732"/>
            <a:ext cx="355600" cy="3500582"/>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04939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86" y="1419727"/>
            <a:ext cx="9018651" cy="3599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0948" y="6136959"/>
            <a:ext cx="4085542" cy="307777"/>
          </a:xfrm>
          <a:prstGeom prst="rect">
            <a:avLst/>
          </a:prstGeom>
          <a:noFill/>
        </p:spPr>
        <p:txBody>
          <a:bodyPr wrap="none" rtlCol="0">
            <a:spAutoFit/>
          </a:bodyPr>
          <a:lstStyle/>
          <a:p>
            <a:r>
              <a:rPr lang="en-US" sz="1400" dirty="0"/>
              <a:t>King TE, et al. </a:t>
            </a:r>
            <a:r>
              <a:rPr lang="en-US" sz="1400" i="1" dirty="0"/>
              <a:t>N </a:t>
            </a:r>
            <a:r>
              <a:rPr lang="en-US" sz="1400" i="1" dirty="0" err="1"/>
              <a:t>Engl</a:t>
            </a:r>
            <a:r>
              <a:rPr lang="en-US" sz="1400" i="1" dirty="0"/>
              <a:t> J Med. </a:t>
            </a:r>
            <a:r>
              <a:rPr lang="en-US" sz="1400" dirty="0"/>
              <a:t>2014;370(22):</a:t>
            </a:r>
            <a:r>
              <a:rPr lang="en-US" sz="1400" dirty="0" smtClean="0"/>
              <a:t>2083-2092.</a:t>
            </a:r>
            <a:endParaRPr lang="en-US" sz="1400" dirty="0"/>
          </a:p>
        </p:txBody>
      </p:sp>
      <p:sp>
        <p:nvSpPr>
          <p:cNvPr id="6" name="Title 1"/>
          <p:cNvSpPr txBox="1">
            <a:spLocks/>
          </p:cNvSpPr>
          <p:nvPr/>
        </p:nvSpPr>
        <p:spPr>
          <a:xfrm>
            <a:off x="443349" y="93748"/>
            <a:ext cx="8450279" cy="1419361"/>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4400" kern="1200">
                <a:solidFill>
                  <a:srgbClr val="26528E"/>
                </a:solidFill>
                <a:latin typeface="+mj-lt"/>
                <a:ea typeface="+mj-ea"/>
                <a:cs typeface="+mj-cs"/>
              </a:defRPr>
            </a:lvl1pPr>
          </a:lstStyle>
          <a:p>
            <a:r>
              <a:rPr lang="en-US" sz="3900" b="1" dirty="0" smtClean="0"/>
              <a:t>Pirfenidone Associated with Less Mortality</a:t>
            </a:r>
          </a:p>
          <a:p>
            <a:r>
              <a:rPr lang="en-US" sz="3400" dirty="0" smtClean="0"/>
              <a:t>ASCEND </a:t>
            </a:r>
            <a:r>
              <a:rPr lang="en-US" sz="3400" dirty="0"/>
              <a:t>and </a:t>
            </a:r>
            <a:r>
              <a:rPr lang="en-US" sz="3400" dirty="0" smtClean="0"/>
              <a:t>CAPACITY data</a:t>
            </a:r>
            <a:endParaRPr lang="en-US" sz="3400" dirty="0"/>
          </a:p>
        </p:txBody>
      </p:sp>
      <p:grpSp>
        <p:nvGrpSpPr>
          <p:cNvPr id="4" name="Group 3"/>
          <p:cNvGrpSpPr/>
          <p:nvPr/>
        </p:nvGrpSpPr>
        <p:grpSpPr>
          <a:xfrm>
            <a:off x="172993" y="3719384"/>
            <a:ext cx="8257565" cy="1701753"/>
            <a:chOff x="172993" y="3719384"/>
            <a:chExt cx="8257565" cy="1701753"/>
          </a:xfrm>
        </p:grpSpPr>
        <p:sp>
          <p:nvSpPr>
            <p:cNvPr id="7" name="Oval 6"/>
            <p:cNvSpPr/>
            <p:nvPr/>
          </p:nvSpPr>
          <p:spPr>
            <a:xfrm>
              <a:off x="6710081" y="3961653"/>
              <a:ext cx="1720477" cy="1459484"/>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172993" y="3719384"/>
              <a:ext cx="3645243" cy="0"/>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gr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8623" t="7009" r="-87" b="87507"/>
          <a:stretch/>
        </p:blipFill>
        <p:spPr bwMode="auto">
          <a:xfrm>
            <a:off x="137786" y="5976830"/>
            <a:ext cx="132080" cy="197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5668" t="6566" r="12981" b="86942"/>
          <a:stretch/>
        </p:blipFill>
        <p:spPr bwMode="auto">
          <a:xfrm>
            <a:off x="137786" y="5773504"/>
            <a:ext cx="121920" cy="233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817" t="92371" r="58493"/>
          <a:stretch/>
        </p:blipFill>
        <p:spPr bwMode="auto">
          <a:xfrm>
            <a:off x="147946" y="5529704"/>
            <a:ext cx="152400" cy="274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88586" y="5475766"/>
            <a:ext cx="3649717" cy="738664"/>
          </a:xfrm>
          <a:prstGeom prst="rect">
            <a:avLst/>
          </a:prstGeom>
          <a:noFill/>
        </p:spPr>
        <p:txBody>
          <a:bodyPr wrap="square" rtlCol="0">
            <a:spAutoFit/>
          </a:bodyPr>
          <a:lstStyle/>
          <a:p>
            <a:r>
              <a:rPr lang="en-US" sz="1400" dirty="0" smtClean="0"/>
              <a:t>From randomization to 28 days after last dose</a:t>
            </a:r>
          </a:p>
          <a:p>
            <a:r>
              <a:rPr lang="en-US" sz="1400" dirty="0" smtClean="0"/>
              <a:t>Cox proportional hazard model</a:t>
            </a:r>
          </a:p>
          <a:p>
            <a:r>
              <a:rPr lang="en-US" sz="1400" dirty="0" smtClean="0"/>
              <a:t>Log-rank test</a:t>
            </a:r>
            <a:endParaRPr lang="en-US" sz="1400" dirty="0"/>
          </a:p>
        </p:txBody>
      </p:sp>
    </p:spTree>
    <p:extLst>
      <p:ext uri="{BB962C8B-B14F-4D97-AF65-F5344CB8AC3E}">
        <p14:creationId xmlns:p14="http://schemas.microsoft.com/office/powerpoint/2010/main" val="530363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9600" y="63784"/>
            <a:ext cx="8229600" cy="600096"/>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4400" kern="1200">
                <a:solidFill>
                  <a:srgbClr val="26528E"/>
                </a:solidFill>
                <a:latin typeface="+mj-lt"/>
                <a:ea typeface="+mj-ea"/>
                <a:cs typeface="+mj-cs"/>
              </a:defRPr>
            </a:lvl1pPr>
          </a:lstStyle>
          <a:p>
            <a:endParaRPr lang="en-US" sz="3600" b="1" dirty="0"/>
          </a:p>
        </p:txBody>
      </p:sp>
      <p:sp>
        <p:nvSpPr>
          <p:cNvPr id="8" name="TextBox 7"/>
          <p:cNvSpPr txBox="1"/>
          <p:nvPr/>
        </p:nvSpPr>
        <p:spPr>
          <a:xfrm>
            <a:off x="40948" y="6150791"/>
            <a:ext cx="4085542" cy="307777"/>
          </a:xfrm>
          <a:prstGeom prst="rect">
            <a:avLst/>
          </a:prstGeom>
          <a:noFill/>
        </p:spPr>
        <p:txBody>
          <a:bodyPr wrap="none" rtlCol="0">
            <a:spAutoFit/>
          </a:bodyPr>
          <a:lstStyle/>
          <a:p>
            <a:r>
              <a:rPr lang="en-US" sz="1400" dirty="0"/>
              <a:t>King TE, et al. </a:t>
            </a:r>
            <a:r>
              <a:rPr lang="en-US" sz="1400" i="1" dirty="0"/>
              <a:t>N </a:t>
            </a:r>
            <a:r>
              <a:rPr lang="en-US" sz="1400" i="1" dirty="0" err="1"/>
              <a:t>Engl</a:t>
            </a:r>
            <a:r>
              <a:rPr lang="en-US" sz="1400" i="1" dirty="0"/>
              <a:t> J Med. </a:t>
            </a:r>
            <a:r>
              <a:rPr lang="en-US" sz="1400" dirty="0"/>
              <a:t>2014;370(22):</a:t>
            </a:r>
            <a:r>
              <a:rPr lang="en-US" sz="1400" dirty="0" smtClean="0"/>
              <a:t>2083-2092.</a:t>
            </a:r>
            <a:endParaRPr lang="en-US" sz="1400" dirty="0"/>
          </a:p>
        </p:txBody>
      </p:sp>
      <p:sp>
        <p:nvSpPr>
          <p:cNvPr id="2" name="Title 1"/>
          <p:cNvSpPr>
            <a:spLocks noGrp="1"/>
          </p:cNvSpPr>
          <p:nvPr>
            <p:ph type="title"/>
          </p:nvPr>
        </p:nvSpPr>
        <p:spPr>
          <a:xfrm>
            <a:off x="469075" y="274638"/>
            <a:ext cx="8229600" cy="1143000"/>
          </a:xfrm>
        </p:spPr>
        <p:txBody>
          <a:bodyPr>
            <a:normAutofit/>
          </a:bodyPr>
          <a:lstStyle/>
          <a:p>
            <a:r>
              <a:rPr lang="en-US" dirty="0" smtClean="0"/>
              <a:t>ASCEND Summary</a:t>
            </a:r>
            <a:endParaRPr lang="en-US" dirty="0"/>
          </a:p>
        </p:txBody>
      </p:sp>
      <p:sp>
        <p:nvSpPr>
          <p:cNvPr id="4" name="Content Placeholder 3"/>
          <p:cNvSpPr>
            <a:spLocks noGrp="1"/>
          </p:cNvSpPr>
          <p:nvPr>
            <p:ph idx="1"/>
          </p:nvPr>
        </p:nvSpPr>
        <p:spPr>
          <a:xfrm>
            <a:off x="457200" y="1643744"/>
            <a:ext cx="8485094" cy="4525963"/>
          </a:xfrm>
        </p:spPr>
        <p:txBody>
          <a:bodyPr>
            <a:normAutofit lnSpcReduction="10000"/>
          </a:bodyPr>
          <a:lstStyle/>
          <a:p>
            <a:pPr>
              <a:spcBef>
                <a:spcPts val="600"/>
              </a:spcBef>
              <a:spcAft>
                <a:spcPts val="1200"/>
              </a:spcAft>
              <a:buClr>
                <a:srgbClr val="C00000"/>
              </a:buClr>
            </a:pPr>
            <a:r>
              <a:rPr lang="en-US" altLang="en-US" sz="2800" dirty="0"/>
              <a:t>Treatment with pirfenidone for 52 weeks significantly reduced disease progression, as measured by </a:t>
            </a:r>
          </a:p>
          <a:p>
            <a:pPr lvl="1">
              <a:spcBef>
                <a:spcPts val="0"/>
              </a:spcBef>
              <a:spcAft>
                <a:spcPts val="600"/>
              </a:spcAft>
              <a:buClr>
                <a:srgbClr val="C00000"/>
              </a:buClr>
            </a:pPr>
            <a:r>
              <a:rPr lang="en-US" altLang="en-US" sz="2400" dirty="0"/>
              <a:t>Changes in % predicted FVC </a:t>
            </a:r>
            <a:r>
              <a:rPr lang="en-US" altLang="en-US" sz="2400" i="1" dirty="0" smtClean="0"/>
              <a:t>(P</a:t>
            </a:r>
            <a:r>
              <a:rPr lang="en-US" altLang="en-US" sz="2400" dirty="0" smtClean="0"/>
              <a:t> &lt; 0.001</a:t>
            </a:r>
            <a:r>
              <a:rPr lang="en-US" altLang="en-US" sz="2400" dirty="0"/>
              <a:t>) </a:t>
            </a:r>
          </a:p>
          <a:p>
            <a:pPr lvl="1">
              <a:spcBef>
                <a:spcPts val="600"/>
              </a:spcBef>
              <a:spcAft>
                <a:spcPts val="600"/>
              </a:spcAft>
              <a:buClr>
                <a:srgbClr val="C00000"/>
              </a:buClr>
            </a:pPr>
            <a:r>
              <a:rPr lang="en-US" altLang="en-US" sz="2400" dirty="0"/>
              <a:t>Changes in 6-minute walk distance </a:t>
            </a:r>
            <a:r>
              <a:rPr lang="en-US" altLang="en-US" sz="2400" dirty="0" smtClean="0"/>
              <a:t>(</a:t>
            </a:r>
            <a:r>
              <a:rPr lang="en-US" altLang="en-US" sz="2400" i="1" dirty="0"/>
              <a:t>P </a:t>
            </a:r>
            <a:r>
              <a:rPr lang="en-US" altLang="en-US" sz="2400" dirty="0" smtClean="0"/>
              <a:t>= 0.04)</a:t>
            </a:r>
            <a:r>
              <a:rPr lang="en-US" altLang="en-US" sz="2400" dirty="0"/>
              <a:t>	</a:t>
            </a:r>
            <a:endParaRPr lang="en-US" altLang="en-US" sz="2400" dirty="0">
              <a:solidFill>
                <a:srgbClr val="FF0000"/>
              </a:solidFill>
            </a:endParaRPr>
          </a:p>
          <a:p>
            <a:pPr lvl="1">
              <a:spcBef>
                <a:spcPts val="600"/>
              </a:spcBef>
              <a:spcAft>
                <a:spcPts val="1200"/>
              </a:spcAft>
              <a:buClr>
                <a:srgbClr val="C00000"/>
              </a:buClr>
            </a:pPr>
            <a:r>
              <a:rPr lang="en-US" altLang="en-US" sz="2400" dirty="0"/>
              <a:t>Progression-free survival </a:t>
            </a:r>
            <a:r>
              <a:rPr lang="en-US" altLang="en-US" sz="2400" dirty="0" smtClean="0"/>
              <a:t>(</a:t>
            </a:r>
            <a:r>
              <a:rPr lang="en-US" altLang="en-US" sz="2400" i="1" dirty="0"/>
              <a:t>P </a:t>
            </a:r>
            <a:r>
              <a:rPr lang="en-US" altLang="en-US" sz="2400" dirty="0" smtClean="0"/>
              <a:t>&lt; 0.001</a:t>
            </a:r>
            <a:r>
              <a:rPr lang="en-US" altLang="en-US" sz="2400" dirty="0"/>
              <a:t>)	</a:t>
            </a:r>
            <a:endParaRPr lang="en-US" altLang="en-US" sz="2400" dirty="0">
              <a:solidFill>
                <a:srgbClr val="FF0000"/>
              </a:solidFill>
            </a:endParaRPr>
          </a:p>
          <a:p>
            <a:pPr>
              <a:spcBef>
                <a:spcPts val="600"/>
              </a:spcBef>
              <a:spcAft>
                <a:spcPts val="1200"/>
              </a:spcAft>
              <a:buClr>
                <a:srgbClr val="C00000"/>
              </a:buClr>
            </a:pPr>
            <a:r>
              <a:rPr lang="en-US" altLang="en-US" sz="2800" dirty="0"/>
              <a:t>Treatment with pirfenidone reduced all-cause mortality and treatment emergent IPF-related mortality in pooled analyses at week </a:t>
            </a:r>
            <a:r>
              <a:rPr lang="en-US" altLang="en-US" sz="2800" dirty="0" smtClean="0"/>
              <a:t>52</a:t>
            </a:r>
            <a:endParaRPr lang="en-US" altLang="en-US" sz="2800" dirty="0"/>
          </a:p>
          <a:p>
            <a:pPr>
              <a:spcBef>
                <a:spcPts val="600"/>
              </a:spcBef>
              <a:spcAft>
                <a:spcPts val="1200"/>
              </a:spcAft>
              <a:buClr>
                <a:srgbClr val="C00000"/>
              </a:buClr>
            </a:pPr>
            <a:r>
              <a:rPr lang="en-US" altLang="en-US" sz="2800" dirty="0"/>
              <a:t>Pirfenidone was generally safe and well </a:t>
            </a:r>
            <a:r>
              <a:rPr lang="en-US" altLang="en-US" sz="2800" dirty="0" smtClean="0"/>
              <a:t>tolerated</a:t>
            </a:r>
            <a:endParaRPr lang="en-US" altLang="en-US" sz="2800" dirty="0">
              <a:solidFill>
                <a:schemeClr val="bg2"/>
              </a:solidFill>
            </a:endParaRPr>
          </a:p>
        </p:txBody>
      </p:sp>
    </p:spTree>
    <p:extLst>
      <p:ext uri="{BB962C8B-B14F-4D97-AF65-F5344CB8AC3E}">
        <p14:creationId xmlns:p14="http://schemas.microsoft.com/office/powerpoint/2010/main" val="1320644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64311BA-F143-C747-B78A-B8626BD8A02E}" type="slidenum">
              <a:rPr lang="en-US" smtClean="0"/>
              <a:pPr/>
              <a:t>45</a:t>
            </a:fld>
            <a:endParaRPr lang="en-US" dirty="0"/>
          </a:p>
        </p:txBody>
      </p:sp>
      <p:sp>
        <p:nvSpPr>
          <p:cNvPr id="3" name="Content Placeholder 2"/>
          <p:cNvSpPr>
            <a:spLocks noGrp="1"/>
          </p:cNvSpPr>
          <p:nvPr>
            <p:ph idx="4294967295"/>
          </p:nvPr>
        </p:nvSpPr>
        <p:spPr>
          <a:xfrm>
            <a:off x="457200" y="1605418"/>
            <a:ext cx="8515350" cy="3811587"/>
          </a:xfrm>
        </p:spPr>
        <p:txBody>
          <a:bodyPr>
            <a:noAutofit/>
          </a:bodyPr>
          <a:lstStyle/>
          <a:p>
            <a:r>
              <a:rPr lang="en-US" sz="2800" dirty="0"/>
              <a:t>Pirfenidone, as compared with placebo, reduced disease progression in patients with </a:t>
            </a:r>
            <a:r>
              <a:rPr lang="en-US" sz="2800" dirty="0" smtClean="0"/>
              <a:t>IPF </a:t>
            </a:r>
            <a:endParaRPr lang="en-US" sz="2800" dirty="0"/>
          </a:p>
          <a:p>
            <a:r>
              <a:rPr lang="en-US" sz="2800" dirty="0"/>
              <a:t>Treatment was generally safe, had an acceptable side effect </a:t>
            </a:r>
            <a:r>
              <a:rPr lang="en-US" sz="2800" dirty="0" smtClean="0"/>
              <a:t>profile, </a:t>
            </a:r>
            <a:r>
              <a:rPr lang="en-US" sz="2800" dirty="0"/>
              <a:t>and was associated with fewer </a:t>
            </a:r>
            <a:r>
              <a:rPr lang="en-US" sz="2800" dirty="0" smtClean="0"/>
              <a:t>deaths</a:t>
            </a:r>
            <a:endParaRPr lang="en-US" altLang="en-US" sz="2800" dirty="0"/>
          </a:p>
          <a:p>
            <a:pPr>
              <a:spcBef>
                <a:spcPts val="600"/>
              </a:spcBef>
              <a:spcAft>
                <a:spcPts val="600"/>
              </a:spcAft>
            </a:pPr>
            <a:endParaRPr lang="en-US" sz="3600" dirty="0"/>
          </a:p>
        </p:txBody>
      </p:sp>
      <p:sp>
        <p:nvSpPr>
          <p:cNvPr id="2" name="Title 1"/>
          <p:cNvSpPr>
            <a:spLocks noGrp="1"/>
          </p:cNvSpPr>
          <p:nvPr>
            <p:ph type="title" idx="4294967295"/>
          </p:nvPr>
        </p:nvSpPr>
        <p:spPr>
          <a:xfrm>
            <a:off x="457200" y="270447"/>
            <a:ext cx="8229600" cy="1157287"/>
          </a:xfrm>
        </p:spPr>
        <p:txBody>
          <a:bodyPr anchor="ctr">
            <a:normAutofit/>
          </a:bodyPr>
          <a:lstStyle/>
          <a:p>
            <a:r>
              <a:rPr lang="en-US" sz="3600" b="1" dirty="0" smtClean="0"/>
              <a:t>ASCEND </a:t>
            </a:r>
            <a:r>
              <a:rPr lang="en-US" sz="3600" b="1" dirty="0"/>
              <a:t>Conclusions</a:t>
            </a:r>
          </a:p>
        </p:txBody>
      </p:sp>
    </p:spTree>
    <p:extLst>
      <p:ext uri="{BB962C8B-B14F-4D97-AF65-F5344CB8AC3E}">
        <p14:creationId xmlns:p14="http://schemas.microsoft.com/office/powerpoint/2010/main" val="1599684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64311BA-F143-C747-B78A-B8626BD8A02E}" type="slidenum">
              <a:rPr lang="en-US" smtClean="0"/>
              <a:pPr/>
              <a:t>46</a:t>
            </a:fld>
            <a:endParaRPr lang="en-US" dirty="0"/>
          </a:p>
        </p:txBody>
      </p:sp>
      <p:sp>
        <p:nvSpPr>
          <p:cNvPr id="3" name="Content Placeholder 2"/>
          <p:cNvSpPr>
            <a:spLocks noGrp="1"/>
          </p:cNvSpPr>
          <p:nvPr>
            <p:ph idx="4294967295"/>
          </p:nvPr>
        </p:nvSpPr>
        <p:spPr>
          <a:xfrm>
            <a:off x="457200" y="836239"/>
            <a:ext cx="8515350" cy="3811587"/>
          </a:xfrm>
        </p:spPr>
        <p:txBody>
          <a:bodyPr>
            <a:noAutofit/>
          </a:bodyPr>
          <a:lstStyle/>
          <a:p>
            <a:pPr>
              <a:spcBef>
                <a:spcPts val="0"/>
              </a:spcBef>
            </a:pPr>
            <a:r>
              <a:rPr lang="en-US" altLang="en-US" sz="2800" dirty="0" smtClean="0"/>
              <a:t>Approved October 15, 2014</a:t>
            </a:r>
          </a:p>
          <a:p>
            <a:pPr>
              <a:spcBef>
                <a:spcPts val="0"/>
              </a:spcBef>
            </a:pPr>
            <a:r>
              <a:rPr lang="en-US" altLang="en-US" sz="2800" dirty="0" smtClean="0"/>
              <a:t>Indicated </a:t>
            </a:r>
            <a:r>
              <a:rPr lang="en-US" altLang="en-US" sz="2800" dirty="0"/>
              <a:t>for the treatment of </a:t>
            </a:r>
            <a:r>
              <a:rPr lang="en-US" altLang="en-US" sz="2800" dirty="0" smtClean="0"/>
              <a:t>IPF</a:t>
            </a:r>
          </a:p>
          <a:p>
            <a:pPr>
              <a:spcBef>
                <a:spcPts val="0"/>
              </a:spcBef>
            </a:pPr>
            <a:r>
              <a:rPr lang="en-US" altLang="en-US" sz="2800" dirty="0" smtClean="0"/>
              <a:t>Dosage and administration</a:t>
            </a:r>
          </a:p>
          <a:p>
            <a:pPr lvl="1">
              <a:spcBef>
                <a:spcPts val="0"/>
              </a:spcBef>
            </a:pPr>
            <a:r>
              <a:rPr lang="en-US" altLang="en-US" sz="2400" dirty="0" smtClean="0"/>
              <a:t>801 </a:t>
            </a:r>
            <a:r>
              <a:rPr lang="en-US" altLang="en-US" sz="2400" dirty="0"/>
              <a:t>mg </a:t>
            </a:r>
            <a:r>
              <a:rPr lang="en-US" altLang="en-US" sz="2400" dirty="0" smtClean="0"/>
              <a:t>(three 267 mg capsules</a:t>
            </a:r>
            <a:r>
              <a:rPr lang="en-US" altLang="en-US" sz="2400" dirty="0"/>
              <a:t>) three times </a:t>
            </a:r>
            <a:r>
              <a:rPr lang="en-US" altLang="en-US" sz="2400" dirty="0" smtClean="0"/>
              <a:t>daily with </a:t>
            </a:r>
            <a:r>
              <a:rPr lang="en-US" altLang="en-US" sz="2400" dirty="0"/>
              <a:t>food </a:t>
            </a:r>
            <a:endParaRPr lang="en-US" altLang="en-US" sz="2400" dirty="0" smtClean="0"/>
          </a:p>
          <a:p>
            <a:pPr lvl="1">
              <a:spcBef>
                <a:spcPts val="0"/>
              </a:spcBef>
            </a:pPr>
            <a:r>
              <a:rPr lang="en-US" altLang="en-US" sz="2400" dirty="0"/>
              <a:t>Doses should be taken at the same time each </a:t>
            </a:r>
            <a:r>
              <a:rPr lang="en-US" altLang="en-US" sz="2400" dirty="0" smtClean="0"/>
              <a:t>day</a:t>
            </a:r>
          </a:p>
          <a:p>
            <a:pPr lvl="1">
              <a:spcBef>
                <a:spcPts val="0"/>
              </a:spcBef>
            </a:pPr>
            <a:r>
              <a:rPr lang="en-US" altLang="en-US" sz="2400" dirty="0" smtClean="0"/>
              <a:t>Initiate with titration </a:t>
            </a:r>
          </a:p>
          <a:p>
            <a:pPr lvl="2">
              <a:spcBef>
                <a:spcPts val="0"/>
              </a:spcBef>
            </a:pPr>
            <a:r>
              <a:rPr lang="en-US" altLang="en-US" sz="2000" dirty="0" smtClean="0"/>
              <a:t>Days 1 through 7: 1 capsule 3x per day</a:t>
            </a:r>
          </a:p>
          <a:p>
            <a:pPr lvl="2">
              <a:spcBef>
                <a:spcPts val="0"/>
              </a:spcBef>
            </a:pPr>
            <a:r>
              <a:rPr lang="en-US" altLang="en-US" sz="2000" dirty="0" smtClean="0">
                <a:sym typeface="Wingdings" panose="05000000000000000000" pitchFamily="2" charset="2"/>
              </a:rPr>
              <a:t>Days 8 through 14: 2 capsules </a:t>
            </a:r>
            <a:r>
              <a:rPr lang="en-US" altLang="en-US" sz="2000" dirty="0"/>
              <a:t>3x per day</a:t>
            </a:r>
            <a:endParaRPr lang="en-US" altLang="en-US" sz="2000" dirty="0" smtClean="0">
              <a:sym typeface="Wingdings" panose="05000000000000000000" pitchFamily="2" charset="2"/>
            </a:endParaRPr>
          </a:p>
          <a:p>
            <a:pPr lvl="2">
              <a:spcBef>
                <a:spcPts val="0"/>
              </a:spcBef>
            </a:pPr>
            <a:r>
              <a:rPr lang="en-US" altLang="en-US" sz="2000" dirty="0" smtClean="0">
                <a:sym typeface="Wingdings" panose="05000000000000000000" pitchFamily="2" charset="2"/>
              </a:rPr>
              <a:t>Days 15 onward: 3 capsules </a:t>
            </a:r>
            <a:r>
              <a:rPr lang="en-US" altLang="en-US" sz="2000" dirty="0"/>
              <a:t>3x per day</a:t>
            </a:r>
            <a:endParaRPr lang="en-US" altLang="en-US" sz="2000" dirty="0" smtClean="0">
              <a:sym typeface="Wingdings" panose="05000000000000000000" pitchFamily="2" charset="2"/>
            </a:endParaRPr>
          </a:p>
          <a:p>
            <a:pPr lvl="1">
              <a:spcBef>
                <a:spcPts val="0"/>
              </a:spcBef>
            </a:pPr>
            <a:r>
              <a:rPr lang="en-US" dirty="0" smtClean="0"/>
              <a:t>Consider </a:t>
            </a:r>
            <a:r>
              <a:rPr lang="en-US" dirty="0"/>
              <a:t>temporary dosage reduction, treatment interruption, or discontinuation for management of adverse reactions. </a:t>
            </a:r>
            <a:endParaRPr lang="en-US" dirty="0" smtClean="0"/>
          </a:p>
          <a:p>
            <a:pPr>
              <a:spcBef>
                <a:spcPts val="0"/>
              </a:spcBef>
            </a:pPr>
            <a:r>
              <a:rPr lang="en-US" sz="2800" dirty="0" smtClean="0"/>
              <a:t>Prior </a:t>
            </a:r>
            <a:r>
              <a:rPr lang="en-US" sz="2800" dirty="0"/>
              <a:t>to treatment, conduct liver function tests. </a:t>
            </a:r>
          </a:p>
        </p:txBody>
      </p:sp>
      <p:sp>
        <p:nvSpPr>
          <p:cNvPr id="2" name="Title 1"/>
          <p:cNvSpPr>
            <a:spLocks noGrp="1"/>
          </p:cNvSpPr>
          <p:nvPr>
            <p:ph type="title" idx="4294967295"/>
          </p:nvPr>
        </p:nvSpPr>
        <p:spPr>
          <a:xfrm>
            <a:off x="457200" y="-38843"/>
            <a:ext cx="8229600" cy="1157287"/>
          </a:xfrm>
        </p:spPr>
        <p:txBody>
          <a:bodyPr anchor="ctr">
            <a:normAutofit/>
          </a:bodyPr>
          <a:lstStyle/>
          <a:p>
            <a:r>
              <a:rPr lang="en-US" sz="3600" b="1" dirty="0" smtClean="0"/>
              <a:t>FDA Approval of Pirfenidone (</a:t>
            </a:r>
            <a:r>
              <a:rPr lang="en-US" sz="3600" b="1" dirty="0" err="1" smtClean="0"/>
              <a:t>Esbriet</a:t>
            </a:r>
            <a:r>
              <a:rPr lang="en-US" sz="3600" b="1" dirty="0" smtClean="0"/>
              <a:t>)</a:t>
            </a:r>
            <a:endParaRPr lang="en-US" sz="3600" b="1" dirty="0"/>
          </a:p>
        </p:txBody>
      </p:sp>
      <p:sp>
        <p:nvSpPr>
          <p:cNvPr id="5" name="TextBox 4"/>
          <p:cNvSpPr txBox="1"/>
          <p:nvPr/>
        </p:nvSpPr>
        <p:spPr>
          <a:xfrm>
            <a:off x="1" y="6103905"/>
            <a:ext cx="8336280" cy="646331"/>
          </a:xfrm>
          <a:prstGeom prst="rect">
            <a:avLst/>
          </a:prstGeom>
          <a:noFill/>
        </p:spPr>
        <p:txBody>
          <a:bodyPr wrap="square" rtlCol="0">
            <a:spAutoFit/>
          </a:bodyPr>
          <a:lstStyle/>
          <a:p>
            <a:r>
              <a:rPr lang="en-US" dirty="0" smtClean="0"/>
              <a:t>http</a:t>
            </a:r>
            <a:r>
              <a:rPr lang="en-US" dirty="0"/>
              <a:t>://www.accessdata.fda.gov/scripts/cder/drugsatfda/index.cfm?fuseaction=Search.DrugDetails/. </a:t>
            </a:r>
            <a:r>
              <a:rPr lang="en-US" dirty="0" smtClean="0"/>
              <a:t>Accessed October 2014.</a:t>
            </a:r>
            <a:endParaRPr lang="en-US" dirty="0"/>
          </a:p>
        </p:txBody>
      </p:sp>
    </p:spTree>
    <p:extLst>
      <p:ext uri="{BB962C8B-B14F-4D97-AF65-F5344CB8AC3E}">
        <p14:creationId xmlns:p14="http://schemas.microsoft.com/office/powerpoint/2010/main" val="132727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0447"/>
            <a:ext cx="8229600" cy="115728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26528E"/>
                </a:solidFill>
                <a:latin typeface="+mj-lt"/>
                <a:ea typeface="+mj-ea"/>
                <a:cs typeface="+mj-cs"/>
              </a:defRPr>
            </a:lvl1pPr>
          </a:lstStyle>
          <a:p>
            <a:endParaRPr lang="en-US" sz="3600" b="1" dirty="0"/>
          </a:p>
        </p:txBody>
      </p:sp>
      <p:sp>
        <p:nvSpPr>
          <p:cNvPr id="3" name="TextBox 2"/>
          <p:cNvSpPr txBox="1"/>
          <p:nvPr/>
        </p:nvSpPr>
        <p:spPr>
          <a:xfrm>
            <a:off x="1" y="5821518"/>
            <a:ext cx="8336280" cy="646331"/>
          </a:xfrm>
          <a:prstGeom prst="rect">
            <a:avLst/>
          </a:prstGeom>
          <a:noFill/>
        </p:spPr>
        <p:txBody>
          <a:bodyPr wrap="square" rtlCol="0">
            <a:spAutoFit/>
          </a:bodyPr>
          <a:lstStyle/>
          <a:p>
            <a:r>
              <a:rPr lang="en-US" dirty="0" smtClean="0"/>
              <a:t>http</a:t>
            </a:r>
            <a:r>
              <a:rPr lang="en-US" dirty="0"/>
              <a:t>://www.accessdata.fda.gov/scripts/cder/drugsatfda/index.cfm?fuseaction=Search.DrugDetails/. </a:t>
            </a:r>
            <a:r>
              <a:rPr lang="en-US" dirty="0" smtClean="0"/>
              <a:t>Accessed October 2014.</a:t>
            </a:r>
            <a:endParaRPr lang="en-US" dirty="0"/>
          </a:p>
        </p:txBody>
      </p:sp>
      <p:sp>
        <p:nvSpPr>
          <p:cNvPr id="4" name="Title 3"/>
          <p:cNvSpPr>
            <a:spLocks noGrp="1"/>
          </p:cNvSpPr>
          <p:nvPr>
            <p:ph type="title"/>
          </p:nvPr>
        </p:nvSpPr>
        <p:spPr>
          <a:xfrm>
            <a:off x="261257" y="142426"/>
            <a:ext cx="8229600" cy="1143000"/>
          </a:xfrm>
        </p:spPr>
        <p:txBody>
          <a:bodyPr>
            <a:normAutofit/>
          </a:bodyPr>
          <a:lstStyle/>
          <a:p>
            <a:r>
              <a:rPr lang="en-US" dirty="0" smtClean="0"/>
              <a:t>Pirfenidone Warnings </a:t>
            </a:r>
            <a:r>
              <a:rPr lang="en-US" dirty="0"/>
              <a:t>and Precautions</a:t>
            </a:r>
            <a:br>
              <a:rPr lang="en-US" dirty="0"/>
            </a:br>
            <a:r>
              <a:rPr lang="en-US" sz="2200" dirty="0"/>
              <a:t>Temporary dosage reductions or discontinuations may be </a:t>
            </a:r>
            <a:r>
              <a:rPr lang="en-US" sz="2200" dirty="0" smtClean="0"/>
              <a:t>required</a:t>
            </a:r>
            <a:endParaRPr lang="en-US" sz="2200" dirty="0"/>
          </a:p>
        </p:txBody>
      </p:sp>
      <p:sp>
        <p:nvSpPr>
          <p:cNvPr id="5" name="Content Placeholder 4"/>
          <p:cNvSpPr>
            <a:spLocks noGrp="1"/>
          </p:cNvSpPr>
          <p:nvPr>
            <p:ph idx="1"/>
          </p:nvPr>
        </p:nvSpPr>
        <p:spPr>
          <a:xfrm>
            <a:off x="457200" y="1065814"/>
            <a:ext cx="8229600" cy="4525963"/>
          </a:xfrm>
        </p:spPr>
        <p:txBody>
          <a:bodyPr>
            <a:normAutofit fontScale="85000" lnSpcReduction="10000"/>
          </a:bodyPr>
          <a:lstStyle/>
          <a:p>
            <a:endParaRPr lang="en-US" dirty="0"/>
          </a:p>
          <a:p>
            <a:r>
              <a:rPr lang="en-US" u="sng" dirty="0" smtClean="0"/>
              <a:t>Elevated </a:t>
            </a:r>
            <a:r>
              <a:rPr lang="en-US" u="sng" dirty="0"/>
              <a:t>liver enzymes</a:t>
            </a:r>
            <a:r>
              <a:rPr lang="en-US" dirty="0"/>
              <a:t>: ALT, AST, and bilirubin elevations have occurred with </a:t>
            </a:r>
            <a:r>
              <a:rPr lang="en-US" dirty="0" smtClean="0"/>
              <a:t>pirfenidone. </a:t>
            </a:r>
            <a:r>
              <a:rPr lang="en-US" dirty="0"/>
              <a:t>Monitor ALT, AST, and bilirubin before and during treatment. </a:t>
            </a:r>
            <a:endParaRPr lang="en-US" dirty="0" smtClean="0"/>
          </a:p>
          <a:p>
            <a:r>
              <a:rPr lang="en-US" u="sng" dirty="0" smtClean="0"/>
              <a:t>Photosensitivity </a:t>
            </a:r>
            <a:r>
              <a:rPr lang="en-US" u="sng" dirty="0"/>
              <a:t>and rash</a:t>
            </a:r>
            <a:r>
              <a:rPr lang="en-US" dirty="0"/>
              <a:t>: Photosensitivity and rash have been noted with pirfenidone</a:t>
            </a:r>
            <a:r>
              <a:rPr lang="en-US" dirty="0" smtClean="0"/>
              <a:t>. </a:t>
            </a:r>
            <a:r>
              <a:rPr lang="en-US" dirty="0"/>
              <a:t>Avoid exposure to sunlight and sunlamps. Wear sunscreen and </a:t>
            </a:r>
            <a:r>
              <a:rPr lang="en-US" dirty="0" smtClean="0"/>
              <a:t>protective </a:t>
            </a:r>
            <a:r>
              <a:rPr lang="en-US" dirty="0"/>
              <a:t>clothing daily. </a:t>
            </a:r>
            <a:endParaRPr lang="en-US" dirty="0" smtClean="0"/>
          </a:p>
          <a:p>
            <a:r>
              <a:rPr lang="en-US" u="sng" dirty="0" smtClean="0"/>
              <a:t>Gastrointestinal </a:t>
            </a:r>
            <a:r>
              <a:rPr lang="en-US" u="sng" dirty="0"/>
              <a:t>disorders</a:t>
            </a:r>
            <a:r>
              <a:rPr lang="en-US" dirty="0"/>
              <a:t>: Nausea, vomiting, diarrhea, dyspepsia, gastro-esophageal reflux disease, and abdominal pain have occurred with pirfenidone</a:t>
            </a:r>
            <a:r>
              <a:rPr lang="en-US" dirty="0" smtClean="0"/>
              <a:t>.  </a:t>
            </a:r>
            <a:endParaRPr lang="en-US" dirty="0"/>
          </a:p>
          <a:p>
            <a:endParaRPr lang="en-US" dirty="0"/>
          </a:p>
        </p:txBody>
      </p:sp>
    </p:spTree>
    <p:extLst>
      <p:ext uri="{BB962C8B-B14F-4D97-AF65-F5344CB8AC3E}">
        <p14:creationId xmlns:p14="http://schemas.microsoft.com/office/powerpoint/2010/main" val="446226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0447"/>
            <a:ext cx="8229600" cy="115728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26528E"/>
                </a:solidFill>
                <a:latin typeface="+mj-lt"/>
                <a:ea typeface="+mj-ea"/>
                <a:cs typeface="+mj-cs"/>
              </a:defRPr>
            </a:lvl1pPr>
          </a:lstStyle>
          <a:p>
            <a:endParaRPr lang="en-US" sz="3600" b="1" dirty="0"/>
          </a:p>
        </p:txBody>
      </p:sp>
      <p:sp>
        <p:nvSpPr>
          <p:cNvPr id="3" name="TextBox 2"/>
          <p:cNvSpPr txBox="1"/>
          <p:nvPr/>
        </p:nvSpPr>
        <p:spPr>
          <a:xfrm>
            <a:off x="1" y="6077011"/>
            <a:ext cx="8336280" cy="646331"/>
          </a:xfrm>
          <a:prstGeom prst="rect">
            <a:avLst/>
          </a:prstGeom>
          <a:noFill/>
        </p:spPr>
        <p:txBody>
          <a:bodyPr wrap="square" rtlCol="0">
            <a:spAutoFit/>
          </a:bodyPr>
          <a:lstStyle/>
          <a:p>
            <a:r>
              <a:rPr lang="en-US" dirty="0" smtClean="0"/>
              <a:t>http</a:t>
            </a:r>
            <a:r>
              <a:rPr lang="en-US" dirty="0"/>
              <a:t>://www.accessdata.fda.gov/scripts/cder/drugsatfda/index.cfm?fuseaction=Search.DrugDetails/. </a:t>
            </a:r>
            <a:r>
              <a:rPr lang="en-US" dirty="0" smtClean="0"/>
              <a:t>Accessed October 2014.</a:t>
            </a:r>
            <a:endParaRPr lang="en-US" dirty="0"/>
          </a:p>
        </p:txBody>
      </p:sp>
      <p:sp>
        <p:nvSpPr>
          <p:cNvPr id="4" name="Title 3"/>
          <p:cNvSpPr>
            <a:spLocks noGrp="1"/>
          </p:cNvSpPr>
          <p:nvPr>
            <p:ph type="title"/>
          </p:nvPr>
        </p:nvSpPr>
        <p:spPr>
          <a:xfrm>
            <a:off x="261257" y="-59699"/>
            <a:ext cx="8229600" cy="1143000"/>
          </a:xfrm>
        </p:spPr>
        <p:txBody>
          <a:bodyPr>
            <a:normAutofit/>
          </a:bodyPr>
          <a:lstStyle/>
          <a:p>
            <a:r>
              <a:rPr lang="en-US" dirty="0" smtClean="0"/>
              <a:t>Pirfenidone: Other </a:t>
            </a:r>
            <a:r>
              <a:rPr lang="en-US" dirty="0"/>
              <a:t>Considerations</a:t>
            </a:r>
            <a:endParaRPr lang="en-US" sz="2200" dirty="0"/>
          </a:p>
        </p:txBody>
      </p:sp>
      <p:sp>
        <p:nvSpPr>
          <p:cNvPr id="5" name="Content Placeholder 4"/>
          <p:cNvSpPr>
            <a:spLocks noGrp="1"/>
          </p:cNvSpPr>
          <p:nvPr>
            <p:ph idx="1"/>
          </p:nvPr>
        </p:nvSpPr>
        <p:spPr>
          <a:xfrm>
            <a:off x="322450" y="886669"/>
            <a:ext cx="8686800" cy="5190342"/>
          </a:xfrm>
        </p:spPr>
        <p:txBody>
          <a:bodyPr>
            <a:normAutofit fontScale="70000" lnSpcReduction="20000"/>
          </a:bodyPr>
          <a:lstStyle/>
          <a:p>
            <a:r>
              <a:rPr lang="en-US" dirty="0" smtClean="0"/>
              <a:t>Post-marketing experience (reactions of unknown frequency)</a:t>
            </a:r>
          </a:p>
          <a:p>
            <a:pPr lvl="1"/>
            <a:r>
              <a:rPr lang="en-US" dirty="0"/>
              <a:t>Agranulocytosis </a:t>
            </a:r>
          </a:p>
          <a:p>
            <a:pPr lvl="1"/>
            <a:r>
              <a:rPr lang="en-US" dirty="0" smtClean="0"/>
              <a:t>Angioedema </a:t>
            </a:r>
            <a:endParaRPr lang="en-US" dirty="0"/>
          </a:p>
          <a:p>
            <a:pPr lvl="1"/>
            <a:r>
              <a:rPr lang="en-US" dirty="0" smtClean="0"/>
              <a:t>Bilirubin </a:t>
            </a:r>
            <a:r>
              <a:rPr lang="en-US" dirty="0"/>
              <a:t>increased in combination with increases of ALT and </a:t>
            </a:r>
            <a:r>
              <a:rPr lang="en-US" dirty="0" smtClean="0"/>
              <a:t>AST</a:t>
            </a:r>
          </a:p>
          <a:p>
            <a:r>
              <a:rPr lang="en-US" dirty="0" smtClean="0"/>
              <a:t>Drug interactions</a:t>
            </a:r>
          </a:p>
          <a:p>
            <a:pPr lvl="1"/>
            <a:r>
              <a:rPr lang="en-US" dirty="0" smtClean="0"/>
              <a:t>Metabolized </a:t>
            </a:r>
            <a:r>
              <a:rPr lang="en-US" dirty="0"/>
              <a:t>primarily </a:t>
            </a:r>
            <a:r>
              <a:rPr lang="en-US" dirty="0" smtClean="0"/>
              <a:t>via CYP1A2</a:t>
            </a:r>
          </a:p>
          <a:p>
            <a:pPr lvl="1"/>
            <a:r>
              <a:rPr lang="en-US" dirty="0" smtClean="0"/>
              <a:t>Activators and inhibitors of CYP1A2 should be used with caution with pirfenidone</a:t>
            </a:r>
          </a:p>
          <a:p>
            <a:r>
              <a:rPr lang="en-US" dirty="0"/>
              <a:t>Use with caution with mild/moderate hepatic impairment, not recommended for patients with severe </a:t>
            </a:r>
            <a:r>
              <a:rPr lang="en-US" dirty="0" smtClean="0"/>
              <a:t>impairment</a:t>
            </a:r>
          </a:p>
          <a:p>
            <a:r>
              <a:rPr lang="en-US" dirty="0" smtClean="0"/>
              <a:t>Use </a:t>
            </a:r>
            <a:r>
              <a:rPr lang="en-US" dirty="0"/>
              <a:t>with caution with </a:t>
            </a:r>
            <a:r>
              <a:rPr lang="en-US" dirty="0" smtClean="0"/>
              <a:t>mild/moderate/severe renal </a:t>
            </a:r>
            <a:r>
              <a:rPr lang="en-US" dirty="0"/>
              <a:t>impairment, not recommended for patients with </a:t>
            </a:r>
            <a:r>
              <a:rPr lang="en-US" dirty="0" smtClean="0"/>
              <a:t>ESRD requiring dialysis</a:t>
            </a:r>
          </a:p>
          <a:p>
            <a:r>
              <a:rPr lang="en-US" dirty="0"/>
              <a:t>Smoking causes decreased </a:t>
            </a:r>
            <a:r>
              <a:rPr lang="en-US" dirty="0" smtClean="0"/>
              <a:t>exposure to pirfenidone. </a:t>
            </a:r>
            <a:r>
              <a:rPr lang="en-US" dirty="0"/>
              <a:t>Instruct patients to stop smoking prior to treatment with </a:t>
            </a:r>
            <a:r>
              <a:rPr lang="en-US" dirty="0" smtClean="0"/>
              <a:t>pirfenidone and </a:t>
            </a:r>
            <a:r>
              <a:rPr lang="en-US" dirty="0"/>
              <a:t>to avoid smoking when using </a:t>
            </a:r>
            <a:r>
              <a:rPr lang="en-US" dirty="0" smtClean="0"/>
              <a:t>pirfenidone.</a:t>
            </a:r>
            <a:endParaRPr lang="en-US" dirty="0"/>
          </a:p>
          <a:p>
            <a:endParaRPr lang="en-US" dirty="0"/>
          </a:p>
        </p:txBody>
      </p:sp>
    </p:spTree>
    <p:extLst>
      <p:ext uri="{BB962C8B-B14F-4D97-AF65-F5344CB8AC3E}">
        <p14:creationId xmlns:p14="http://schemas.microsoft.com/office/powerpoint/2010/main" val="1904567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1818079"/>
            <a:ext cx="7772400" cy="2207656"/>
          </a:xfrm>
        </p:spPr>
        <p:txBody>
          <a:bodyPr>
            <a:normAutofit/>
          </a:bodyPr>
          <a:lstStyle/>
          <a:p>
            <a:r>
              <a:rPr lang="en-US" sz="4900" cap="none" dirty="0" smtClean="0">
                <a:solidFill>
                  <a:srgbClr val="C74D35"/>
                </a:solidFill>
              </a:rPr>
              <a:t>INPULSIS</a:t>
            </a:r>
            <a:r>
              <a:rPr lang="en-US" cap="none" dirty="0" smtClean="0"/>
              <a:t/>
            </a:r>
            <a:br>
              <a:rPr lang="en-US" cap="none" dirty="0" smtClean="0"/>
            </a:br>
            <a:r>
              <a:rPr lang="en-US" b="0" cap="none" dirty="0" err="1" smtClean="0"/>
              <a:t>Nintedanib</a:t>
            </a:r>
            <a:endParaRPr lang="en-US" cap="none" dirty="0"/>
          </a:p>
        </p:txBody>
      </p:sp>
    </p:spTree>
    <p:extLst>
      <p:ext uri="{BB962C8B-B14F-4D97-AF65-F5344CB8AC3E}">
        <p14:creationId xmlns:p14="http://schemas.microsoft.com/office/powerpoint/2010/main" val="3314329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 y="751118"/>
            <a:ext cx="8059616" cy="5472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78971" y="277592"/>
            <a:ext cx="8294914" cy="1143000"/>
          </a:xfrm>
          <a:noFill/>
        </p:spPr>
        <p:txBody>
          <a:bodyPr>
            <a:noAutofit/>
          </a:bodyPr>
          <a:lstStyle/>
          <a:p>
            <a:r>
              <a:rPr lang="en-US" sz="3600" b="1" dirty="0" smtClean="0"/>
              <a:t>Linking IPF Pathogenesis </a:t>
            </a:r>
            <a:r>
              <a:rPr lang="en-US" sz="3600" b="1" dirty="0"/>
              <a:t>to </a:t>
            </a:r>
            <a:r>
              <a:rPr lang="en-US" sz="3600" b="1" dirty="0" smtClean="0"/>
              <a:t>Potential </a:t>
            </a:r>
            <a:r>
              <a:rPr lang="en-US" sz="3600" b="1" dirty="0"/>
              <a:t>Therapies</a:t>
            </a:r>
          </a:p>
        </p:txBody>
      </p:sp>
      <p:sp>
        <p:nvSpPr>
          <p:cNvPr id="5" name="TextBox 4"/>
          <p:cNvSpPr txBox="1"/>
          <p:nvPr/>
        </p:nvSpPr>
        <p:spPr>
          <a:xfrm>
            <a:off x="38100" y="6145216"/>
            <a:ext cx="6010235" cy="307777"/>
          </a:xfrm>
          <a:prstGeom prst="rect">
            <a:avLst/>
          </a:prstGeom>
          <a:noFill/>
        </p:spPr>
        <p:txBody>
          <a:bodyPr wrap="none" rtlCol="0">
            <a:spAutoFit/>
          </a:bodyPr>
          <a:lstStyle/>
          <a:p>
            <a:r>
              <a:rPr lang="en-US" sz="1400" dirty="0"/>
              <a:t>Ahluwalia N, et </a:t>
            </a:r>
            <a:r>
              <a:rPr lang="en-US" sz="1400" dirty="0" smtClean="0"/>
              <a:t>al. </a:t>
            </a:r>
            <a:r>
              <a:rPr lang="en-US" sz="1400" i="1" dirty="0" smtClean="0"/>
              <a:t>Am </a:t>
            </a:r>
            <a:r>
              <a:rPr lang="en-US" sz="1400" i="1" dirty="0"/>
              <a:t>J </a:t>
            </a:r>
            <a:r>
              <a:rPr lang="en-US" sz="1400" i="1" dirty="0" err="1"/>
              <a:t>Respir</a:t>
            </a:r>
            <a:r>
              <a:rPr lang="en-US" sz="1400" i="1" dirty="0"/>
              <a:t> </a:t>
            </a:r>
            <a:r>
              <a:rPr lang="en-US" sz="1400" i="1" dirty="0" err="1"/>
              <a:t>Crit</a:t>
            </a:r>
            <a:r>
              <a:rPr lang="en-US" sz="1400" i="1" dirty="0"/>
              <a:t> Care Med</a:t>
            </a:r>
            <a:r>
              <a:rPr lang="en-US" sz="1400" dirty="0"/>
              <a:t>. 2014 Aug 4. [</a:t>
            </a:r>
            <a:r>
              <a:rPr lang="en-US" sz="1400" dirty="0" err="1"/>
              <a:t>Epub</a:t>
            </a:r>
            <a:r>
              <a:rPr lang="en-US" sz="1400" dirty="0"/>
              <a:t> ahead of print</a:t>
            </a:r>
            <a:r>
              <a:rPr lang="en-US" sz="1400" dirty="0" smtClean="0"/>
              <a:t>].</a:t>
            </a:r>
            <a:endParaRPr lang="en-US" sz="1400" dirty="0"/>
          </a:p>
        </p:txBody>
      </p:sp>
    </p:spTree>
    <p:extLst>
      <p:ext uri="{BB962C8B-B14F-4D97-AF65-F5344CB8AC3E}">
        <p14:creationId xmlns:p14="http://schemas.microsoft.com/office/powerpoint/2010/main" val="10509237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249" y="273649"/>
            <a:ext cx="8690865" cy="1143000"/>
          </a:xfrm>
        </p:spPr>
        <p:txBody>
          <a:bodyPr>
            <a:noAutofit/>
          </a:bodyPr>
          <a:lstStyle/>
          <a:p>
            <a:r>
              <a:rPr lang="en-US" sz="3600" b="1" dirty="0" smtClean="0"/>
              <a:t>Possible </a:t>
            </a:r>
            <a:r>
              <a:rPr lang="en-US" dirty="0" smtClean="0"/>
              <a:t>Mechanisms of Nintedanib Action</a:t>
            </a:r>
            <a:endParaRPr lang="en-US" sz="3600" b="1" dirty="0"/>
          </a:p>
        </p:txBody>
      </p:sp>
      <p:sp>
        <p:nvSpPr>
          <p:cNvPr id="3" name="Content Placeholder 2"/>
          <p:cNvSpPr>
            <a:spLocks noGrp="1"/>
          </p:cNvSpPr>
          <p:nvPr>
            <p:ph idx="1"/>
          </p:nvPr>
        </p:nvSpPr>
        <p:spPr>
          <a:xfrm>
            <a:off x="453135" y="1584551"/>
            <a:ext cx="3967573" cy="3097061"/>
          </a:xfrm>
        </p:spPr>
        <p:txBody>
          <a:bodyPr>
            <a:normAutofit/>
          </a:bodyPr>
          <a:lstStyle/>
          <a:p>
            <a:r>
              <a:rPr lang="en-US" sz="2800" dirty="0" smtClean="0"/>
              <a:t>Triple kinase inhibitor</a:t>
            </a:r>
          </a:p>
          <a:p>
            <a:r>
              <a:rPr lang="en-US" sz="2800" dirty="0" smtClean="0"/>
              <a:t>Phosphatase activator</a:t>
            </a:r>
          </a:p>
          <a:p>
            <a:r>
              <a:rPr lang="en-US" sz="2800" dirty="0" err="1" smtClean="0"/>
              <a:t>Antiangiogenic</a:t>
            </a:r>
            <a:r>
              <a:rPr lang="en-US" sz="2800" dirty="0" smtClean="0"/>
              <a:t>, antitumor activity</a:t>
            </a:r>
          </a:p>
          <a:p>
            <a:endParaRPr lang="en-US" sz="2800" dirty="0"/>
          </a:p>
        </p:txBody>
      </p:sp>
      <p:sp>
        <p:nvSpPr>
          <p:cNvPr id="4" name="Rounded Rectangle 3"/>
          <p:cNvSpPr/>
          <p:nvPr/>
        </p:nvSpPr>
        <p:spPr>
          <a:xfrm>
            <a:off x="3806696" y="3147924"/>
            <a:ext cx="1065321" cy="3728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lvl="1" algn="ctr"/>
            <a:r>
              <a:rPr lang="en-US" b="1" dirty="0" smtClean="0">
                <a:solidFill>
                  <a:schemeClr val="bg1"/>
                </a:solidFill>
              </a:rPr>
              <a:t>VEGF</a:t>
            </a:r>
            <a:endParaRPr lang="en-US" b="1" dirty="0">
              <a:solidFill>
                <a:schemeClr val="bg1"/>
              </a:solidFill>
            </a:endParaRPr>
          </a:p>
        </p:txBody>
      </p:sp>
      <p:sp>
        <p:nvSpPr>
          <p:cNvPr id="5" name="Oval 4"/>
          <p:cNvSpPr/>
          <p:nvPr/>
        </p:nvSpPr>
        <p:spPr>
          <a:xfrm>
            <a:off x="5181314" y="1766170"/>
            <a:ext cx="2337515" cy="674299"/>
          </a:xfrm>
          <a:prstGeom prst="ellipse">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Nintedanib</a:t>
            </a:r>
            <a:endParaRPr lang="en-US" sz="2400" dirty="0"/>
          </a:p>
        </p:txBody>
      </p:sp>
      <p:sp>
        <p:nvSpPr>
          <p:cNvPr id="6" name="Rounded Rectangle 5"/>
          <p:cNvSpPr/>
          <p:nvPr/>
        </p:nvSpPr>
        <p:spPr>
          <a:xfrm>
            <a:off x="5159669" y="3147924"/>
            <a:ext cx="1065321" cy="3728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lvl="1" algn="ctr"/>
            <a:r>
              <a:rPr lang="en-US" b="1" dirty="0" smtClean="0">
                <a:solidFill>
                  <a:schemeClr val="bg1"/>
                </a:solidFill>
              </a:rPr>
              <a:t>PDGF</a:t>
            </a:r>
            <a:endParaRPr lang="en-US" b="1" dirty="0">
              <a:solidFill>
                <a:schemeClr val="bg1"/>
              </a:solidFill>
            </a:endParaRPr>
          </a:p>
        </p:txBody>
      </p:sp>
      <p:sp>
        <p:nvSpPr>
          <p:cNvPr id="7" name="Rounded Rectangle 6"/>
          <p:cNvSpPr/>
          <p:nvPr/>
        </p:nvSpPr>
        <p:spPr>
          <a:xfrm>
            <a:off x="6512642" y="3147924"/>
            <a:ext cx="1065321" cy="3728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lvl="1" algn="ctr"/>
            <a:r>
              <a:rPr lang="en-US" b="1" dirty="0" smtClean="0">
                <a:solidFill>
                  <a:schemeClr val="bg1"/>
                </a:solidFill>
              </a:rPr>
              <a:t>FGF</a:t>
            </a:r>
            <a:endParaRPr lang="en-US" b="1" dirty="0">
              <a:solidFill>
                <a:schemeClr val="bg1"/>
              </a:solidFill>
            </a:endParaRPr>
          </a:p>
        </p:txBody>
      </p:sp>
      <p:sp>
        <p:nvSpPr>
          <p:cNvPr id="8" name="Rounded Rectangle 7"/>
          <p:cNvSpPr/>
          <p:nvPr/>
        </p:nvSpPr>
        <p:spPr>
          <a:xfrm>
            <a:off x="7865616" y="3147924"/>
            <a:ext cx="1065321" cy="3728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solidFill>
              </a:rPr>
              <a:t>SHP-1</a:t>
            </a:r>
            <a:endParaRPr lang="en-US" b="1" dirty="0">
              <a:solidFill>
                <a:schemeClr val="bg1"/>
              </a:solidFill>
            </a:endParaRPr>
          </a:p>
        </p:txBody>
      </p:sp>
      <p:grpSp>
        <p:nvGrpSpPr>
          <p:cNvPr id="13" name="Group 12"/>
          <p:cNvGrpSpPr/>
          <p:nvPr/>
        </p:nvGrpSpPr>
        <p:grpSpPr>
          <a:xfrm rot="21264652">
            <a:off x="5810250" y="2590800"/>
            <a:ext cx="313592" cy="447675"/>
            <a:chOff x="5829300" y="2590800"/>
            <a:chExt cx="313592" cy="447675"/>
          </a:xfrm>
        </p:grpSpPr>
        <p:cxnSp>
          <p:nvCxnSpPr>
            <p:cNvPr id="10" name="Straight Connector 9"/>
            <p:cNvCxnSpPr/>
            <p:nvPr/>
          </p:nvCxnSpPr>
          <p:spPr>
            <a:xfrm flipH="1">
              <a:off x="5884985" y="2590800"/>
              <a:ext cx="257907" cy="41030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829300" y="2959100"/>
              <a:ext cx="120650" cy="793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rot="582596" flipH="1">
            <a:off x="6632575" y="2590800"/>
            <a:ext cx="313592" cy="447675"/>
            <a:chOff x="5829300" y="2590800"/>
            <a:chExt cx="313592" cy="447675"/>
          </a:xfrm>
        </p:grpSpPr>
        <p:cxnSp>
          <p:nvCxnSpPr>
            <p:cNvPr id="15" name="Straight Connector 14"/>
            <p:cNvCxnSpPr/>
            <p:nvPr/>
          </p:nvCxnSpPr>
          <p:spPr>
            <a:xfrm flipH="1">
              <a:off x="5884985" y="2590800"/>
              <a:ext cx="257907" cy="41030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829300" y="2959100"/>
              <a:ext cx="120650" cy="793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2" name="Group 21"/>
          <p:cNvGrpSpPr/>
          <p:nvPr/>
        </p:nvGrpSpPr>
        <p:grpSpPr>
          <a:xfrm>
            <a:off x="4754787" y="2365533"/>
            <a:ext cx="679812" cy="782392"/>
            <a:chOff x="4770154" y="2365532"/>
            <a:chExt cx="781675" cy="869777"/>
          </a:xfrm>
        </p:grpSpPr>
        <p:cxnSp>
          <p:nvCxnSpPr>
            <p:cNvPr id="18" name="Straight Connector 17"/>
            <p:cNvCxnSpPr/>
            <p:nvPr/>
          </p:nvCxnSpPr>
          <p:spPr>
            <a:xfrm rot="778039" flipH="1">
              <a:off x="4971198" y="2365532"/>
              <a:ext cx="580631" cy="82467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770154" y="2994608"/>
              <a:ext cx="220946" cy="2407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cxnSp>
        <p:nvCxnSpPr>
          <p:cNvPr id="24" name="Straight Arrow Connector 23"/>
          <p:cNvCxnSpPr/>
          <p:nvPr/>
        </p:nvCxnSpPr>
        <p:spPr>
          <a:xfrm>
            <a:off x="7291789" y="2440469"/>
            <a:ext cx="829861" cy="575022"/>
          </a:xfrm>
          <a:prstGeom prst="straightConnector1">
            <a:avLst/>
          </a:prstGeom>
          <a:ln>
            <a:solidFill>
              <a:srgbClr val="92D050"/>
            </a:solidFill>
            <a:tailEnd type="stealth" w="lg" len="lg"/>
          </a:ln>
        </p:spPr>
        <p:style>
          <a:lnRef idx="2">
            <a:schemeClr val="accent1"/>
          </a:lnRef>
          <a:fillRef idx="0">
            <a:schemeClr val="accent1"/>
          </a:fillRef>
          <a:effectRef idx="1">
            <a:schemeClr val="accent1"/>
          </a:effectRef>
          <a:fontRef idx="minor">
            <a:schemeClr val="tx1"/>
          </a:fontRef>
        </p:style>
      </p:cxnSp>
      <p:sp>
        <p:nvSpPr>
          <p:cNvPr id="25" name="Down Arrow 24"/>
          <p:cNvSpPr/>
          <p:nvPr/>
        </p:nvSpPr>
        <p:spPr>
          <a:xfrm>
            <a:off x="4979275" y="3749455"/>
            <a:ext cx="2797831" cy="586154"/>
          </a:xfrm>
          <a:prstGeom prst="downArrow">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27" name="TextBox 26"/>
          <p:cNvSpPr txBox="1"/>
          <p:nvPr/>
        </p:nvSpPr>
        <p:spPr>
          <a:xfrm>
            <a:off x="37510" y="5937043"/>
            <a:ext cx="3943772" cy="523220"/>
          </a:xfrm>
          <a:prstGeom prst="rect">
            <a:avLst/>
          </a:prstGeom>
          <a:noFill/>
        </p:spPr>
        <p:txBody>
          <a:bodyPr wrap="none" rtlCol="0">
            <a:spAutoFit/>
          </a:bodyPr>
          <a:lstStyle/>
          <a:p>
            <a:r>
              <a:rPr lang="en-US" sz="1400" dirty="0" err="1"/>
              <a:t>Hilberg</a:t>
            </a:r>
            <a:r>
              <a:rPr lang="en-US" sz="1400" dirty="0"/>
              <a:t> </a:t>
            </a:r>
            <a:r>
              <a:rPr lang="en-US" sz="1400" dirty="0" smtClean="0"/>
              <a:t>F, et al. </a:t>
            </a:r>
            <a:r>
              <a:rPr lang="en-US" sz="1400" i="1" dirty="0" smtClean="0"/>
              <a:t>Cancer Res</a:t>
            </a:r>
            <a:r>
              <a:rPr lang="en-US" sz="1400" dirty="0" smtClean="0"/>
              <a:t>. 2008;68(12</a:t>
            </a:r>
            <a:r>
              <a:rPr lang="en-US" sz="1400" dirty="0"/>
              <a:t>):</a:t>
            </a:r>
            <a:r>
              <a:rPr lang="en-US" sz="1400" dirty="0" smtClean="0"/>
              <a:t>4774-4782.</a:t>
            </a:r>
            <a:endParaRPr lang="en-US" sz="1400" dirty="0"/>
          </a:p>
          <a:p>
            <a:r>
              <a:rPr lang="en-US" sz="1400" dirty="0" smtClean="0"/>
              <a:t>Tai </a:t>
            </a:r>
            <a:r>
              <a:rPr lang="en-US" sz="1400" dirty="0"/>
              <a:t>WT, et </a:t>
            </a:r>
            <a:r>
              <a:rPr lang="en-US" sz="1400" dirty="0" smtClean="0"/>
              <a:t>al. </a:t>
            </a:r>
            <a:r>
              <a:rPr lang="en-US" sz="1400" i="1" dirty="0" smtClean="0"/>
              <a:t>J </a:t>
            </a:r>
            <a:r>
              <a:rPr lang="en-US" sz="1400" i="1" dirty="0" err="1" smtClean="0"/>
              <a:t>Hepatol</a:t>
            </a:r>
            <a:r>
              <a:rPr lang="en-US" sz="1400" dirty="0" smtClean="0"/>
              <a:t>. 2014;61(1</a:t>
            </a:r>
            <a:r>
              <a:rPr lang="en-US" sz="1400" dirty="0"/>
              <a:t>):</a:t>
            </a:r>
            <a:r>
              <a:rPr lang="en-US" sz="1400" dirty="0" smtClean="0"/>
              <a:t>89-97.</a:t>
            </a:r>
          </a:p>
        </p:txBody>
      </p:sp>
      <p:sp>
        <p:nvSpPr>
          <p:cNvPr id="29" name="Flowchart: Multidocument 28"/>
          <p:cNvSpPr/>
          <p:nvPr/>
        </p:nvSpPr>
        <p:spPr>
          <a:xfrm>
            <a:off x="4327640" y="4534423"/>
            <a:ext cx="4126252" cy="864295"/>
          </a:xfrm>
          <a:prstGeom prst="flowChartMulti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Pleiotropic Effects</a:t>
            </a:r>
          </a:p>
        </p:txBody>
      </p:sp>
    </p:spTree>
    <p:extLst>
      <p:ext uri="{BB962C8B-B14F-4D97-AF65-F5344CB8AC3E}">
        <p14:creationId xmlns:p14="http://schemas.microsoft.com/office/powerpoint/2010/main" val="2046359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00" name="Text Box 8"/>
          <p:cNvSpPr txBox="1">
            <a:spLocks noChangeArrowheads="1"/>
          </p:cNvSpPr>
          <p:nvPr/>
        </p:nvSpPr>
        <p:spPr bwMode="auto">
          <a:xfrm>
            <a:off x="32825" y="6149616"/>
            <a:ext cx="4667250"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0" fontAlgn="base" hangingPunct="0">
              <a:spcBef>
                <a:spcPct val="0"/>
              </a:spcBef>
              <a:spcAft>
                <a:spcPct val="0"/>
              </a:spcAft>
              <a:defRPr/>
            </a:pPr>
            <a:r>
              <a:rPr lang="en-US" sz="1400" dirty="0" smtClean="0">
                <a:ea typeface="ＭＳ Ｐゴシック" pitchFamily="34" charset="-128"/>
                <a:cs typeface="Arial" pitchFamily="34" charset="0"/>
              </a:rPr>
              <a:t>Richeldi L, et al. </a:t>
            </a:r>
            <a:r>
              <a:rPr lang="en-US" sz="1400" i="1" dirty="0" smtClean="0">
                <a:ea typeface="ＭＳ Ｐゴシック" pitchFamily="34" charset="-128"/>
                <a:cs typeface="Arial" pitchFamily="34" charset="0"/>
              </a:rPr>
              <a:t>N </a:t>
            </a:r>
            <a:r>
              <a:rPr lang="en-US" sz="1400" i="1" dirty="0">
                <a:ea typeface="ＭＳ Ｐゴシック" pitchFamily="34" charset="-128"/>
                <a:cs typeface="Arial" pitchFamily="34" charset="0"/>
              </a:rPr>
              <a:t>Engl J </a:t>
            </a:r>
            <a:r>
              <a:rPr lang="en-US" sz="1400" i="1" dirty="0" smtClean="0">
                <a:ea typeface="ＭＳ Ｐゴシック" pitchFamily="34" charset="-128"/>
                <a:cs typeface="Arial" pitchFamily="34" charset="0"/>
              </a:rPr>
              <a:t>Med.</a:t>
            </a:r>
            <a:r>
              <a:rPr lang="en-US" sz="1400" dirty="0" smtClean="0">
                <a:ea typeface="ＭＳ Ｐゴシック" pitchFamily="34" charset="-128"/>
                <a:cs typeface="Arial" pitchFamily="34" charset="0"/>
              </a:rPr>
              <a:t>2011:365;1079-1089.</a:t>
            </a:r>
            <a:endParaRPr lang="en-US" sz="1400" dirty="0">
              <a:ea typeface="ＭＳ Ｐゴシック" pitchFamily="34" charset="-128"/>
              <a:cs typeface="Arial" pitchFamily="34" charset="0"/>
            </a:endParaRPr>
          </a:p>
        </p:txBody>
      </p: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09787" y="2133125"/>
            <a:ext cx="4937125" cy="306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5946140" y="1434592"/>
            <a:ext cx="1417320" cy="427939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445325" y="262763"/>
            <a:ext cx="8229600" cy="1143000"/>
          </a:xfrm>
        </p:spPr>
        <p:txBody>
          <a:bodyPr>
            <a:normAutofit fontScale="90000"/>
          </a:bodyPr>
          <a:lstStyle/>
          <a:p>
            <a:r>
              <a:rPr lang="en-US" sz="3600" b="1" dirty="0" smtClean="0"/>
              <a:t>Nintedanib Showed Promise </a:t>
            </a:r>
            <a:br>
              <a:rPr lang="en-US" sz="3600" b="1" dirty="0" smtClean="0"/>
            </a:br>
            <a:r>
              <a:rPr lang="en-US" sz="3600" b="1" dirty="0" smtClean="0"/>
              <a:t>for FVC Endpoint</a:t>
            </a:r>
            <a:endParaRPr lang="en-US" sz="3600" b="1" dirty="0"/>
          </a:p>
        </p:txBody>
      </p:sp>
      <p:sp>
        <p:nvSpPr>
          <p:cNvPr id="7" name="Left-Right Arrow 6"/>
          <p:cNvSpPr/>
          <p:nvPr/>
        </p:nvSpPr>
        <p:spPr>
          <a:xfrm>
            <a:off x="5682343" y="124295"/>
            <a:ext cx="3276111" cy="628360"/>
          </a:xfrm>
          <a:prstGeom prst="lef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Rounded Rectangle 7"/>
          <p:cNvSpPr/>
          <p:nvPr/>
        </p:nvSpPr>
        <p:spPr>
          <a:xfrm>
            <a:off x="6651598" y="191921"/>
            <a:ext cx="805118" cy="50888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ATS 2011</a:t>
            </a:r>
            <a:endParaRPr lang="en-US" sz="1400" dirty="0"/>
          </a:p>
        </p:txBody>
      </p:sp>
      <p:sp>
        <p:nvSpPr>
          <p:cNvPr id="9" name="Rectangle 8"/>
          <p:cNvSpPr/>
          <p:nvPr/>
        </p:nvSpPr>
        <p:spPr>
          <a:xfrm>
            <a:off x="7467602" y="280080"/>
            <a:ext cx="794655" cy="309657"/>
          </a:xfrm>
          <a:prstGeom prst="rect">
            <a:avLst/>
          </a:prstGeom>
          <a:solidFill>
            <a:schemeClr val="accent2"/>
          </a:solidFill>
          <a:ln>
            <a:solidFill>
              <a:schemeClr val="accent2"/>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 name="TextBox 9"/>
          <p:cNvSpPr txBox="1"/>
          <p:nvPr/>
        </p:nvSpPr>
        <p:spPr>
          <a:xfrm>
            <a:off x="7168575" y="295471"/>
            <a:ext cx="1417988" cy="276999"/>
          </a:xfrm>
          <a:prstGeom prst="rect">
            <a:avLst/>
          </a:prstGeom>
          <a:noFill/>
        </p:spPr>
        <p:txBody>
          <a:bodyPr wrap="square" rtlCol="0">
            <a:spAutoFit/>
          </a:bodyPr>
          <a:lstStyle/>
          <a:p>
            <a:pPr algn="ctr"/>
            <a:r>
              <a:rPr lang="en-US" sz="1200" dirty="0" smtClean="0">
                <a:solidFill>
                  <a:schemeClr val="bg1"/>
                </a:solidFill>
              </a:rPr>
              <a:t>2011-2013</a:t>
            </a:r>
            <a:endParaRPr lang="en-US" sz="1200" dirty="0">
              <a:solidFill>
                <a:schemeClr val="bg1"/>
              </a:solidFill>
            </a:endParaRPr>
          </a:p>
        </p:txBody>
      </p:sp>
      <p:sp>
        <p:nvSpPr>
          <p:cNvPr id="11" name="TextBox 10"/>
          <p:cNvSpPr txBox="1"/>
          <p:nvPr/>
        </p:nvSpPr>
        <p:spPr>
          <a:xfrm>
            <a:off x="8107579" y="292474"/>
            <a:ext cx="902126" cy="276999"/>
          </a:xfrm>
          <a:prstGeom prst="rect">
            <a:avLst/>
          </a:prstGeom>
          <a:noFill/>
        </p:spPr>
        <p:txBody>
          <a:bodyPr wrap="square" rtlCol="0">
            <a:spAutoFit/>
          </a:bodyPr>
          <a:lstStyle/>
          <a:p>
            <a:pPr algn="ctr"/>
            <a:r>
              <a:rPr lang="en-US" sz="1200" dirty="0" smtClean="0"/>
              <a:t>2014</a:t>
            </a:r>
            <a:endParaRPr lang="en-US" sz="1600" dirty="0"/>
          </a:p>
        </p:txBody>
      </p:sp>
      <p:sp>
        <p:nvSpPr>
          <p:cNvPr id="12" name="TextBox 11"/>
          <p:cNvSpPr txBox="1"/>
          <p:nvPr/>
        </p:nvSpPr>
        <p:spPr>
          <a:xfrm>
            <a:off x="5758546" y="312739"/>
            <a:ext cx="991025" cy="276999"/>
          </a:xfrm>
          <a:prstGeom prst="rect">
            <a:avLst/>
          </a:prstGeom>
          <a:noFill/>
        </p:spPr>
        <p:txBody>
          <a:bodyPr wrap="square" rtlCol="0">
            <a:spAutoFit/>
          </a:bodyPr>
          <a:lstStyle/>
          <a:p>
            <a:pPr algn="ctr"/>
            <a:r>
              <a:rPr lang="en-US" sz="1200" dirty="0" smtClean="0"/>
              <a:t>Pre-2011</a:t>
            </a:r>
            <a:endParaRPr lang="en-US" sz="1200" dirty="0"/>
          </a:p>
        </p:txBody>
      </p:sp>
    </p:spTree>
    <p:custDataLst>
      <p:tags r:id="rId1"/>
    </p:custDataLst>
    <p:extLst>
      <p:ext uri="{BB962C8B-B14F-4D97-AF65-F5344CB8AC3E}">
        <p14:creationId xmlns:p14="http://schemas.microsoft.com/office/powerpoint/2010/main" val="1081187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8" y="1096619"/>
            <a:ext cx="7781925" cy="509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431475" y="245164"/>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26528E"/>
                </a:solidFill>
                <a:latin typeface="+mj-lt"/>
                <a:ea typeface="+mj-ea"/>
                <a:cs typeface="+mj-cs"/>
              </a:defRPr>
            </a:lvl1pPr>
          </a:lstStyle>
          <a:p>
            <a:r>
              <a:rPr lang="en-US" sz="3600" b="1" dirty="0" smtClean="0"/>
              <a:t>INPULSIS 2014</a:t>
            </a:r>
            <a:endParaRPr lang="en-US" sz="3600" b="1" dirty="0"/>
          </a:p>
        </p:txBody>
      </p:sp>
      <p:sp>
        <p:nvSpPr>
          <p:cNvPr id="6" name="Left-Right Arrow 5"/>
          <p:cNvSpPr/>
          <p:nvPr/>
        </p:nvSpPr>
        <p:spPr>
          <a:xfrm>
            <a:off x="5682343" y="124295"/>
            <a:ext cx="3276111" cy="628360"/>
          </a:xfrm>
          <a:prstGeom prst="lef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Rounded Rectangle 6"/>
          <p:cNvSpPr/>
          <p:nvPr/>
        </p:nvSpPr>
        <p:spPr>
          <a:xfrm>
            <a:off x="6651598" y="191921"/>
            <a:ext cx="805118" cy="50888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ATS 2011</a:t>
            </a:r>
            <a:endParaRPr lang="en-US" sz="1400" dirty="0"/>
          </a:p>
        </p:txBody>
      </p:sp>
      <p:sp>
        <p:nvSpPr>
          <p:cNvPr id="8" name="TextBox 7"/>
          <p:cNvSpPr txBox="1"/>
          <p:nvPr/>
        </p:nvSpPr>
        <p:spPr>
          <a:xfrm>
            <a:off x="7168575" y="295471"/>
            <a:ext cx="1417988" cy="276999"/>
          </a:xfrm>
          <a:prstGeom prst="rect">
            <a:avLst/>
          </a:prstGeom>
          <a:noFill/>
        </p:spPr>
        <p:txBody>
          <a:bodyPr wrap="square" rtlCol="0">
            <a:spAutoFit/>
          </a:bodyPr>
          <a:lstStyle/>
          <a:p>
            <a:pPr algn="ctr"/>
            <a:r>
              <a:rPr lang="en-US" sz="1200" dirty="0" smtClean="0"/>
              <a:t>2011-2013</a:t>
            </a:r>
            <a:endParaRPr lang="en-US" sz="1200" dirty="0"/>
          </a:p>
        </p:txBody>
      </p:sp>
      <p:sp>
        <p:nvSpPr>
          <p:cNvPr id="9" name="TextBox 8"/>
          <p:cNvSpPr txBox="1"/>
          <p:nvPr/>
        </p:nvSpPr>
        <p:spPr>
          <a:xfrm>
            <a:off x="5758546" y="312739"/>
            <a:ext cx="991025" cy="276999"/>
          </a:xfrm>
          <a:prstGeom prst="rect">
            <a:avLst/>
          </a:prstGeom>
          <a:noFill/>
        </p:spPr>
        <p:txBody>
          <a:bodyPr wrap="square" rtlCol="0">
            <a:spAutoFit/>
          </a:bodyPr>
          <a:lstStyle/>
          <a:p>
            <a:pPr algn="ctr"/>
            <a:r>
              <a:rPr lang="en-US" sz="1200" dirty="0" smtClean="0"/>
              <a:t>Pre-2011</a:t>
            </a:r>
            <a:endParaRPr lang="en-US" sz="1200" dirty="0"/>
          </a:p>
        </p:txBody>
      </p:sp>
      <p:sp>
        <p:nvSpPr>
          <p:cNvPr id="10" name="Right Arrow 9"/>
          <p:cNvSpPr/>
          <p:nvPr/>
        </p:nvSpPr>
        <p:spPr>
          <a:xfrm>
            <a:off x="8284029" y="116793"/>
            <a:ext cx="674425" cy="628360"/>
          </a:xfrm>
          <a:prstGeom prst="rightArrow">
            <a:avLst/>
          </a:prstGeom>
          <a:solidFill>
            <a:schemeClr val="accent2"/>
          </a:solidFill>
          <a:ln>
            <a:solidFill>
              <a:schemeClr val="accent2"/>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TextBox 10"/>
          <p:cNvSpPr txBox="1"/>
          <p:nvPr/>
        </p:nvSpPr>
        <p:spPr>
          <a:xfrm>
            <a:off x="8107579" y="292474"/>
            <a:ext cx="902126" cy="276999"/>
          </a:xfrm>
          <a:prstGeom prst="rect">
            <a:avLst/>
          </a:prstGeom>
          <a:noFill/>
        </p:spPr>
        <p:txBody>
          <a:bodyPr wrap="square" rtlCol="0">
            <a:spAutoFit/>
          </a:bodyPr>
          <a:lstStyle/>
          <a:p>
            <a:pPr algn="ctr"/>
            <a:r>
              <a:rPr lang="en-US" sz="1200" dirty="0" smtClean="0">
                <a:solidFill>
                  <a:schemeClr val="bg1"/>
                </a:solidFill>
              </a:rPr>
              <a:t>2014</a:t>
            </a:r>
            <a:endParaRPr lang="en-US" sz="1600" dirty="0">
              <a:solidFill>
                <a:schemeClr val="bg1"/>
              </a:solidFill>
            </a:endParaRPr>
          </a:p>
        </p:txBody>
      </p:sp>
    </p:spTree>
    <p:extLst>
      <p:ext uri="{BB962C8B-B14F-4D97-AF65-F5344CB8AC3E}">
        <p14:creationId xmlns:p14="http://schemas.microsoft.com/office/powerpoint/2010/main" val="1354318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948" y="6145578"/>
            <a:ext cx="4248920" cy="307777"/>
          </a:xfrm>
          <a:prstGeom prst="rect">
            <a:avLst/>
          </a:prstGeom>
          <a:noFill/>
        </p:spPr>
        <p:txBody>
          <a:bodyPr wrap="none" rtlCol="0">
            <a:spAutoFit/>
          </a:bodyPr>
          <a:lstStyle/>
          <a:p>
            <a:r>
              <a:rPr lang="en-US" sz="1400" dirty="0" err="1" smtClean="0"/>
              <a:t>Richeldi</a:t>
            </a:r>
            <a:r>
              <a:rPr lang="en-US" sz="1400" dirty="0" smtClean="0"/>
              <a:t> L, et al. </a:t>
            </a:r>
            <a:r>
              <a:rPr lang="en-US" sz="1400" i="1" dirty="0" smtClean="0"/>
              <a:t>N </a:t>
            </a:r>
            <a:r>
              <a:rPr lang="en-US" sz="1400" i="1" dirty="0" err="1" smtClean="0"/>
              <a:t>Engl</a:t>
            </a:r>
            <a:r>
              <a:rPr lang="en-US" sz="1400" i="1" dirty="0" smtClean="0"/>
              <a:t> J Med. </a:t>
            </a:r>
            <a:r>
              <a:rPr lang="en-US" sz="1400" dirty="0" smtClean="0"/>
              <a:t>2014;370(22</a:t>
            </a:r>
            <a:r>
              <a:rPr lang="en-US" sz="1400" dirty="0"/>
              <a:t>):</a:t>
            </a:r>
            <a:r>
              <a:rPr lang="en-US" sz="1400" dirty="0" smtClean="0"/>
              <a:t>2071-2082.</a:t>
            </a:r>
            <a:endParaRPr lang="en-US" sz="1400" dirty="0"/>
          </a:p>
        </p:txBody>
      </p:sp>
      <p:sp>
        <p:nvSpPr>
          <p:cNvPr id="6" name="Title 1"/>
          <p:cNvSpPr txBox="1">
            <a:spLocks/>
          </p:cNvSpPr>
          <p:nvPr/>
        </p:nvSpPr>
        <p:spPr>
          <a:xfrm>
            <a:off x="443350" y="257039"/>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26528E"/>
                </a:solidFill>
                <a:latin typeface="+mj-lt"/>
                <a:ea typeface="+mj-ea"/>
                <a:cs typeface="+mj-cs"/>
              </a:defRPr>
            </a:lvl1pPr>
          </a:lstStyle>
          <a:p>
            <a:r>
              <a:rPr lang="en-US" sz="3600" b="1" dirty="0" smtClean="0"/>
              <a:t>INPULSIS-1 and </a:t>
            </a:r>
            <a:r>
              <a:rPr lang="en-US" sz="3600" b="1" dirty="0"/>
              <a:t>INPULSIS-2 Study Design</a:t>
            </a:r>
          </a:p>
        </p:txBody>
      </p:sp>
      <p:sp>
        <p:nvSpPr>
          <p:cNvPr id="7" name="Rounded Rectangle 6"/>
          <p:cNvSpPr/>
          <p:nvPr/>
        </p:nvSpPr>
        <p:spPr>
          <a:xfrm>
            <a:off x="6601968" y="1984248"/>
            <a:ext cx="2407562" cy="2749118"/>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t>Endpoints</a:t>
            </a:r>
          </a:p>
          <a:p>
            <a:endParaRPr lang="en-US" u="sng" dirty="0"/>
          </a:p>
          <a:p>
            <a:r>
              <a:rPr lang="en-US" u="sng" dirty="0" smtClean="0"/>
              <a:t>1</a:t>
            </a:r>
            <a:r>
              <a:rPr lang="en-US" u="sng" baseline="30000" dirty="0" smtClean="0"/>
              <a:t>0</a:t>
            </a:r>
            <a:r>
              <a:rPr lang="en-US" dirty="0" smtClean="0"/>
              <a:t>: </a:t>
            </a:r>
            <a:r>
              <a:rPr lang="el-GR" dirty="0" smtClean="0"/>
              <a:t>Δ</a:t>
            </a:r>
            <a:r>
              <a:rPr lang="en-US" dirty="0" smtClean="0"/>
              <a:t>FVC </a:t>
            </a:r>
          </a:p>
          <a:p>
            <a:endParaRPr lang="en-US" dirty="0"/>
          </a:p>
          <a:p>
            <a:pPr marL="0" lvl="1"/>
            <a:r>
              <a:rPr lang="en-US" u="sng" dirty="0" smtClean="0"/>
              <a:t>2</a:t>
            </a:r>
            <a:r>
              <a:rPr lang="en-US" u="sng" baseline="30000" dirty="0" smtClean="0"/>
              <a:t>0</a:t>
            </a:r>
            <a:r>
              <a:rPr lang="en-US" dirty="0" smtClean="0"/>
              <a:t>: Time </a:t>
            </a:r>
            <a:r>
              <a:rPr lang="en-US" dirty="0"/>
              <a:t>to </a:t>
            </a:r>
            <a:r>
              <a:rPr lang="en-US" dirty="0" smtClean="0"/>
              <a:t>first AE </a:t>
            </a:r>
            <a:endParaRPr lang="en-US" dirty="0"/>
          </a:p>
          <a:p>
            <a:pPr marL="349250" lvl="1"/>
            <a:r>
              <a:rPr lang="el-GR" dirty="0" smtClean="0"/>
              <a:t>Δ</a:t>
            </a:r>
            <a:r>
              <a:rPr lang="en-US" dirty="0" smtClean="0"/>
              <a:t> </a:t>
            </a:r>
            <a:r>
              <a:rPr lang="en-US" dirty="0"/>
              <a:t>SGRQ</a:t>
            </a:r>
          </a:p>
          <a:p>
            <a:pPr marL="457200" indent="-457200"/>
            <a:endParaRPr lang="en-US" dirty="0"/>
          </a:p>
        </p:txBody>
      </p:sp>
      <p:sp>
        <p:nvSpPr>
          <p:cNvPr id="8" name="Rounded Rectangle 7"/>
          <p:cNvSpPr/>
          <p:nvPr/>
        </p:nvSpPr>
        <p:spPr>
          <a:xfrm>
            <a:off x="174812" y="1984248"/>
            <a:ext cx="2445996" cy="273083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975" algn="ctr"/>
            <a:r>
              <a:rPr lang="en-US" b="1" dirty="0" smtClean="0"/>
              <a:t>Inclusion Criteria</a:t>
            </a:r>
          </a:p>
          <a:p>
            <a:pPr marL="53975" algn="ctr"/>
            <a:endParaRPr lang="en-US" b="1" dirty="0" smtClean="0"/>
          </a:p>
          <a:p>
            <a:pPr marL="228600" indent="-174625">
              <a:buFont typeface="Arial" panose="020B0604020202020204" pitchFamily="34" charset="0"/>
              <a:buChar char="•"/>
            </a:pPr>
            <a:r>
              <a:rPr lang="en-US" dirty="0" smtClean="0"/>
              <a:t>Age </a:t>
            </a:r>
            <a:r>
              <a:rPr lang="en-US" u="sng" dirty="0" smtClean="0"/>
              <a:t>&gt;</a:t>
            </a:r>
            <a:r>
              <a:rPr lang="en-US" dirty="0" smtClean="0"/>
              <a:t> 40</a:t>
            </a:r>
          </a:p>
          <a:p>
            <a:pPr marL="228600" indent="-174625">
              <a:buFont typeface="Arial" panose="020B0604020202020204" pitchFamily="34" charset="0"/>
              <a:buChar char="•"/>
            </a:pPr>
            <a:r>
              <a:rPr lang="en-US" dirty="0" smtClean="0">
                <a:solidFill>
                  <a:schemeClr val="bg1"/>
                </a:solidFill>
              </a:rPr>
              <a:t>IPF ≤ 5y</a:t>
            </a:r>
          </a:p>
          <a:p>
            <a:pPr marL="228600" indent="-174625">
              <a:buFont typeface="Arial" panose="020B0604020202020204" pitchFamily="34" charset="0"/>
              <a:buChar char="•"/>
            </a:pPr>
            <a:r>
              <a:rPr lang="en-US" dirty="0" smtClean="0"/>
              <a:t>≥ 50% FVC </a:t>
            </a:r>
            <a:r>
              <a:rPr lang="en-US" dirty="0" err="1" smtClean="0"/>
              <a:t>pred</a:t>
            </a:r>
            <a:r>
              <a:rPr lang="en-US" dirty="0" smtClean="0"/>
              <a:t> </a:t>
            </a:r>
          </a:p>
          <a:p>
            <a:pPr marL="228600" indent="-174625">
              <a:buFont typeface="Arial" panose="020B0604020202020204" pitchFamily="34" charset="0"/>
              <a:buChar char="•"/>
            </a:pPr>
            <a:r>
              <a:rPr lang="en-US" dirty="0" smtClean="0"/>
              <a:t>30 - 79% DL</a:t>
            </a:r>
            <a:r>
              <a:rPr lang="en-US" baseline="-25000" dirty="0" smtClean="0"/>
              <a:t>CO</a:t>
            </a:r>
            <a:r>
              <a:rPr lang="en-US" dirty="0" smtClean="0"/>
              <a:t> </a:t>
            </a:r>
            <a:r>
              <a:rPr lang="en-US" dirty="0" err="1" smtClean="0"/>
              <a:t>pred</a:t>
            </a:r>
            <a:r>
              <a:rPr lang="en-US" dirty="0" smtClean="0"/>
              <a:t> </a:t>
            </a:r>
          </a:p>
          <a:p>
            <a:pPr marL="228600" indent="-174625">
              <a:buFont typeface="Arial" panose="020B0604020202020204" pitchFamily="34" charset="0"/>
              <a:buChar char="•"/>
            </a:pPr>
            <a:r>
              <a:rPr lang="en-US" dirty="0" smtClean="0"/>
              <a:t>HRCT within 1y</a:t>
            </a:r>
            <a:endParaRPr lang="en-US" dirty="0"/>
          </a:p>
        </p:txBody>
      </p:sp>
      <p:sp>
        <p:nvSpPr>
          <p:cNvPr id="9" name="Rounded Rectangle 8"/>
          <p:cNvSpPr/>
          <p:nvPr/>
        </p:nvSpPr>
        <p:spPr>
          <a:xfrm>
            <a:off x="3751730" y="2578609"/>
            <a:ext cx="2568388" cy="582526"/>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marL="53975" algn="ctr"/>
            <a:r>
              <a:rPr lang="en-US" dirty="0" err="1" smtClean="0">
                <a:solidFill>
                  <a:sysClr val="windowText" lastClr="000000"/>
                </a:solidFill>
              </a:rPr>
              <a:t>Nintedanib</a:t>
            </a:r>
            <a:r>
              <a:rPr lang="en-US" dirty="0" smtClean="0">
                <a:solidFill>
                  <a:sysClr val="windowText" lastClr="000000"/>
                </a:solidFill>
              </a:rPr>
              <a:t> </a:t>
            </a:r>
          </a:p>
          <a:p>
            <a:pPr marL="53975" algn="ctr"/>
            <a:r>
              <a:rPr lang="en-US" dirty="0" smtClean="0">
                <a:solidFill>
                  <a:sysClr val="windowText" lastClr="000000"/>
                </a:solidFill>
              </a:rPr>
              <a:t>300 mg Daily</a:t>
            </a:r>
            <a:endParaRPr lang="en-US" dirty="0">
              <a:solidFill>
                <a:sysClr val="windowText" lastClr="000000"/>
              </a:solidFill>
            </a:endParaRPr>
          </a:p>
        </p:txBody>
      </p:sp>
      <p:sp>
        <p:nvSpPr>
          <p:cNvPr id="10" name="Rounded Rectangle 9"/>
          <p:cNvSpPr/>
          <p:nvPr/>
        </p:nvSpPr>
        <p:spPr>
          <a:xfrm>
            <a:off x="3751730" y="3656704"/>
            <a:ext cx="2568388" cy="55868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marL="53975" algn="ctr"/>
            <a:r>
              <a:rPr lang="en-US" dirty="0" smtClean="0">
                <a:solidFill>
                  <a:sysClr val="windowText" lastClr="000000"/>
                </a:solidFill>
              </a:rPr>
              <a:t>Placebo</a:t>
            </a:r>
            <a:endParaRPr lang="en-US" dirty="0">
              <a:solidFill>
                <a:sysClr val="windowText" lastClr="000000"/>
              </a:solidFill>
            </a:endParaRPr>
          </a:p>
        </p:txBody>
      </p:sp>
      <p:sp>
        <p:nvSpPr>
          <p:cNvPr id="11" name="Right Arrow 10"/>
          <p:cNvSpPr/>
          <p:nvPr/>
        </p:nvSpPr>
        <p:spPr>
          <a:xfrm>
            <a:off x="3751730" y="1559886"/>
            <a:ext cx="2568388" cy="672326"/>
          </a:xfrm>
          <a:prstGeom prst="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solidFill>
                  <a:sysClr val="windowText" lastClr="000000"/>
                </a:solidFill>
              </a:rPr>
              <a:t>52 Weeks</a:t>
            </a:r>
            <a:endParaRPr lang="en-US" sz="2000" dirty="0">
              <a:solidFill>
                <a:sysClr val="windowText" lastClr="000000"/>
              </a:solidFill>
            </a:endParaRPr>
          </a:p>
        </p:txBody>
      </p:sp>
      <p:cxnSp>
        <p:nvCxnSpPr>
          <p:cNvPr id="12" name="Shape 17"/>
          <p:cNvCxnSpPr/>
          <p:nvPr/>
        </p:nvCxnSpPr>
        <p:spPr>
          <a:xfrm flipV="1">
            <a:off x="2620808" y="2877671"/>
            <a:ext cx="1063625" cy="490818"/>
          </a:xfrm>
          <a:prstGeom prst="curvedConnector3">
            <a:avLst>
              <a:gd name="adj1" fmla="val 50000"/>
            </a:avLst>
          </a:prstGeom>
          <a:ln w="76200">
            <a:headEnd type="none"/>
            <a:tailEnd type="stealth"/>
          </a:ln>
        </p:spPr>
        <p:style>
          <a:lnRef idx="3">
            <a:schemeClr val="accent2"/>
          </a:lnRef>
          <a:fillRef idx="0">
            <a:schemeClr val="accent2"/>
          </a:fillRef>
          <a:effectRef idx="2">
            <a:schemeClr val="accent2"/>
          </a:effectRef>
          <a:fontRef idx="minor">
            <a:schemeClr val="tx1"/>
          </a:fontRef>
        </p:style>
      </p:cxnSp>
      <p:cxnSp>
        <p:nvCxnSpPr>
          <p:cNvPr id="13" name="Shape 17"/>
          <p:cNvCxnSpPr/>
          <p:nvPr/>
        </p:nvCxnSpPr>
        <p:spPr>
          <a:xfrm>
            <a:off x="2620808" y="3368489"/>
            <a:ext cx="1063625" cy="535640"/>
          </a:xfrm>
          <a:prstGeom prst="curvedConnector3">
            <a:avLst>
              <a:gd name="adj1" fmla="val 50000"/>
            </a:avLst>
          </a:prstGeom>
          <a:ln w="76200">
            <a:headEnd type="none"/>
            <a:tailEnd type="stealth"/>
          </a:ln>
        </p:spPr>
        <p:style>
          <a:lnRef idx="3">
            <a:schemeClr val="accent2"/>
          </a:lnRef>
          <a:fillRef idx="0">
            <a:schemeClr val="accent2"/>
          </a:fillRef>
          <a:effectRef idx="2">
            <a:schemeClr val="accent2"/>
          </a:effectRef>
          <a:fontRef idx="minor">
            <a:schemeClr val="tx1"/>
          </a:fontRef>
        </p:style>
      </p:cxnSp>
      <p:sp>
        <p:nvSpPr>
          <p:cNvPr id="4" name="TextBox 3"/>
          <p:cNvSpPr txBox="1"/>
          <p:nvPr/>
        </p:nvSpPr>
        <p:spPr>
          <a:xfrm>
            <a:off x="2850934" y="2877696"/>
            <a:ext cx="301686" cy="369332"/>
          </a:xfrm>
          <a:prstGeom prst="rect">
            <a:avLst/>
          </a:prstGeom>
          <a:noFill/>
        </p:spPr>
        <p:txBody>
          <a:bodyPr wrap="none" rtlCol="0">
            <a:spAutoFit/>
          </a:bodyPr>
          <a:lstStyle/>
          <a:p>
            <a:r>
              <a:rPr lang="en-US" b="1" dirty="0" smtClean="0"/>
              <a:t>3</a:t>
            </a:r>
            <a:endParaRPr lang="en-US" b="1" dirty="0"/>
          </a:p>
        </p:txBody>
      </p:sp>
      <p:sp>
        <p:nvSpPr>
          <p:cNvPr id="14" name="TextBox 13"/>
          <p:cNvSpPr txBox="1"/>
          <p:nvPr/>
        </p:nvSpPr>
        <p:spPr>
          <a:xfrm>
            <a:off x="2850934" y="3517758"/>
            <a:ext cx="301686" cy="369332"/>
          </a:xfrm>
          <a:prstGeom prst="rect">
            <a:avLst/>
          </a:prstGeom>
          <a:noFill/>
        </p:spPr>
        <p:txBody>
          <a:bodyPr wrap="none" rtlCol="0">
            <a:spAutoFit/>
          </a:bodyPr>
          <a:lstStyle/>
          <a:p>
            <a:r>
              <a:rPr lang="en-US" b="1" dirty="0" smtClean="0"/>
              <a:t>2</a:t>
            </a:r>
            <a:endParaRPr lang="en-US" b="1" dirty="0"/>
          </a:p>
        </p:txBody>
      </p:sp>
      <p:sp>
        <p:nvSpPr>
          <p:cNvPr id="15" name="Right Arrow 14"/>
          <p:cNvSpPr/>
          <p:nvPr/>
        </p:nvSpPr>
        <p:spPr>
          <a:xfrm>
            <a:off x="257108" y="4785047"/>
            <a:ext cx="2568388" cy="672326"/>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marL="53975" algn="ctr"/>
            <a:r>
              <a:rPr lang="en-US" dirty="0" smtClean="0">
                <a:solidFill>
                  <a:sysClr val="windowText" lastClr="000000"/>
                </a:solidFill>
              </a:rPr>
              <a:t>1066 </a:t>
            </a:r>
            <a:r>
              <a:rPr lang="en-US" dirty="0">
                <a:solidFill>
                  <a:sysClr val="windowText" lastClr="000000"/>
                </a:solidFill>
              </a:rPr>
              <a:t>Patients</a:t>
            </a:r>
          </a:p>
        </p:txBody>
      </p:sp>
      <p:sp>
        <p:nvSpPr>
          <p:cNvPr id="2" name="TextBox 1"/>
          <p:cNvSpPr txBox="1"/>
          <p:nvPr/>
        </p:nvSpPr>
        <p:spPr>
          <a:xfrm>
            <a:off x="43050" y="5715399"/>
            <a:ext cx="5695636" cy="523220"/>
          </a:xfrm>
          <a:prstGeom prst="rect">
            <a:avLst/>
          </a:prstGeom>
          <a:noFill/>
        </p:spPr>
        <p:txBody>
          <a:bodyPr wrap="square" rtlCol="0">
            <a:spAutoFit/>
          </a:bodyPr>
          <a:lstStyle/>
          <a:p>
            <a:r>
              <a:rPr lang="en-US" sz="1400" dirty="0" smtClean="0"/>
              <a:t>AE – Acute Exacerbation</a:t>
            </a:r>
          </a:p>
          <a:p>
            <a:r>
              <a:rPr lang="en-US" sz="1400" dirty="0" smtClean="0"/>
              <a:t>SGRQ – St. George’s Respiratory Questionnaire</a:t>
            </a:r>
            <a:endParaRPr lang="en-US" sz="1400" dirty="0"/>
          </a:p>
        </p:txBody>
      </p:sp>
    </p:spTree>
    <p:extLst>
      <p:ext uri="{BB962C8B-B14F-4D97-AF65-F5344CB8AC3E}">
        <p14:creationId xmlns:p14="http://schemas.microsoft.com/office/powerpoint/2010/main" val="2812621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552" y="6135875"/>
            <a:ext cx="4248920" cy="307777"/>
          </a:xfrm>
          <a:prstGeom prst="rect">
            <a:avLst/>
          </a:prstGeom>
          <a:noFill/>
        </p:spPr>
        <p:txBody>
          <a:bodyPr wrap="none" rtlCol="0">
            <a:spAutoFit/>
          </a:bodyPr>
          <a:lstStyle/>
          <a:p>
            <a:r>
              <a:rPr lang="en-US" sz="1400" dirty="0" err="1"/>
              <a:t>Richeldi</a:t>
            </a:r>
            <a:r>
              <a:rPr lang="en-US" sz="1400" dirty="0"/>
              <a:t> L, et al. </a:t>
            </a:r>
            <a:r>
              <a:rPr lang="en-US" sz="1400" i="1" dirty="0"/>
              <a:t>N </a:t>
            </a:r>
            <a:r>
              <a:rPr lang="en-US" sz="1400" i="1" dirty="0" err="1"/>
              <a:t>Engl</a:t>
            </a:r>
            <a:r>
              <a:rPr lang="en-US" sz="1400" i="1" dirty="0"/>
              <a:t> J Med. </a:t>
            </a:r>
            <a:r>
              <a:rPr lang="en-US" sz="1400" dirty="0"/>
              <a:t>2014;370(22):2071-2082.</a:t>
            </a:r>
          </a:p>
        </p:txBody>
      </p:sp>
      <p:sp>
        <p:nvSpPr>
          <p:cNvPr id="5" name="Title 1"/>
          <p:cNvSpPr txBox="1">
            <a:spLocks/>
          </p:cNvSpPr>
          <p:nvPr/>
        </p:nvSpPr>
        <p:spPr>
          <a:xfrm>
            <a:off x="455225" y="246153"/>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26528E"/>
                </a:solidFill>
                <a:latin typeface="+mj-lt"/>
                <a:ea typeface="+mj-ea"/>
                <a:cs typeface="+mj-cs"/>
              </a:defRPr>
            </a:lvl1pPr>
          </a:lstStyle>
          <a:p>
            <a:r>
              <a:rPr lang="en-US" sz="3600" b="1" dirty="0"/>
              <a:t>Primary </a:t>
            </a:r>
            <a:r>
              <a:rPr lang="en-US" sz="3600" b="1" dirty="0" smtClean="0"/>
              <a:t>INPULSIS Endpoint </a:t>
            </a:r>
            <a:r>
              <a:rPr lang="en-US" sz="3600" b="1" dirty="0"/>
              <a:t>Achieved</a:t>
            </a:r>
          </a:p>
          <a:p>
            <a:r>
              <a:rPr lang="en-US" sz="3200" dirty="0" smtClean="0"/>
              <a:t>Annual Rate of Change of FVC </a:t>
            </a:r>
            <a:endParaRPr lang="en-US" sz="3200" dirty="0"/>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5400000">
            <a:off x="486875" y="1907700"/>
            <a:ext cx="3583377" cy="4245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06174" y="1515385"/>
            <a:ext cx="1585690" cy="461665"/>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400" dirty="0" smtClean="0"/>
              <a:t>INPULSIS-1</a:t>
            </a:r>
            <a:endParaRPr lang="en-US" sz="2400" dirty="0"/>
          </a:p>
        </p:txBody>
      </p:sp>
      <p:grpSp>
        <p:nvGrpSpPr>
          <p:cNvPr id="7" name="Group 6"/>
          <p:cNvGrpSpPr/>
          <p:nvPr/>
        </p:nvGrpSpPr>
        <p:grpSpPr>
          <a:xfrm>
            <a:off x="4862676" y="1529033"/>
            <a:ext cx="4181163" cy="4277784"/>
            <a:chOff x="4862676" y="1395639"/>
            <a:chExt cx="4181163" cy="4277784"/>
          </a:xfrm>
        </p:grpSpPr>
        <p:pic>
          <p:nvPicPr>
            <p:cNvPr id="819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5400000">
              <a:off x="4932983" y="2019741"/>
              <a:ext cx="3583375" cy="3723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132289" y="1395639"/>
              <a:ext cx="1585690" cy="461665"/>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400" dirty="0" smtClean="0"/>
                <a:t>INPULSIS-2</a:t>
              </a:r>
              <a:endParaRPr lang="en-US" sz="2400" dirty="0"/>
            </a:p>
          </p:txBody>
        </p:sp>
        <p:sp>
          <p:nvSpPr>
            <p:cNvPr id="9" name="Down Arrow 8"/>
            <p:cNvSpPr/>
            <p:nvPr/>
          </p:nvSpPr>
          <p:spPr>
            <a:xfrm rot="10800000">
              <a:off x="8096249" y="3163994"/>
              <a:ext cx="727567" cy="921557"/>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10" name="TextBox 9"/>
            <p:cNvSpPr txBox="1"/>
            <p:nvPr/>
          </p:nvSpPr>
          <p:spPr>
            <a:xfrm>
              <a:off x="7904937" y="2579221"/>
              <a:ext cx="1138902" cy="523220"/>
            </a:xfrm>
            <a:prstGeom prst="rect">
              <a:avLst/>
            </a:prstGeom>
            <a:noFill/>
          </p:spPr>
          <p:txBody>
            <a:bodyPr wrap="none" rtlCol="0">
              <a:spAutoFit/>
            </a:bodyPr>
            <a:lstStyle/>
            <a:p>
              <a:pPr algn="ctr"/>
              <a:r>
                <a:rPr lang="en-US" sz="1400" b="1" dirty="0" smtClean="0"/>
                <a:t>45% Relative</a:t>
              </a:r>
            </a:p>
            <a:p>
              <a:pPr algn="ctr"/>
              <a:r>
                <a:rPr lang="en-US" sz="1400" b="1" dirty="0" smtClean="0"/>
                <a:t>Reduction</a:t>
              </a:r>
              <a:endParaRPr lang="en-US" sz="1400" b="1" dirty="0"/>
            </a:p>
          </p:txBody>
        </p:sp>
      </p:grpSp>
      <p:sp>
        <p:nvSpPr>
          <p:cNvPr id="11" name="TextBox 10"/>
          <p:cNvSpPr txBox="1"/>
          <p:nvPr/>
        </p:nvSpPr>
        <p:spPr>
          <a:xfrm>
            <a:off x="3666968" y="2815512"/>
            <a:ext cx="1263730" cy="523220"/>
          </a:xfrm>
          <a:prstGeom prst="rect">
            <a:avLst/>
          </a:prstGeom>
          <a:noFill/>
        </p:spPr>
        <p:txBody>
          <a:bodyPr wrap="square" rtlCol="0">
            <a:spAutoFit/>
          </a:bodyPr>
          <a:lstStyle/>
          <a:p>
            <a:pPr algn="ctr"/>
            <a:r>
              <a:rPr lang="en-US" sz="1400" b="1" dirty="0" smtClean="0"/>
              <a:t>52% Relative</a:t>
            </a:r>
          </a:p>
          <a:p>
            <a:pPr algn="ctr"/>
            <a:r>
              <a:rPr lang="en-US" sz="1400" b="1" dirty="0" smtClean="0"/>
              <a:t>Reduction</a:t>
            </a:r>
            <a:endParaRPr lang="en-US" sz="1400" b="1" dirty="0"/>
          </a:p>
        </p:txBody>
      </p:sp>
      <p:sp>
        <p:nvSpPr>
          <p:cNvPr id="12" name="Down Arrow 11"/>
          <p:cNvSpPr/>
          <p:nvPr/>
        </p:nvSpPr>
        <p:spPr>
          <a:xfrm rot="10800000">
            <a:off x="3875289" y="3364970"/>
            <a:ext cx="810594" cy="1116640"/>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5255783" y="6046130"/>
            <a:ext cx="224117" cy="224117"/>
          </a:xfrm>
          <a:prstGeom prst="rect">
            <a:avLst/>
          </a:prstGeom>
          <a:solidFill>
            <a:srgbClr val="31799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821286" y="6046130"/>
            <a:ext cx="224117" cy="224117"/>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517441" y="5988911"/>
            <a:ext cx="2411942" cy="338554"/>
          </a:xfrm>
          <a:prstGeom prst="rect">
            <a:avLst/>
          </a:prstGeom>
          <a:noFill/>
        </p:spPr>
        <p:txBody>
          <a:bodyPr wrap="none" rtlCol="0">
            <a:spAutoFit/>
          </a:bodyPr>
          <a:lstStyle/>
          <a:p>
            <a:r>
              <a:rPr lang="en-US" sz="1600" dirty="0" smtClean="0"/>
              <a:t>Nintedanib              Placebo</a:t>
            </a:r>
            <a:endParaRPr lang="en-US" sz="1600" dirty="0"/>
          </a:p>
        </p:txBody>
      </p:sp>
    </p:spTree>
    <p:extLst>
      <p:ext uri="{BB962C8B-B14F-4D97-AF65-F5344CB8AC3E}">
        <p14:creationId xmlns:p14="http://schemas.microsoft.com/office/powerpoint/2010/main" val="2306692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45330" y="266704"/>
            <a:ext cx="858981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26528E"/>
                </a:solidFill>
                <a:latin typeface="+mj-lt"/>
                <a:ea typeface="+mj-ea"/>
                <a:cs typeface="+mj-cs"/>
              </a:defRPr>
            </a:lvl1pPr>
          </a:lstStyle>
          <a:p>
            <a:r>
              <a:rPr lang="en-US" sz="3600" b="1" dirty="0" smtClean="0"/>
              <a:t>Nintedanib Reduces Loss of FVC</a:t>
            </a:r>
            <a:endParaRPr lang="en-US" sz="3600" b="1" dirty="0"/>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5400000">
            <a:off x="3047513" y="-832397"/>
            <a:ext cx="2492802" cy="6442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5400000">
            <a:off x="2924452" y="1776578"/>
            <a:ext cx="2758083" cy="6434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501676" y="1665174"/>
            <a:ext cx="1555234" cy="461665"/>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400" dirty="0" smtClean="0"/>
              <a:t>INPULSIS-1</a:t>
            </a:r>
            <a:endParaRPr lang="en-US" sz="2400" dirty="0"/>
          </a:p>
        </p:txBody>
      </p:sp>
      <p:sp>
        <p:nvSpPr>
          <p:cNvPr id="8" name="TextBox 7"/>
          <p:cNvSpPr txBox="1"/>
          <p:nvPr/>
        </p:nvSpPr>
        <p:spPr>
          <a:xfrm>
            <a:off x="7501676" y="4161632"/>
            <a:ext cx="1555234" cy="461665"/>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400" dirty="0" smtClean="0"/>
              <a:t>INPULSIS-2</a:t>
            </a:r>
            <a:endParaRPr lang="en-US" sz="2400" dirty="0"/>
          </a:p>
        </p:txBody>
      </p:sp>
      <p:sp>
        <p:nvSpPr>
          <p:cNvPr id="2" name="TextBox 1"/>
          <p:cNvSpPr txBox="1"/>
          <p:nvPr/>
        </p:nvSpPr>
        <p:spPr>
          <a:xfrm rot="16200000">
            <a:off x="-1223980" y="3331415"/>
            <a:ext cx="4962577" cy="369332"/>
          </a:xfrm>
          <a:prstGeom prst="rect">
            <a:avLst/>
          </a:prstGeom>
          <a:solidFill>
            <a:schemeClr val="bg1"/>
          </a:solidFill>
        </p:spPr>
        <p:txBody>
          <a:bodyPr wrap="none" rtlCol="0">
            <a:spAutoFit/>
          </a:bodyPr>
          <a:lstStyle/>
          <a:p>
            <a:r>
              <a:rPr lang="en-US" b="1" dirty="0" smtClean="0"/>
              <a:t>Mean Observed Change from Baseline in FVC (mL)</a:t>
            </a:r>
            <a:endParaRPr lang="en-US" b="1" dirty="0"/>
          </a:p>
        </p:txBody>
      </p:sp>
      <p:sp>
        <p:nvSpPr>
          <p:cNvPr id="4" name="TextBox 3"/>
          <p:cNvSpPr txBox="1"/>
          <p:nvPr/>
        </p:nvSpPr>
        <p:spPr>
          <a:xfrm>
            <a:off x="43552" y="6147541"/>
            <a:ext cx="4248920" cy="307777"/>
          </a:xfrm>
          <a:prstGeom prst="rect">
            <a:avLst/>
          </a:prstGeom>
          <a:noFill/>
        </p:spPr>
        <p:txBody>
          <a:bodyPr wrap="none" rtlCol="0">
            <a:spAutoFit/>
          </a:bodyPr>
          <a:lstStyle/>
          <a:p>
            <a:r>
              <a:rPr lang="en-US" sz="1400" dirty="0" err="1"/>
              <a:t>Richeldi</a:t>
            </a:r>
            <a:r>
              <a:rPr lang="en-US" sz="1400" dirty="0"/>
              <a:t> L, et al. </a:t>
            </a:r>
            <a:r>
              <a:rPr lang="en-US" sz="1400" i="1" dirty="0"/>
              <a:t>N </a:t>
            </a:r>
            <a:r>
              <a:rPr lang="en-US" sz="1400" i="1" dirty="0" err="1"/>
              <a:t>Engl</a:t>
            </a:r>
            <a:r>
              <a:rPr lang="en-US" sz="1400" i="1" dirty="0"/>
              <a:t> J Med. </a:t>
            </a:r>
            <a:r>
              <a:rPr lang="en-US" sz="1400" dirty="0"/>
              <a:t>2014;370(22):2071-2082.</a:t>
            </a:r>
          </a:p>
        </p:txBody>
      </p:sp>
      <p:sp>
        <p:nvSpPr>
          <p:cNvPr id="3" name="TextBox 2"/>
          <p:cNvSpPr txBox="1"/>
          <p:nvPr/>
        </p:nvSpPr>
        <p:spPr>
          <a:xfrm>
            <a:off x="4449171" y="6003349"/>
            <a:ext cx="1133086" cy="369332"/>
          </a:xfrm>
          <a:prstGeom prst="rect">
            <a:avLst/>
          </a:prstGeom>
          <a:solidFill>
            <a:schemeClr val="bg1"/>
          </a:solidFill>
        </p:spPr>
        <p:txBody>
          <a:bodyPr wrap="square" rtlCol="0">
            <a:spAutoFit/>
          </a:bodyPr>
          <a:lstStyle/>
          <a:p>
            <a:r>
              <a:rPr lang="en-US" b="1" dirty="0" smtClean="0"/>
              <a:t>Week</a:t>
            </a:r>
            <a:endParaRPr lang="en-US" b="1" dirty="0"/>
          </a:p>
        </p:txBody>
      </p:sp>
    </p:spTree>
    <p:extLst>
      <p:ext uri="{BB962C8B-B14F-4D97-AF65-F5344CB8AC3E}">
        <p14:creationId xmlns:p14="http://schemas.microsoft.com/office/powerpoint/2010/main" val="545168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61320" y="-114242"/>
            <a:ext cx="8873823"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26528E"/>
                </a:solidFill>
                <a:latin typeface="+mj-lt"/>
                <a:ea typeface="+mj-ea"/>
                <a:cs typeface="+mj-cs"/>
              </a:defRPr>
            </a:lvl1pPr>
          </a:lstStyle>
          <a:p>
            <a:r>
              <a:rPr lang="en-US" sz="3200" b="1" dirty="0" smtClean="0"/>
              <a:t>Mixed Findings for Time to First Acute Exacerbation</a:t>
            </a:r>
            <a:endParaRPr lang="en-US" sz="3200" b="1" dirty="0"/>
          </a:p>
        </p:txBody>
      </p:sp>
      <p:sp>
        <p:nvSpPr>
          <p:cNvPr id="2" name="TextBox 1"/>
          <p:cNvSpPr txBox="1"/>
          <p:nvPr/>
        </p:nvSpPr>
        <p:spPr>
          <a:xfrm rot="16200000">
            <a:off x="-1205299" y="3231023"/>
            <a:ext cx="5206362" cy="369332"/>
          </a:xfrm>
          <a:prstGeom prst="rect">
            <a:avLst/>
          </a:prstGeom>
          <a:noFill/>
        </p:spPr>
        <p:txBody>
          <a:bodyPr wrap="none" rtlCol="0">
            <a:spAutoFit/>
          </a:bodyPr>
          <a:lstStyle/>
          <a:p>
            <a:r>
              <a:rPr lang="en-US" b="1" dirty="0" smtClean="0"/>
              <a:t>Cumulative Incidence of First Acute Exacerbation (%)</a:t>
            </a:r>
            <a:endParaRPr lang="en-US" b="1" dirty="0"/>
          </a:p>
        </p:txBody>
      </p:sp>
      <p:pic>
        <p:nvPicPr>
          <p:cNvPr id="1024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51307" y="738707"/>
            <a:ext cx="5872932" cy="2676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71650" y="3383289"/>
            <a:ext cx="5843064" cy="2889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720626" y="1163199"/>
            <a:ext cx="1555234" cy="461665"/>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400" dirty="0" smtClean="0"/>
              <a:t>INPULSIS-1</a:t>
            </a:r>
            <a:endParaRPr lang="en-US" sz="2400" dirty="0"/>
          </a:p>
        </p:txBody>
      </p:sp>
      <p:sp>
        <p:nvSpPr>
          <p:cNvPr id="9" name="TextBox 8"/>
          <p:cNvSpPr txBox="1"/>
          <p:nvPr/>
        </p:nvSpPr>
        <p:spPr>
          <a:xfrm>
            <a:off x="6720626" y="3659657"/>
            <a:ext cx="1555234" cy="461665"/>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400" dirty="0" smtClean="0"/>
              <a:t>INPULSIS-2</a:t>
            </a:r>
            <a:endParaRPr lang="en-US" sz="2400" dirty="0"/>
          </a:p>
        </p:txBody>
      </p:sp>
      <p:sp>
        <p:nvSpPr>
          <p:cNvPr id="4" name="TextBox 3"/>
          <p:cNvSpPr txBox="1"/>
          <p:nvPr/>
        </p:nvSpPr>
        <p:spPr>
          <a:xfrm>
            <a:off x="19802" y="6178800"/>
            <a:ext cx="4248920" cy="307777"/>
          </a:xfrm>
          <a:prstGeom prst="rect">
            <a:avLst/>
          </a:prstGeom>
          <a:noFill/>
        </p:spPr>
        <p:txBody>
          <a:bodyPr wrap="none" rtlCol="0">
            <a:spAutoFit/>
          </a:bodyPr>
          <a:lstStyle/>
          <a:p>
            <a:r>
              <a:rPr lang="en-US" sz="1400" dirty="0" err="1"/>
              <a:t>Richeldi</a:t>
            </a:r>
            <a:r>
              <a:rPr lang="en-US" sz="1400" dirty="0"/>
              <a:t> L, et al. </a:t>
            </a:r>
            <a:r>
              <a:rPr lang="en-US" sz="1400" i="1" dirty="0"/>
              <a:t>N </a:t>
            </a:r>
            <a:r>
              <a:rPr lang="en-US" sz="1400" i="1" dirty="0" err="1"/>
              <a:t>Engl</a:t>
            </a:r>
            <a:r>
              <a:rPr lang="en-US" sz="1400" i="1" dirty="0"/>
              <a:t> J Med. </a:t>
            </a:r>
            <a:r>
              <a:rPr lang="en-US" sz="1400" dirty="0"/>
              <a:t>2014;370(22):2071-2082.</a:t>
            </a:r>
          </a:p>
        </p:txBody>
      </p:sp>
      <p:sp>
        <p:nvSpPr>
          <p:cNvPr id="11" name="TextBox 10"/>
          <p:cNvSpPr txBox="1"/>
          <p:nvPr/>
        </p:nvSpPr>
        <p:spPr>
          <a:xfrm>
            <a:off x="4380931" y="6044293"/>
            <a:ext cx="1133086" cy="369332"/>
          </a:xfrm>
          <a:prstGeom prst="rect">
            <a:avLst/>
          </a:prstGeom>
          <a:solidFill>
            <a:schemeClr val="bg1"/>
          </a:solidFill>
        </p:spPr>
        <p:txBody>
          <a:bodyPr wrap="square" rtlCol="0">
            <a:spAutoFit/>
          </a:bodyPr>
          <a:lstStyle/>
          <a:p>
            <a:r>
              <a:rPr lang="en-US" b="1" dirty="0" smtClean="0"/>
              <a:t>Days</a:t>
            </a:r>
            <a:endParaRPr lang="en-US" b="1" dirty="0"/>
          </a:p>
        </p:txBody>
      </p:sp>
    </p:spTree>
    <p:extLst>
      <p:ext uri="{BB962C8B-B14F-4D97-AF65-F5344CB8AC3E}">
        <p14:creationId xmlns:p14="http://schemas.microsoft.com/office/powerpoint/2010/main" val="1534463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48" y="6143686"/>
            <a:ext cx="4248920" cy="307777"/>
          </a:xfrm>
          <a:prstGeom prst="rect">
            <a:avLst/>
          </a:prstGeom>
          <a:noFill/>
        </p:spPr>
        <p:txBody>
          <a:bodyPr wrap="none" rtlCol="0">
            <a:spAutoFit/>
          </a:bodyPr>
          <a:lstStyle/>
          <a:p>
            <a:r>
              <a:rPr lang="en-US" sz="1400" dirty="0" err="1"/>
              <a:t>Richeldi</a:t>
            </a:r>
            <a:r>
              <a:rPr lang="en-US" sz="1400" dirty="0"/>
              <a:t> L, et al. </a:t>
            </a:r>
            <a:r>
              <a:rPr lang="en-US" sz="1400" i="1" dirty="0"/>
              <a:t>N </a:t>
            </a:r>
            <a:r>
              <a:rPr lang="en-US" sz="1400" i="1" dirty="0" err="1"/>
              <a:t>Engl</a:t>
            </a:r>
            <a:r>
              <a:rPr lang="en-US" sz="1400" i="1" dirty="0"/>
              <a:t> J Med. </a:t>
            </a:r>
            <a:r>
              <a:rPr lang="en-US" sz="1400" dirty="0"/>
              <a:t>2014;370(22):2071-2082.</a:t>
            </a:r>
          </a:p>
        </p:txBody>
      </p:sp>
      <p:sp>
        <p:nvSpPr>
          <p:cNvPr id="5" name="Title 1"/>
          <p:cNvSpPr txBox="1">
            <a:spLocks/>
          </p:cNvSpPr>
          <p:nvPr/>
        </p:nvSpPr>
        <p:spPr>
          <a:xfrm>
            <a:off x="456214" y="550008"/>
            <a:ext cx="8229600" cy="5715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26528E"/>
                </a:solidFill>
                <a:latin typeface="+mj-lt"/>
                <a:ea typeface="+mj-ea"/>
                <a:cs typeface="+mj-cs"/>
              </a:defRPr>
            </a:lvl1pPr>
          </a:lstStyle>
          <a:p>
            <a:r>
              <a:rPr lang="en-US" sz="3600" b="1" dirty="0" smtClean="0"/>
              <a:t>Common Nintedanib Adverse Events</a:t>
            </a:r>
            <a:endParaRPr lang="en-US" sz="3600" b="1" dirty="0"/>
          </a:p>
        </p:txBody>
      </p:sp>
      <p:graphicFrame>
        <p:nvGraphicFramePr>
          <p:cNvPr id="3" name="Table 2"/>
          <p:cNvGraphicFramePr>
            <a:graphicFrameLocks noGrp="1"/>
          </p:cNvGraphicFramePr>
          <p:nvPr>
            <p:extLst>
              <p:ext uri="{D42A27DB-BD31-4B8C-83A1-F6EECF244321}">
                <p14:modId xmlns:p14="http://schemas.microsoft.com/office/powerpoint/2010/main" val="7836932"/>
              </p:ext>
            </p:extLst>
          </p:nvPr>
        </p:nvGraphicFramePr>
        <p:xfrm>
          <a:off x="469900" y="1394847"/>
          <a:ext cx="8175888" cy="2911440"/>
        </p:xfrm>
        <a:graphic>
          <a:graphicData uri="http://schemas.openxmlformats.org/drawingml/2006/table">
            <a:tbl>
              <a:tblPr firstRow="1" bandRow="1">
                <a:tableStyleId>{5C22544A-7EE6-4342-B048-85BDC9FD1C3A}</a:tableStyleId>
              </a:tblPr>
              <a:tblGrid>
                <a:gridCol w="1730750"/>
                <a:gridCol w="1677092"/>
                <a:gridCol w="1497691"/>
                <a:gridCol w="1744949"/>
                <a:gridCol w="1525406"/>
              </a:tblGrid>
              <a:tr h="381949">
                <a:tc rowSpan="2">
                  <a:txBody>
                    <a:bodyPr/>
                    <a:lstStyle/>
                    <a:p>
                      <a:r>
                        <a:rPr lang="en-US" sz="2400" dirty="0" smtClean="0"/>
                        <a:t>Event </a:t>
                      </a:r>
                      <a:endParaRPr lang="en-US" sz="2400" dirty="0"/>
                    </a:p>
                  </a:txBody>
                  <a:tcPr anchor="ctr"/>
                </a:tc>
                <a:tc gridSpan="2">
                  <a:txBody>
                    <a:bodyPr/>
                    <a:lstStyle/>
                    <a:p>
                      <a:pPr algn="ctr"/>
                      <a:r>
                        <a:rPr lang="en-US" sz="2400" dirty="0" smtClean="0"/>
                        <a:t>INPULSIS-1 </a:t>
                      </a:r>
                      <a:endParaRPr lang="en-US" sz="2400" dirty="0"/>
                    </a:p>
                  </a:txBody>
                  <a:tcPr/>
                </a:tc>
                <a:tc hMerge="1">
                  <a:txBody>
                    <a:bodyPr/>
                    <a:lstStyle/>
                    <a:p>
                      <a:endParaRPr lang="en-US" dirty="0"/>
                    </a:p>
                  </a:txBody>
                  <a:tcPr/>
                </a:tc>
                <a:tc gridSpan="2">
                  <a:txBody>
                    <a:bodyPr/>
                    <a:lstStyle/>
                    <a:p>
                      <a:pPr algn="ctr"/>
                      <a:r>
                        <a:rPr lang="en-US" sz="2400" dirty="0" smtClean="0"/>
                        <a:t>INPULSIS-2</a:t>
                      </a:r>
                      <a:endParaRPr lang="en-US" sz="2400" dirty="0"/>
                    </a:p>
                  </a:txBody>
                  <a:tcPr/>
                </a:tc>
                <a:tc hMerge="1">
                  <a:txBody>
                    <a:bodyPr/>
                    <a:lstStyle/>
                    <a:p>
                      <a:endParaRPr lang="en-US" dirty="0"/>
                    </a:p>
                  </a:txBody>
                  <a:tcPr/>
                </a:tc>
              </a:tr>
              <a:tr h="896331">
                <a:tc vMerge="1">
                  <a:txBody>
                    <a:bodyPr/>
                    <a:lstStyle/>
                    <a:p>
                      <a:endParaRPr lang="en-US" dirty="0"/>
                    </a:p>
                  </a:txBody>
                  <a:tcPr/>
                </a:tc>
                <a:tc>
                  <a:txBody>
                    <a:bodyPr/>
                    <a:lstStyle/>
                    <a:p>
                      <a:pPr algn="ctr"/>
                      <a:r>
                        <a:rPr lang="en-US" sz="2400" dirty="0" smtClean="0"/>
                        <a:t>Nintedanib (n = 309)</a:t>
                      </a:r>
                      <a:endParaRPr lang="en-US" sz="2400" dirty="0"/>
                    </a:p>
                  </a:txBody>
                  <a:tcPr anchor="ctr">
                    <a:solidFill>
                      <a:schemeClr val="accent1">
                        <a:lumMod val="60000"/>
                        <a:lumOff val="40000"/>
                      </a:schemeClr>
                    </a:solidFill>
                  </a:tcPr>
                </a:tc>
                <a:tc>
                  <a:txBody>
                    <a:bodyPr/>
                    <a:lstStyle/>
                    <a:p>
                      <a:pPr algn="ctr"/>
                      <a:r>
                        <a:rPr lang="en-US" sz="2400" dirty="0" smtClean="0"/>
                        <a:t>Placebo </a:t>
                      </a:r>
                    </a:p>
                    <a:p>
                      <a:pPr algn="ctr"/>
                      <a:r>
                        <a:rPr lang="en-US" sz="2400" dirty="0" smtClean="0"/>
                        <a:t>(n = 204)</a:t>
                      </a:r>
                      <a:endParaRPr lang="en-US" sz="2400" dirty="0"/>
                    </a:p>
                  </a:txBody>
                  <a:tcPr anchor="ctr">
                    <a:solidFill>
                      <a:schemeClr val="accent1">
                        <a:lumMod val="60000"/>
                        <a:lumOff val="40000"/>
                      </a:schemeClr>
                    </a:solidFill>
                  </a:tcPr>
                </a:tc>
                <a:tc>
                  <a:txBody>
                    <a:bodyPr/>
                    <a:lstStyle/>
                    <a:p>
                      <a:pPr algn="ctr"/>
                      <a:r>
                        <a:rPr lang="en-US" sz="2400" dirty="0" smtClean="0"/>
                        <a:t>Nintedanib (n = 329)</a:t>
                      </a:r>
                      <a:endParaRPr lang="en-US" sz="2400" dirty="0"/>
                    </a:p>
                  </a:txBody>
                  <a:tcPr anchor="ctr">
                    <a:solidFill>
                      <a:schemeClr val="accent1">
                        <a:lumMod val="60000"/>
                        <a:lumOff val="40000"/>
                      </a:schemeClr>
                    </a:solidFill>
                  </a:tcPr>
                </a:tc>
                <a:tc>
                  <a:txBody>
                    <a:bodyPr/>
                    <a:lstStyle/>
                    <a:p>
                      <a:pPr algn="ctr"/>
                      <a:r>
                        <a:rPr lang="en-US" sz="2400" dirty="0" smtClean="0"/>
                        <a:t>Placebo </a:t>
                      </a:r>
                    </a:p>
                    <a:p>
                      <a:pPr algn="ctr"/>
                      <a:r>
                        <a:rPr lang="en-US" sz="2400" dirty="0" smtClean="0"/>
                        <a:t>(n = 219)</a:t>
                      </a:r>
                      <a:endParaRPr lang="en-US" sz="2400" dirty="0"/>
                    </a:p>
                  </a:txBody>
                  <a:tcPr anchor="ctr">
                    <a:solidFill>
                      <a:schemeClr val="accent1">
                        <a:lumMod val="60000"/>
                        <a:lumOff val="40000"/>
                      </a:schemeClr>
                    </a:solidFill>
                  </a:tcPr>
                </a:tc>
              </a:tr>
              <a:tr h="519303">
                <a:tc>
                  <a:txBody>
                    <a:bodyPr/>
                    <a:lstStyle/>
                    <a:p>
                      <a:r>
                        <a:rPr lang="en-US" sz="2400" dirty="0" smtClean="0"/>
                        <a:t>Any (%)</a:t>
                      </a:r>
                      <a:endParaRPr lang="en-US" sz="2400" dirty="0"/>
                    </a:p>
                  </a:txBody>
                  <a:tcPr/>
                </a:tc>
                <a:tc>
                  <a:txBody>
                    <a:bodyPr/>
                    <a:lstStyle/>
                    <a:p>
                      <a:pPr algn="ctr"/>
                      <a:r>
                        <a:rPr lang="en-US" sz="2400" dirty="0" smtClean="0"/>
                        <a:t>96</a:t>
                      </a:r>
                      <a:endParaRPr lang="en-US" sz="2400" dirty="0"/>
                    </a:p>
                  </a:txBody>
                  <a:tcPr anchor="ctr"/>
                </a:tc>
                <a:tc>
                  <a:txBody>
                    <a:bodyPr/>
                    <a:lstStyle/>
                    <a:p>
                      <a:pPr algn="ctr"/>
                      <a:r>
                        <a:rPr lang="en-US" sz="2400" dirty="0" smtClean="0"/>
                        <a:t>89</a:t>
                      </a:r>
                      <a:endParaRPr lang="en-US" sz="2400" dirty="0"/>
                    </a:p>
                  </a:txBody>
                  <a:tcPr anchor="ctr"/>
                </a:tc>
                <a:tc>
                  <a:txBody>
                    <a:bodyPr/>
                    <a:lstStyle/>
                    <a:p>
                      <a:pPr algn="ctr"/>
                      <a:r>
                        <a:rPr lang="en-US" sz="2400" dirty="0" smtClean="0"/>
                        <a:t>94</a:t>
                      </a:r>
                      <a:endParaRPr lang="en-US" sz="2400" dirty="0"/>
                    </a:p>
                  </a:txBody>
                  <a:tcPr anchor="ctr"/>
                </a:tc>
                <a:tc>
                  <a:txBody>
                    <a:bodyPr/>
                    <a:lstStyle/>
                    <a:p>
                      <a:pPr algn="ctr"/>
                      <a:r>
                        <a:rPr lang="en-US" sz="2400" dirty="0" smtClean="0"/>
                        <a:t>90</a:t>
                      </a:r>
                      <a:endParaRPr lang="en-US" sz="2400" dirty="0"/>
                    </a:p>
                  </a:txBody>
                  <a:tcPr anchor="ctr"/>
                </a:tc>
              </a:tr>
              <a:tr h="51930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Diarrhea (%)</a:t>
                      </a:r>
                    </a:p>
                  </a:txBody>
                  <a:tcPr/>
                </a:tc>
                <a:tc>
                  <a:txBody>
                    <a:bodyPr/>
                    <a:lstStyle/>
                    <a:p>
                      <a:pPr algn="ctr"/>
                      <a:r>
                        <a:rPr lang="en-US" sz="2400" dirty="0" smtClean="0"/>
                        <a:t>62</a:t>
                      </a:r>
                      <a:endParaRPr lang="en-US" sz="2400" dirty="0"/>
                    </a:p>
                  </a:txBody>
                  <a:tcPr anchor="ctr"/>
                </a:tc>
                <a:tc>
                  <a:txBody>
                    <a:bodyPr/>
                    <a:lstStyle/>
                    <a:p>
                      <a:pPr algn="ctr"/>
                      <a:r>
                        <a:rPr lang="en-US" sz="2400" dirty="0" smtClean="0"/>
                        <a:t>19</a:t>
                      </a:r>
                      <a:endParaRPr lang="en-US" sz="2400" dirty="0"/>
                    </a:p>
                  </a:txBody>
                  <a:tcPr anchor="ctr"/>
                </a:tc>
                <a:tc>
                  <a:txBody>
                    <a:bodyPr/>
                    <a:lstStyle/>
                    <a:p>
                      <a:pPr algn="ctr"/>
                      <a:r>
                        <a:rPr lang="en-US" sz="2400" dirty="0" smtClean="0"/>
                        <a:t>63</a:t>
                      </a:r>
                      <a:endParaRPr lang="en-US" sz="2400" dirty="0"/>
                    </a:p>
                  </a:txBody>
                  <a:tcPr anchor="ctr"/>
                </a:tc>
                <a:tc>
                  <a:txBody>
                    <a:bodyPr/>
                    <a:lstStyle/>
                    <a:p>
                      <a:pPr algn="ctr"/>
                      <a:r>
                        <a:rPr lang="en-US" sz="2400" dirty="0" smtClean="0"/>
                        <a:t>18</a:t>
                      </a:r>
                      <a:endParaRPr lang="en-US" sz="2400" dirty="0"/>
                    </a:p>
                  </a:txBody>
                  <a:tcPr anchor="ctr"/>
                </a:tc>
              </a:tr>
              <a:tr h="51930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Nausea(%)</a:t>
                      </a:r>
                    </a:p>
                  </a:txBody>
                  <a:tcPr/>
                </a:tc>
                <a:tc>
                  <a:txBody>
                    <a:bodyPr/>
                    <a:lstStyle/>
                    <a:p>
                      <a:pPr algn="ctr"/>
                      <a:r>
                        <a:rPr lang="en-US" sz="2400" dirty="0" smtClean="0"/>
                        <a:t>23</a:t>
                      </a:r>
                      <a:endParaRPr lang="en-US" sz="2400" dirty="0"/>
                    </a:p>
                  </a:txBody>
                  <a:tcPr anchor="ctr"/>
                </a:tc>
                <a:tc>
                  <a:txBody>
                    <a:bodyPr/>
                    <a:lstStyle/>
                    <a:p>
                      <a:pPr algn="ctr"/>
                      <a:r>
                        <a:rPr lang="en-US" sz="2400" dirty="0" smtClean="0"/>
                        <a:t>6</a:t>
                      </a:r>
                      <a:endParaRPr lang="en-US" sz="2400" dirty="0"/>
                    </a:p>
                  </a:txBody>
                  <a:tcPr anchor="ctr"/>
                </a:tc>
                <a:tc>
                  <a:txBody>
                    <a:bodyPr/>
                    <a:lstStyle/>
                    <a:p>
                      <a:pPr algn="ctr"/>
                      <a:r>
                        <a:rPr lang="en-US" sz="2400" dirty="0" smtClean="0"/>
                        <a:t>26</a:t>
                      </a:r>
                      <a:endParaRPr lang="en-US" sz="2400" dirty="0"/>
                    </a:p>
                  </a:txBody>
                  <a:tcPr anchor="ctr"/>
                </a:tc>
                <a:tc>
                  <a:txBody>
                    <a:bodyPr/>
                    <a:lstStyle/>
                    <a:p>
                      <a:pPr algn="ctr"/>
                      <a:r>
                        <a:rPr lang="en-US" sz="2400" dirty="0" smtClean="0"/>
                        <a:t>7</a:t>
                      </a:r>
                      <a:endParaRPr lang="en-US" sz="2400" dirty="0"/>
                    </a:p>
                  </a:txBody>
                  <a:tcPr anchor="ctr"/>
                </a:tc>
              </a:tr>
            </a:tbl>
          </a:graphicData>
        </a:graphic>
      </p:graphicFrame>
    </p:spTree>
    <p:extLst>
      <p:ext uri="{BB962C8B-B14F-4D97-AF65-F5344CB8AC3E}">
        <p14:creationId xmlns:p14="http://schemas.microsoft.com/office/powerpoint/2010/main" val="1024677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8814"/>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26528E"/>
                </a:solidFill>
                <a:latin typeface="+mj-lt"/>
                <a:ea typeface="+mj-ea"/>
                <a:cs typeface="+mj-cs"/>
              </a:defRPr>
            </a:lvl1pPr>
          </a:lstStyle>
          <a:p>
            <a:r>
              <a:rPr lang="en-US" sz="3600" b="1" dirty="0" smtClean="0"/>
              <a:t>INPULSIS Mortality Rates</a:t>
            </a:r>
            <a:endParaRPr lang="en-US" sz="3600" b="1" dirty="0"/>
          </a:p>
        </p:txBody>
      </p:sp>
      <p:sp>
        <p:nvSpPr>
          <p:cNvPr id="6" name="TextBox 5"/>
          <p:cNvSpPr txBox="1"/>
          <p:nvPr/>
        </p:nvSpPr>
        <p:spPr>
          <a:xfrm>
            <a:off x="40948" y="6138154"/>
            <a:ext cx="4248920" cy="307777"/>
          </a:xfrm>
          <a:prstGeom prst="rect">
            <a:avLst/>
          </a:prstGeom>
          <a:noFill/>
        </p:spPr>
        <p:txBody>
          <a:bodyPr wrap="none" rtlCol="0">
            <a:spAutoFit/>
          </a:bodyPr>
          <a:lstStyle/>
          <a:p>
            <a:r>
              <a:rPr lang="en-US" sz="1400" dirty="0" err="1"/>
              <a:t>Richeldi</a:t>
            </a:r>
            <a:r>
              <a:rPr lang="en-US" sz="1400" dirty="0"/>
              <a:t> L, et al. </a:t>
            </a:r>
            <a:r>
              <a:rPr lang="en-US" sz="1400" i="1" dirty="0"/>
              <a:t>N </a:t>
            </a:r>
            <a:r>
              <a:rPr lang="en-US" sz="1400" i="1" dirty="0" err="1"/>
              <a:t>Engl</a:t>
            </a:r>
            <a:r>
              <a:rPr lang="en-US" sz="1400" i="1" dirty="0"/>
              <a:t> J Med. </a:t>
            </a:r>
            <a:r>
              <a:rPr lang="en-US" sz="1400" dirty="0"/>
              <a:t>2014;370(22):2071-2082.</a:t>
            </a:r>
          </a:p>
        </p:txBody>
      </p:sp>
      <p:graphicFrame>
        <p:nvGraphicFramePr>
          <p:cNvPr id="2" name="Table 1"/>
          <p:cNvGraphicFramePr>
            <a:graphicFrameLocks noGrp="1"/>
          </p:cNvGraphicFramePr>
          <p:nvPr>
            <p:extLst>
              <p:ext uri="{D42A27DB-BD31-4B8C-83A1-F6EECF244321}">
                <p14:modId xmlns:p14="http://schemas.microsoft.com/office/powerpoint/2010/main" val="156017377"/>
              </p:ext>
            </p:extLst>
          </p:nvPr>
        </p:nvGraphicFramePr>
        <p:xfrm>
          <a:off x="789272" y="1852872"/>
          <a:ext cx="7401827" cy="2026920"/>
        </p:xfrm>
        <a:graphic>
          <a:graphicData uri="http://schemas.openxmlformats.org/drawingml/2006/table">
            <a:tbl>
              <a:tblPr firstRow="1" bandRow="1">
                <a:tableStyleId>{5C22544A-7EE6-4342-B048-85BDC9FD1C3A}</a:tableStyleId>
              </a:tblPr>
              <a:tblGrid>
                <a:gridCol w="2261936"/>
                <a:gridCol w="1761424"/>
                <a:gridCol w="1232033"/>
                <a:gridCol w="904775"/>
                <a:gridCol w="1241659"/>
              </a:tblGrid>
              <a:tr h="370840">
                <a:tc>
                  <a:txBody>
                    <a:bodyPr/>
                    <a:lstStyle/>
                    <a:p>
                      <a:r>
                        <a:rPr lang="en-US" dirty="0" smtClean="0"/>
                        <a:t>Deaths</a:t>
                      </a:r>
                      <a:endParaRPr lang="en-US" dirty="0"/>
                    </a:p>
                  </a:txBody>
                  <a:tcPr anchor="ctr"/>
                </a:tc>
                <a:tc>
                  <a:txBody>
                    <a:bodyPr/>
                    <a:lstStyle/>
                    <a:p>
                      <a:pPr algn="ctr"/>
                      <a:r>
                        <a:rPr lang="en-US" dirty="0" smtClean="0"/>
                        <a:t>Nintedanib </a:t>
                      </a:r>
                    </a:p>
                    <a:p>
                      <a:pPr algn="ctr"/>
                      <a:r>
                        <a:rPr lang="en-US" smtClean="0"/>
                        <a:t>150 mg bid</a:t>
                      </a:r>
                    </a:p>
                    <a:p>
                      <a:pPr algn="ctr"/>
                      <a:r>
                        <a:rPr lang="en-US" smtClean="0"/>
                        <a:t>(n </a:t>
                      </a:r>
                      <a:r>
                        <a:rPr lang="en-US" dirty="0" smtClean="0"/>
                        <a:t>= 638)</a:t>
                      </a:r>
                      <a:endParaRPr lang="en-US" dirty="0"/>
                    </a:p>
                  </a:txBody>
                  <a:tcPr anchor="ctr"/>
                </a:tc>
                <a:tc>
                  <a:txBody>
                    <a:bodyPr/>
                    <a:lstStyle/>
                    <a:p>
                      <a:pPr algn="ctr"/>
                      <a:r>
                        <a:rPr lang="en-US" dirty="0" smtClean="0"/>
                        <a:t>Placebo </a:t>
                      </a:r>
                    </a:p>
                    <a:p>
                      <a:pPr algn="ctr"/>
                      <a:r>
                        <a:rPr lang="en-US" dirty="0" smtClean="0"/>
                        <a:t>(n = 423)</a:t>
                      </a:r>
                      <a:endParaRPr lang="en-US" dirty="0"/>
                    </a:p>
                  </a:txBody>
                  <a:tcPr anchor="ctr"/>
                </a:tc>
                <a:tc>
                  <a:txBody>
                    <a:bodyPr/>
                    <a:lstStyle/>
                    <a:p>
                      <a:pPr algn="ctr"/>
                      <a:r>
                        <a:rPr lang="en-US" dirty="0" smtClean="0"/>
                        <a:t>HR</a:t>
                      </a:r>
                      <a:endParaRPr lang="en-US" dirty="0"/>
                    </a:p>
                  </a:txBody>
                  <a:tcPr anchor="ctr"/>
                </a:tc>
                <a:tc>
                  <a:txBody>
                    <a:bodyPr/>
                    <a:lstStyle/>
                    <a:p>
                      <a:pPr algn="ctr"/>
                      <a:r>
                        <a:rPr lang="en-US" i="1" dirty="0" smtClean="0"/>
                        <a:t>P</a:t>
                      </a:r>
                      <a:r>
                        <a:rPr lang="en-US" i="0" dirty="0" smtClean="0"/>
                        <a:t>-value</a:t>
                      </a:r>
                      <a:endParaRPr lang="en-US" i="1" dirty="0"/>
                    </a:p>
                  </a:txBody>
                  <a:tcPr anchor="ctr"/>
                </a:tc>
              </a:tr>
              <a:tr h="370840">
                <a:tc>
                  <a:txBody>
                    <a:bodyPr/>
                    <a:lstStyle/>
                    <a:p>
                      <a:r>
                        <a:rPr lang="en-US" dirty="0" smtClean="0"/>
                        <a:t>All-cause </a:t>
                      </a:r>
                      <a:r>
                        <a:rPr lang="en-US" baseline="0" dirty="0" smtClean="0"/>
                        <a:t>(%)</a:t>
                      </a:r>
                      <a:endParaRPr lang="en-US" dirty="0"/>
                    </a:p>
                  </a:txBody>
                  <a:tcPr anchor="ctr"/>
                </a:tc>
                <a:tc>
                  <a:txBody>
                    <a:bodyPr/>
                    <a:lstStyle/>
                    <a:p>
                      <a:pPr algn="ctr"/>
                      <a:r>
                        <a:rPr lang="en-US" dirty="0" smtClean="0"/>
                        <a:t>5.5</a:t>
                      </a:r>
                      <a:endParaRPr lang="en-US" dirty="0"/>
                    </a:p>
                  </a:txBody>
                  <a:tcPr anchor="ctr"/>
                </a:tc>
                <a:tc>
                  <a:txBody>
                    <a:bodyPr/>
                    <a:lstStyle/>
                    <a:p>
                      <a:pPr algn="ctr"/>
                      <a:r>
                        <a:rPr lang="en-US" dirty="0" smtClean="0"/>
                        <a:t>7.8</a:t>
                      </a:r>
                      <a:endParaRPr lang="en-US" dirty="0"/>
                    </a:p>
                  </a:txBody>
                  <a:tcPr anchor="ctr"/>
                </a:tc>
                <a:tc>
                  <a:txBody>
                    <a:bodyPr/>
                    <a:lstStyle/>
                    <a:p>
                      <a:pPr algn="ctr"/>
                      <a:r>
                        <a:rPr lang="en-US" dirty="0" smtClean="0"/>
                        <a:t>0.70</a:t>
                      </a:r>
                      <a:endParaRPr lang="en-US" dirty="0"/>
                    </a:p>
                  </a:txBody>
                  <a:tcPr anchor="ctr"/>
                </a:tc>
                <a:tc>
                  <a:txBody>
                    <a:bodyPr/>
                    <a:lstStyle/>
                    <a:p>
                      <a:pPr algn="ctr"/>
                      <a:r>
                        <a:rPr lang="en-US" dirty="0" smtClean="0"/>
                        <a:t>0.14</a:t>
                      </a:r>
                      <a:endParaRPr lang="en-US" dirty="0"/>
                    </a:p>
                  </a:txBody>
                  <a:tcPr anchor="ctr"/>
                </a:tc>
              </a:tr>
              <a:tr h="370840">
                <a:tc>
                  <a:txBody>
                    <a:bodyPr/>
                    <a:lstStyle/>
                    <a:p>
                      <a:r>
                        <a:rPr lang="en-US" dirty="0" smtClean="0"/>
                        <a:t>Respiratory (%)</a:t>
                      </a:r>
                      <a:endParaRPr lang="en-US" dirty="0"/>
                    </a:p>
                  </a:txBody>
                  <a:tcPr anchor="ctr"/>
                </a:tc>
                <a:tc>
                  <a:txBody>
                    <a:bodyPr/>
                    <a:lstStyle/>
                    <a:p>
                      <a:pPr algn="ctr"/>
                      <a:r>
                        <a:rPr lang="en-US" dirty="0" smtClean="0"/>
                        <a:t>3.8</a:t>
                      </a:r>
                      <a:endParaRPr lang="en-US" dirty="0"/>
                    </a:p>
                  </a:txBody>
                  <a:tcPr anchor="ctr"/>
                </a:tc>
                <a:tc>
                  <a:txBody>
                    <a:bodyPr/>
                    <a:lstStyle/>
                    <a:p>
                      <a:pPr algn="ctr"/>
                      <a:r>
                        <a:rPr lang="en-US" dirty="0" smtClean="0"/>
                        <a:t>5.0</a:t>
                      </a:r>
                      <a:endParaRPr lang="en-US" dirty="0"/>
                    </a:p>
                  </a:txBody>
                  <a:tcPr anchor="ctr"/>
                </a:tc>
                <a:tc>
                  <a:txBody>
                    <a:bodyPr/>
                    <a:lstStyle/>
                    <a:p>
                      <a:pPr algn="ctr"/>
                      <a:r>
                        <a:rPr lang="en-US" dirty="0" smtClean="0"/>
                        <a:t>0.74</a:t>
                      </a:r>
                      <a:endParaRPr lang="en-US" dirty="0"/>
                    </a:p>
                  </a:txBody>
                  <a:tcPr anchor="ctr"/>
                </a:tc>
                <a:tc>
                  <a:txBody>
                    <a:bodyPr/>
                    <a:lstStyle/>
                    <a:p>
                      <a:pPr algn="ctr"/>
                      <a:r>
                        <a:rPr lang="en-US" dirty="0" smtClean="0"/>
                        <a:t>0.34</a:t>
                      </a:r>
                      <a:endParaRPr lang="en-US" dirty="0"/>
                    </a:p>
                  </a:txBody>
                  <a:tcPr anchor="ctr"/>
                </a:tc>
              </a:tr>
              <a:tr h="370840">
                <a:tc>
                  <a:txBody>
                    <a:bodyPr/>
                    <a:lstStyle/>
                    <a:p>
                      <a:r>
                        <a:rPr lang="en-US" dirty="0" smtClean="0"/>
                        <a:t>On-treatment (%)*</a:t>
                      </a:r>
                      <a:endParaRPr lang="en-US" dirty="0"/>
                    </a:p>
                  </a:txBody>
                  <a:tcPr anchor="ctr"/>
                </a:tc>
                <a:tc>
                  <a:txBody>
                    <a:bodyPr/>
                    <a:lstStyle/>
                    <a:p>
                      <a:pPr algn="ctr"/>
                      <a:r>
                        <a:rPr lang="en-US" dirty="0" smtClean="0"/>
                        <a:t>3.8</a:t>
                      </a:r>
                      <a:endParaRPr lang="en-US" dirty="0"/>
                    </a:p>
                  </a:txBody>
                  <a:tcPr anchor="ctr"/>
                </a:tc>
                <a:tc>
                  <a:txBody>
                    <a:bodyPr/>
                    <a:lstStyle/>
                    <a:p>
                      <a:pPr algn="ctr"/>
                      <a:r>
                        <a:rPr lang="en-US" dirty="0" smtClean="0"/>
                        <a:t>6.1</a:t>
                      </a:r>
                      <a:endParaRPr lang="en-US" dirty="0"/>
                    </a:p>
                  </a:txBody>
                  <a:tcPr anchor="ctr"/>
                </a:tc>
                <a:tc>
                  <a:txBody>
                    <a:bodyPr/>
                    <a:lstStyle/>
                    <a:p>
                      <a:pPr algn="ctr"/>
                      <a:r>
                        <a:rPr lang="en-US" dirty="0" smtClean="0"/>
                        <a:t>0.68</a:t>
                      </a:r>
                      <a:endParaRPr lang="en-US" dirty="0"/>
                    </a:p>
                  </a:txBody>
                  <a:tcPr anchor="ctr"/>
                </a:tc>
                <a:tc>
                  <a:txBody>
                    <a:bodyPr/>
                    <a:lstStyle/>
                    <a:p>
                      <a:pPr algn="ctr"/>
                      <a:r>
                        <a:rPr lang="en-US" dirty="0" smtClean="0"/>
                        <a:t>0.16</a:t>
                      </a:r>
                      <a:endParaRPr lang="en-US" dirty="0"/>
                    </a:p>
                  </a:txBody>
                  <a:tcPr anchor="ctr"/>
                </a:tc>
              </a:tr>
            </a:tbl>
          </a:graphicData>
        </a:graphic>
      </p:graphicFrame>
      <p:sp>
        <p:nvSpPr>
          <p:cNvPr id="3" name="TextBox 2"/>
          <p:cNvSpPr txBox="1"/>
          <p:nvPr/>
        </p:nvSpPr>
        <p:spPr>
          <a:xfrm>
            <a:off x="2977941" y="3879792"/>
            <a:ext cx="5213158" cy="338554"/>
          </a:xfrm>
          <a:prstGeom prst="rect">
            <a:avLst/>
          </a:prstGeom>
          <a:noFill/>
        </p:spPr>
        <p:txBody>
          <a:bodyPr wrap="none" rtlCol="0">
            <a:spAutoFit/>
          </a:bodyPr>
          <a:lstStyle/>
          <a:p>
            <a:pPr algn="r"/>
            <a:r>
              <a:rPr lang="en-US" sz="1600" dirty="0" smtClean="0"/>
              <a:t>* Deaths between randomization and 28 days after last dose</a:t>
            </a:r>
            <a:endParaRPr lang="en-US" sz="1600" dirty="0"/>
          </a:p>
        </p:txBody>
      </p:sp>
    </p:spTree>
    <p:extLst>
      <p:ext uri="{BB962C8B-B14F-4D97-AF65-F5344CB8AC3E}">
        <p14:creationId xmlns:p14="http://schemas.microsoft.com/office/powerpoint/2010/main" val="21716803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58" y="6152631"/>
            <a:ext cx="4248920" cy="307777"/>
          </a:xfrm>
          <a:prstGeom prst="rect">
            <a:avLst/>
          </a:prstGeom>
          <a:noFill/>
        </p:spPr>
        <p:txBody>
          <a:bodyPr wrap="none" rtlCol="0">
            <a:spAutoFit/>
          </a:bodyPr>
          <a:lstStyle/>
          <a:p>
            <a:r>
              <a:rPr lang="en-US" sz="1400" dirty="0" err="1"/>
              <a:t>Richeldi</a:t>
            </a:r>
            <a:r>
              <a:rPr lang="en-US" sz="1400" dirty="0"/>
              <a:t> L, et al. </a:t>
            </a:r>
            <a:r>
              <a:rPr lang="en-US" sz="1400" i="1" dirty="0"/>
              <a:t>N </a:t>
            </a:r>
            <a:r>
              <a:rPr lang="en-US" sz="1400" i="1" dirty="0" err="1"/>
              <a:t>Engl</a:t>
            </a:r>
            <a:r>
              <a:rPr lang="en-US" sz="1400" i="1" dirty="0"/>
              <a:t> J Med. </a:t>
            </a:r>
            <a:r>
              <a:rPr lang="en-US" sz="1400" dirty="0"/>
              <a:t>2014;370(22):2071-2082.</a:t>
            </a:r>
          </a:p>
        </p:txBody>
      </p:sp>
      <p:sp>
        <p:nvSpPr>
          <p:cNvPr id="5" name="Title 1"/>
          <p:cNvSpPr txBox="1">
            <a:spLocks/>
          </p:cNvSpPr>
          <p:nvPr/>
        </p:nvSpPr>
        <p:spPr>
          <a:xfrm>
            <a:off x="609600" y="51258"/>
            <a:ext cx="8229600" cy="571500"/>
          </a:xfrm>
          <a:prstGeom prst="rect">
            <a:avLst/>
          </a:prstGeom>
        </p:spPr>
        <p:txBody>
          <a:bodyPr vert="horz" lIns="91440" tIns="45720" rIns="91440" bIns="45720" rtlCol="0" anchor="ctr">
            <a:normAutofit fontScale="92500" lnSpcReduction="10000"/>
          </a:bodyPr>
          <a:lstStyle>
            <a:lvl1pPr algn="l" defTabSz="457200" rtl="0" eaLnBrk="1" latinLnBrk="0" hangingPunct="1">
              <a:spcBef>
                <a:spcPct val="0"/>
              </a:spcBef>
              <a:buNone/>
              <a:defRPr sz="4400" kern="1200">
                <a:solidFill>
                  <a:srgbClr val="26528E"/>
                </a:solidFill>
                <a:latin typeface="+mj-lt"/>
                <a:ea typeface="+mj-ea"/>
                <a:cs typeface="+mj-cs"/>
              </a:defRPr>
            </a:lvl1pPr>
          </a:lstStyle>
          <a:p>
            <a:endParaRPr lang="en-US" sz="3600" b="1" dirty="0"/>
          </a:p>
        </p:txBody>
      </p:sp>
      <p:sp>
        <p:nvSpPr>
          <p:cNvPr id="3" name="Title 2"/>
          <p:cNvSpPr>
            <a:spLocks noGrp="1"/>
          </p:cNvSpPr>
          <p:nvPr>
            <p:ph type="title"/>
          </p:nvPr>
        </p:nvSpPr>
        <p:spPr/>
        <p:txBody>
          <a:bodyPr>
            <a:normAutofit/>
          </a:bodyPr>
          <a:lstStyle/>
          <a:p>
            <a:r>
              <a:rPr lang="en-US" dirty="0" smtClean="0"/>
              <a:t>INPULSIS Summary</a:t>
            </a:r>
            <a:endParaRPr lang="en-US" dirty="0"/>
          </a:p>
        </p:txBody>
      </p:sp>
      <p:sp>
        <p:nvSpPr>
          <p:cNvPr id="6" name="Content Placeholder 5"/>
          <p:cNvSpPr>
            <a:spLocks noGrp="1"/>
          </p:cNvSpPr>
          <p:nvPr>
            <p:ph idx="1"/>
          </p:nvPr>
        </p:nvSpPr>
        <p:spPr>
          <a:xfrm>
            <a:off x="457200" y="1621972"/>
            <a:ext cx="8229600" cy="4525963"/>
          </a:xfrm>
        </p:spPr>
        <p:txBody>
          <a:bodyPr>
            <a:noAutofit/>
          </a:bodyPr>
          <a:lstStyle/>
          <a:p>
            <a:pPr>
              <a:buFont typeface="Arial" panose="020B0604020202020204" pitchFamily="34" charset="0"/>
              <a:buChar char="•"/>
            </a:pPr>
            <a:r>
              <a:rPr lang="en-US" sz="2400" dirty="0" smtClean="0"/>
              <a:t>Nintedanib had significant </a:t>
            </a:r>
            <a:r>
              <a:rPr lang="en-US" sz="2400" dirty="0"/>
              <a:t>benefit </a:t>
            </a:r>
            <a:r>
              <a:rPr lang="en-US" sz="2400" dirty="0" smtClean="0"/>
              <a:t>in adjusted </a:t>
            </a:r>
            <a:r>
              <a:rPr lang="en-US" sz="2400" dirty="0"/>
              <a:t>annual rate of change in FVC </a:t>
            </a:r>
            <a:endParaRPr lang="en-US" sz="2400" dirty="0" smtClean="0"/>
          </a:p>
          <a:p>
            <a:pPr lvl="1">
              <a:buFont typeface="Arial" panose="020B0604020202020204" pitchFamily="34" charset="0"/>
              <a:buChar char="•"/>
            </a:pPr>
            <a:r>
              <a:rPr lang="en-US" sz="2000" dirty="0"/>
              <a:t>INPULSIS-1 		</a:t>
            </a:r>
            <a:r>
              <a:rPr lang="el-GR" sz="2000" dirty="0" smtClean="0"/>
              <a:t>Δ</a:t>
            </a:r>
            <a:r>
              <a:rPr lang="en-US" sz="2000" dirty="0" smtClean="0"/>
              <a:t> = </a:t>
            </a:r>
            <a:r>
              <a:rPr lang="en-US" sz="2000" dirty="0"/>
              <a:t>125.3 </a:t>
            </a:r>
            <a:r>
              <a:rPr lang="en-US" sz="2000" dirty="0" smtClean="0"/>
              <a:t>ml</a:t>
            </a:r>
            <a:r>
              <a:rPr lang="en-US" sz="2000" dirty="0"/>
              <a:t>	</a:t>
            </a:r>
            <a:r>
              <a:rPr lang="en-US" sz="2000" dirty="0" smtClean="0"/>
              <a:t>	</a:t>
            </a:r>
            <a:r>
              <a:rPr lang="en-US" sz="2000" i="1" dirty="0" smtClean="0"/>
              <a:t>P</a:t>
            </a:r>
            <a:r>
              <a:rPr lang="en-US" sz="2000" dirty="0" smtClean="0"/>
              <a:t> &lt; 0.001</a:t>
            </a:r>
            <a:endParaRPr lang="en-US" sz="2000" dirty="0"/>
          </a:p>
          <a:p>
            <a:pPr lvl="1">
              <a:buFont typeface="Arial" panose="020B0604020202020204" pitchFamily="34" charset="0"/>
              <a:buChar char="•"/>
            </a:pPr>
            <a:r>
              <a:rPr lang="en-US" sz="2000" dirty="0"/>
              <a:t>INPULSIS-2		</a:t>
            </a:r>
            <a:r>
              <a:rPr lang="el-GR" sz="2000" dirty="0" smtClean="0"/>
              <a:t>Δ</a:t>
            </a:r>
            <a:r>
              <a:rPr lang="en-US" sz="2000" dirty="0" smtClean="0"/>
              <a:t> = </a:t>
            </a:r>
            <a:r>
              <a:rPr lang="en-US" sz="2000" dirty="0"/>
              <a:t>93.7 ml 	</a:t>
            </a:r>
            <a:r>
              <a:rPr lang="en-US" sz="2000" dirty="0" smtClean="0"/>
              <a:t>	</a:t>
            </a:r>
            <a:r>
              <a:rPr lang="en-US" sz="2000" i="1" dirty="0" smtClean="0"/>
              <a:t>P</a:t>
            </a:r>
            <a:r>
              <a:rPr lang="en-US" sz="2000" dirty="0" smtClean="0"/>
              <a:t> &lt; 0.001</a:t>
            </a:r>
            <a:endParaRPr lang="en-US" sz="2000" dirty="0"/>
          </a:p>
          <a:p>
            <a:pPr>
              <a:buFont typeface="Arial" panose="020B0604020202020204" pitchFamily="34" charset="0"/>
              <a:buChar char="•"/>
            </a:pPr>
            <a:r>
              <a:rPr lang="en-US" sz="2400" dirty="0" smtClean="0"/>
              <a:t>Nintedanib had significant benefit in time to the first acute exacerbation in INPULSIS-2</a:t>
            </a:r>
          </a:p>
          <a:p>
            <a:pPr lvl="1">
              <a:buFont typeface="Arial" panose="020B0604020202020204" pitchFamily="34" charset="0"/>
              <a:buChar char="•"/>
            </a:pPr>
            <a:r>
              <a:rPr lang="en-US" sz="2000" dirty="0" smtClean="0"/>
              <a:t>INPULSIS-1 		HR = 1.15		</a:t>
            </a:r>
            <a:r>
              <a:rPr lang="en-US" sz="2000" i="1" dirty="0" smtClean="0"/>
              <a:t>P</a:t>
            </a:r>
            <a:r>
              <a:rPr lang="en-US" sz="2000" dirty="0" smtClean="0"/>
              <a:t> </a:t>
            </a:r>
            <a:r>
              <a:rPr lang="en-US" sz="2000" dirty="0"/>
              <a:t>= </a:t>
            </a:r>
            <a:r>
              <a:rPr lang="en-US" sz="2000" dirty="0" smtClean="0"/>
              <a:t>0.67</a:t>
            </a:r>
          </a:p>
          <a:p>
            <a:pPr lvl="1">
              <a:buFont typeface="Arial" panose="020B0604020202020204" pitchFamily="34" charset="0"/>
              <a:buChar char="•"/>
            </a:pPr>
            <a:r>
              <a:rPr lang="en-US" sz="2000" dirty="0" smtClean="0"/>
              <a:t>INPULSIS-2		HR = 0.38		</a:t>
            </a:r>
            <a:r>
              <a:rPr lang="en-US" sz="2000" i="1" dirty="0" smtClean="0"/>
              <a:t>P</a:t>
            </a:r>
            <a:r>
              <a:rPr lang="en-US" sz="2000" dirty="0" smtClean="0"/>
              <a:t> = 0.005</a:t>
            </a:r>
          </a:p>
          <a:p>
            <a:pPr>
              <a:buFont typeface="Arial" panose="020B0604020202020204" pitchFamily="34" charset="0"/>
              <a:buChar char="•"/>
            </a:pPr>
            <a:r>
              <a:rPr lang="en-US" sz="2400" dirty="0"/>
              <a:t>Significant difference in favor of nintedanib for the change from baseline in the total SGRQ score in INPULSIS-2 but not </a:t>
            </a:r>
            <a:r>
              <a:rPr lang="en-US" sz="2400" dirty="0" smtClean="0"/>
              <a:t>INPULSIS-1</a:t>
            </a:r>
            <a:endParaRPr lang="en-US" sz="2400" dirty="0"/>
          </a:p>
          <a:p>
            <a:endParaRPr lang="en-US" sz="2400" dirty="0"/>
          </a:p>
        </p:txBody>
      </p:sp>
    </p:spTree>
    <p:extLst>
      <p:ext uri="{BB962C8B-B14F-4D97-AF65-F5344CB8AC3E}">
        <p14:creationId xmlns:p14="http://schemas.microsoft.com/office/powerpoint/2010/main" val="130357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4530" name="Rectangle 2"/>
          <p:cNvSpPr>
            <a:spLocks noGrp="1" noChangeArrowheads="1"/>
          </p:cNvSpPr>
          <p:nvPr>
            <p:ph type="title"/>
          </p:nvPr>
        </p:nvSpPr>
        <p:spPr>
          <a:xfrm>
            <a:off x="445624" y="277598"/>
            <a:ext cx="7772400" cy="1143000"/>
          </a:xfrm>
        </p:spPr>
        <p:txBody>
          <a:bodyPr>
            <a:normAutofit/>
          </a:bodyPr>
          <a:lstStyle/>
          <a:p>
            <a:r>
              <a:rPr lang="en-US" sz="3600" b="1" dirty="0"/>
              <a:t>Biomarkers for IPF</a:t>
            </a:r>
          </a:p>
        </p:txBody>
      </p:sp>
      <p:sp>
        <p:nvSpPr>
          <p:cNvPr id="1174531" name="Rectangle 3"/>
          <p:cNvSpPr>
            <a:spLocks noGrp="1" noChangeArrowheads="1"/>
          </p:cNvSpPr>
          <p:nvPr>
            <p:ph idx="1"/>
          </p:nvPr>
        </p:nvSpPr>
        <p:spPr>
          <a:xfrm>
            <a:off x="435424" y="1621988"/>
            <a:ext cx="7639716" cy="4638346"/>
          </a:xfrm>
        </p:spPr>
        <p:txBody>
          <a:bodyPr>
            <a:normAutofit fontScale="92500" lnSpcReduction="10000"/>
          </a:bodyPr>
          <a:lstStyle/>
          <a:p>
            <a:pPr>
              <a:spcBef>
                <a:spcPts val="100"/>
              </a:spcBef>
            </a:pPr>
            <a:r>
              <a:rPr lang="en-US" dirty="0" smtClean="0"/>
              <a:t>Candidates</a:t>
            </a:r>
          </a:p>
          <a:p>
            <a:pPr lvl="1">
              <a:spcBef>
                <a:spcPts val="100"/>
              </a:spcBef>
            </a:pPr>
            <a:r>
              <a:rPr lang="en-US" dirty="0"/>
              <a:t>Serum CCL18</a:t>
            </a:r>
          </a:p>
          <a:p>
            <a:pPr lvl="1">
              <a:spcBef>
                <a:spcPts val="100"/>
              </a:spcBef>
            </a:pPr>
            <a:r>
              <a:rPr lang="en-US" dirty="0" smtClean="0"/>
              <a:t>LOXL2</a:t>
            </a:r>
          </a:p>
          <a:p>
            <a:pPr lvl="1">
              <a:spcBef>
                <a:spcPts val="100"/>
              </a:spcBef>
            </a:pPr>
            <a:r>
              <a:rPr lang="en-US" dirty="0" smtClean="0"/>
              <a:t>Telomerase</a:t>
            </a:r>
          </a:p>
          <a:p>
            <a:pPr lvl="1">
              <a:spcBef>
                <a:spcPts val="100"/>
              </a:spcBef>
            </a:pPr>
            <a:r>
              <a:rPr lang="en-US" dirty="0" smtClean="0"/>
              <a:t>Surfactant </a:t>
            </a:r>
            <a:r>
              <a:rPr lang="en-US" dirty="0"/>
              <a:t>proteins A &amp; </a:t>
            </a:r>
            <a:r>
              <a:rPr lang="en-US" dirty="0" smtClean="0"/>
              <a:t>D</a:t>
            </a:r>
            <a:endParaRPr lang="en-US" dirty="0"/>
          </a:p>
          <a:p>
            <a:pPr lvl="1">
              <a:spcBef>
                <a:spcPts val="100"/>
              </a:spcBef>
            </a:pPr>
            <a:r>
              <a:rPr lang="en-US" dirty="0" smtClean="0"/>
              <a:t>KL-6</a:t>
            </a:r>
            <a:endParaRPr lang="en-US" dirty="0"/>
          </a:p>
          <a:p>
            <a:pPr lvl="1">
              <a:spcBef>
                <a:spcPts val="100"/>
              </a:spcBef>
            </a:pPr>
            <a:r>
              <a:rPr lang="en-US" dirty="0" smtClean="0"/>
              <a:t>Matrix Metallo-Proteases (MMP1/MMP7)</a:t>
            </a:r>
          </a:p>
          <a:p>
            <a:pPr lvl="1">
              <a:spcBef>
                <a:spcPts val="100"/>
              </a:spcBef>
            </a:pPr>
            <a:r>
              <a:rPr lang="en-US" dirty="0" smtClean="0"/>
              <a:t>Circulating fibrocytes</a:t>
            </a:r>
          </a:p>
          <a:p>
            <a:pPr lvl="1">
              <a:spcBef>
                <a:spcPts val="100"/>
              </a:spcBef>
            </a:pPr>
            <a:r>
              <a:rPr lang="en-US" dirty="0" smtClean="0"/>
              <a:t>Clinical parameters</a:t>
            </a:r>
          </a:p>
          <a:p>
            <a:pPr>
              <a:spcBef>
                <a:spcPts val="100"/>
              </a:spcBef>
            </a:pPr>
            <a:r>
              <a:rPr lang="en-US" dirty="0"/>
              <a:t>Pending </a:t>
            </a:r>
            <a:r>
              <a:rPr lang="en-US" dirty="0" smtClean="0"/>
              <a:t>validation</a:t>
            </a:r>
            <a:endParaRPr lang="en-US" dirty="0"/>
          </a:p>
          <a:p>
            <a:pPr>
              <a:spcBef>
                <a:spcPts val="100"/>
              </a:spcBef>
            </a:pPr>
            <a:r>
              <a:rPr lang="en-US" dirty="0" smtClean="0"/>
              <a:t>Not widely available</a:t>
            </a:r>
          </a:p>
          <a:p>
            <a:pPr marL="0" indent="0">
              <a:spcBef>
                <a:spcPts val="100"/>
              </a:spcBef>
              <a:buNone/>
            </a:pPr>
            <a:endParaRPr lang="en-US" dirty="0"/>
          </a:p>
        </p:txBody>
      </p:sp>
      <p:sp>
        <p:nvSpPr>
          <p:cNvPr id="1174533" name="Text Box 5"/>
          <p:cNvSpPr txBox="1">
            <a:spLocks noChangeArrowheads="1"/>
          </p:cNvSpPr>
          <p:nvPr/>
        </p:nvSpPr>
        <p:spPr bwMode="auto">
          <a:xfrm>
            <a:off x="73028" y="6171534"/>
            <a:ext cx="7696200" cy="307777"/>
          </a:xfrm>
          <a:prstGeom prst="rect">
            <a:avLst/>
          </a:prstGeom>
          <a:noFill/>
          <a:ln w="9525">
            <a:noFill/>
            <a:miter lim="800000"/>
            <a:headEnd/>
            <a:tailEnd/>
          </a:ln>
          <a:effectLst/>
        </p:spPr>
        <p:txBody>
          <a:bodyPr>
            <a:spAutoFit/>
          </a:bodyPr>
          <a:lstStyle/>
          <a:p>
            <a:pPr marL="342900" indent="-342900" fontAlgn="base">
              <a:spcBef>
                <a:spcPct val="0"/>
              </a:spcBef>
              <a:spcAft>
                <a:spcPct val="0"/>
              </a:spcAft>
            </a:pPr>
            <a:r>
              <a:rPr lang="en-US" sz="1400" dirty="0" smtClean="0"/>
              <a:t>Rosas IO, et al. </a:t>
            </a:r>
            <a:r>
              <a:rPr lang="en-US" sz="1400" i="1" dirty="0" smtClean="0"/>
              <a:t>PLoS Med</a:t>
            </a:r>
            <a:r>
              <a:rPr lang="en-US" sz="1400" dirty="0" smtClean="0"/>
              <a:t>. 2008;5:e93.</a:t>
            </a:r>
          </a:p>
        </p:txBody>
      </p:sp>
      <p:sp>
        <p:nvSpPr>
          <p:cNvPr id="2" name="Rectangle 1"/>
          <p:cNvSpPr/>
          <p:nvPr/>
        </p:nvSpPr>
        <p:spPr>
          <a:xfrm>
            <a:off x="73602" y="6007149"/>
            <a:ext cx="3507692" cy="307777"/>
          </a:xfrm>
          <a:prstGeom prst="rect">
            <a:avLst/>
          </a:prstGeom>
        </p:spPr>
        <p:txBody>
          <a:bodyPr wrap="none">
            <a:spAutoFit/>
          </a:bodyPr>
          <a:lstStyle/>
          <a:p>
            <a:pPr marL="342900" indent="-342900" fontAlgn="base">
              <a:spcBef>
                <a:spcPct val="0"/>
              </a:spcBef>
              <a:spcAft>
                <a:spcPct val="0"/>
              </a:spcAft>
            </a:pPr>
            <a:r>
              <a:rPr lang="en-US" sz="1400" dirty="0" err="1"/>
              <a:t>Prasse</a:t>
            </a:r>
            <a:r>
              <a:rPr lang="en-US" sz="1400" dirty="0"/>
              <a:t> A, et al. </a:t>
            </a:r>
            <a:r>
              <a:rPr lang="en-US" sz="1400" i="1" dirty="0" err="1"/>
              <a:t>Respirology</a:t>
            </a:r>
            <a:r>
              <a:rPr lang="en-US" sz="1400" dirty="0"/>
              <a:t>. 2009;14:788-795.</a:t>
            </a:r>
          </a:p>
        </p:txBody>
      </p:sp>
    </p:spTree>
    <p:extLst>
      <p:ext uri="{BB962C8B-B14F-4D97-AF65-F5344CB8AC3E}">
        <p14:creationId xmlns:p14="http://schemas.microsoft.com/office/powerpoint/2010/main" val="3593973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483" y="6152631"/>
            <a:ext cx="4248920" cy="307777"/>
          </a:xfrm>
          <a:prstGeom prst="rect">
            <a:avLst/>
          </a:prstGeom>
          <a:noFill/>
        </p:spPr>
        <p:txBody>
          <a:bodyPr wrap="none" rtlCol="0">
            <a:spAutoFit/>
          </a:bodyPr>
          <a:lstStyle/>
          <a:p>
            <a:r>
              <a:rPr lang="en-US" sz="1400" dirty="0" err="1"/>
              <a:t>Richeldi</a:t>
            </a:r>
            <a:r>
              <a:rPr lang="en-US" sz="1400" dirty="0"/>
              <a:t> L, et al. </a:t>
            </a:r>
            <a:r>
              <a:rPr lang="en-US" sz="1400" i="1" dirty="0"/>
              <a:t>N </a:t>
            </a:r>
            <a:r>
              <a:rPr lang="en-US" sz="1400" i="1" dirty="0" err="1"/>
              <a:t>Engl</a:t>
            </a:r>
            <a:r>
              <a:rPr lang="en-US" sz="1400" i="1" dirty="0"/>
              <a:t> J Med. </a:t>
            </a:r>
            <a:r>
              <a:rPr lang="en-US" sz="1400" dirty="0"/>
              <a:t>2014;370(22):2071-2082.</a:t>
            </a:r>
          </a:p>
        </p:txBody>
      </p:sp>
      <p:sp>
        <p:nvSpPr>
          <p:cNvPr id="5" name="Title 1"/>
          <p:cNvSpPr txBox="1">
            <a:spLocks/>
          </p:cNvSpPr>
          <p:nvPr/>
        </p:nvSpPr>
        <p:spPr>
          <a:xfrm>
            <a:off x="609600" y="51258"/>
            <a:ext cx="8229600" cy="571500"/>
          </a:xfrm>
          <a:prstGeom prst="rect">
            <a:avLst/>
          </a:prstGeom>
        </p:spPr>
        <p:txBody>
          <a:bodyPr vert="horz" lIns="91440" tIns="45720" rIns="91440" bIns="45720" rtlCol="0" anchor="ctr">
            <a:normAutofit fontScale="92500" lnSpcReduction="10000"/>
          </a:bodyPr>
          <a:lstStyle>
            <a:lvl1pPr algn="l" defTabSz="457200" rtl="0" eaLnBrk="1" latinLnBrk="0" hangingPunct="1">
              <a:spcBef>
                <a:spcPct val="0"/>
              </a:spcBef>
              <a:buNone/>
              <a:defRPr sz="4400" kern="1200">
                <a:solidFill>
                  <a:srgbClr val="26528E"/>
                </a:solidFill>
                <a:latin typeface="+mj-lt"/>
                <a:ea typeface="+mj-ea"/>
                <a:cs typeface="+mj-cs"/>
              </a:defRPr>
            </a:lvl1pPr>
          </a:lstStyle>
          <a:p>
            <a:endParaRPr lang="en-US" sz="3600" b="1" dirty="0"/>
          </a:p>
        </p:txBody>
      </p:sp>
      <p:sp>
        <p:nvSpPr>
          <p:cNvPr id="3" name="Title 2"/>
          <p:cNvSpPr>
            <a:spLocks noGrp="1"/>
          </p:cNvSpPr>
          <p:nvPr>
            <p:ph type="title"/>
          </p:nvPr>
        </p:nvSpPr>
        <p:spPr/>
        <p:txBody>
          <a:bodyPr>
            <a:normAutofit/>
          </a:bodyPr>
          <a:lstStyle/>
          <a:p>
            <a:r>
              <a:rPr lang="en-US" dirty="0" smtClean="0"/>
              <a:t>INPULSIS Conclusions</a:t>
            </a:r>
            <a:endParaRPr lang="en-US" dirty="0"/>
          </a:p>
        </p:txBody>
      </p:sp>
      <p:sp>
        <p:nvSpPr>
          <p:cNvPr id="6" name="Content Placeholder 5"/>
          <p:cNvSpPr>
            <a:spLocks noGrp="1"/>
          </p:cNvSpPr>
          <p:nvPr>
            <p:ph idx="1"/>
          </p:nvPr>
        </p:nvSpPr>
        <p:spPr>
          <a:xfrm>
            <a:off x="446314" y="1570516"/>
            <a:ext cx="8577618" cy="4525963"/>
          </a:xfrm>
        </p:spPr>
        <p:txBody>
          <a:bodyPr/>
          <a:lstStyle/>
          <a:p>
            <a:r>
              <a:rPr lang="en-US" dirty="0" smtClean="0"/>
              <a:t>Nintedanib </a:t>
            </a:r>
            <a:r>
              <a:rPr lang="en-US" dirty="0"/>
              <a:t>reduced the decline </a:t>
            </a:r>
            <a:r>
              <a:rPr lang="en-US" dirty="0" smtClean="0"/>
              <a:t>in FVC</a:t>
            </a:r>
            <a:r>
              <a:rPr lang="en-US" dirty="0"/>
              <a:t>, which is consistent with a slowing of disease </a:t>
            </a:r>
            <a:r>
              <a:rPr lang="en-US" dirty="0" smtClean="0"/>
              <a:t>progression</a:t>
            </a:r>
          </a:p>
          <a:p>
            <a:r>
              <a:rPr lang="en-US" dirty="0" smtClean="0"/>
              <a:t>Nintedanib </a:t>
            </a:r>
            <a:r>
              <a:rPr lang="en-US" dirty="0"/>
              <a:t>was </a:t>
            </a:r>
            <a:r>
              <a:rPr lang="en-US" dirty="0" smtClean="0"/>
              <a:t>frequently associated </a:t>
            </a:r>
            <a:r>
              <a:rPr lang="en-US" dirty="0"/>
              <a:t>with diarrhea, which led to discontinuation of the study </a:t>
            </a:r>
            <a:r>
              <a:rPr lang="en-US" dirty="0" smtClean="0"/>
              <a:t>medication in </a:t>
            </a:r>
            <a:r>
              <a:rPr lang="en-US" dirty="0"/>
              <a:t>less than 5% of patients</a:t>
            </a:r>
          </a:p>
          <a:p>
            <a:endParaRPr lang="en-US" dirty="0"/>
          </a:p>
        </p:txBody>
      </p:sp>
    </p:spTree>
    <p:extLst>
      <p:ext uri="{BB962C8B-B14F-4D97-AF65-F5344CB8AC3E}">
        <p14:creationId xmlns:p14="http://schemas.microsoft.com/office/powerpoint/2010/main" val="4107457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64311BA-F143-C747-B78A-B8626BD8A02E}" type="slidenum">
              <a:rPr lang="en-US" smtClean="0"/>
              <a:pPr/>
              <a:t>61</a:t>
            </a:fld>
            <a:endParaRPr lang="en-US" dirty="0"/>
          </a:p>
        </p:txBody>
      </p:sp>
      <p:sp>
        <p:nvSpPr>
          <p:cNvPr id="3" name="Content Placeholder 2"/>
          <p:cNvSpPr>
            <a:spLocks noGrp="1"/>
          </p:cNvSpPr>
          <p:nvPr>
            <p:ph idx="4294967295"/>
          </p:nvPr>
        </p:nvSpPr>
        <p:spPr>
          <a:xfrm>
            <a:off x="457200" y="836248"/>
            <a:ext cx="8515350" cy="3811587"/>
          </a:xfrm>
        </p:spPr>
        <p:txBody>
          <a:bodyPr>
            <a:noAutofit/>
          </a:bodyPr>
          <a:lstStyle/>
          <a:p>
            <a:pPr>
              <a:spcBef>
                <a:spcPts val="0"/>
              </a:spcBef>
            </a:pPr>
            <a:endParaRPr lang="en-US" altLang="en-US" dirty="0" smtClean="0"/>
          </a:p>
          <a:p>
            <a:pPr>
              <a:spcBef>
                <a:spcPts val="0"/>
              </a:spcBef>
            </a:pPr>
            <a:r>
              <a:rPr lang="en-US" altLang="en-US" dirty="0" smtClean="0"/>
              <a:t>Approved October 15, 2014</a:t>
            </a:r>
          </a:p>
          <a:p>
            <a:pPr>
              <a:spcBef>
                <a:spcPts val="0"/>
              </a:spcBef>
            </a:pPr>
            <a:r>
              <a:rPr lang="en-US" altLang="en-US" dirty="0" smtClean="0"/>
              <a:t>Indicated </a:t>
            </a:r>
            <a:r>
              <a:rPr lang="en-US" altLang="en-US" dirty="0"/>
              <a:t>for the treatment of </a:t>
            </a:r>
            <a:r>
              <a:rPr lang="en-US" altLang="en-US" dirty="0" smtClean="0"/>
              <a:t>IPF</a:t>
            </a:r>
          </a:p>
          <a:p>
            <a:pPr>
              <a:spcBef>
                <a:spcPts val="0"/>
              </a:spcBef>
            </a:pPr>
            <a:r>
              <a:rPr lang="en-US" altLang="en-US" dirty="0"/>
              <a:t>Dosage and administration</a:t>
            </a:r>
          </a:p>
          <a:p>
            <a:pPr lvl="1">
              <a:spcBef>
                <a:spcPts val="0"/>
              </a:spcBef>
            </a:pPr>
            <a:r>
              <a:rPr lang="en-US" altLang="en-US" dirty="0" smtClean="0"/>
              <a:t>150 </a:t>
            </a:r>
            <a:r>
              <a:rPr lang="en-US" altLang="en-US" dirty="0"/>
              <a:t>mg twice daily approximately 12 hours apart </a:t>
            </a:r>
            <a:r>
              <a:rPr lang="en-US" altLang="en-US" dirty="0" smtClean="0"/>
              <a:t>taken with food</a:t>
            </a:r>
          </a:p>
          <a:p>
            <a:pPr lvl="1"/>
            <a:r>
              <a:rPr lang="en-US" dirty="0"/>
              <a:t>Consider temporary dose reduction to 100 mg, </a:t>
            </a:r>
            <a:r>
              <a:rPr lang="en-US" dirty="0" smtClean="0"/>
              <a:t>temporary interruption</a:t>
            </a:r>
            <a:r>
              <a:rPr lang="en-US" dirty="0"/>
              <a:t>, </a:t>
            </a:r>
            <a:r>
              <a:rPr lang="en-US" dirty="0" smtClean="0"/>
              <a:t>or discontinuation </a:t>
            </a:r>
            <a:r>
              <a:rPr lang="en-US" dirty="0"/>
              <a:t>for management of adverse reactions. </a:t>
            </a:r>
            <a:endParaRPr lang="en-US" dirty="0" smtClean="0"/>
          </a:p>
          <a:p>
            <a:pPr lvl="1"/>
            <a:r>
              <a:rPr lang="en-US" dirty="0"/>
              <a:t>Prior to treatment, conduct liver function tests.</a:t>
            </a:r>
            <a:endParaRPr lang="en-US" sz="4000" dirty="0"/>
          </a:p>
        </p:txBody>
      </p:sp>
      <p:sp>
        <p:nvSpPr>
          <p:cNvPr id="2" name="Title 1"/>
          <p:cNvSpPr>
            <a:spLocks noGrp="1"/>
          </p:cNvSpPr>
          <p:nvPr>
            <p:ph type="title" idx="4294967295"/>
          </p:nvPr>
        </p:nvSpPr>
        <p:spPr>
          <a:xfrm>
            <a:off x="457200" y="270447"/>
            <a:ext cx="8229600" cy="1157287"/>
          </a:xfrm>
        </p:spPr>
        <p:txBody>
          <a:bodyPr anchor="ctr">
            <a:normAutofit/>
          </a:bodyPr>
          <a:lstStyle/>
          <a:p>
            <a:r>
              <a:rPr lang="en-US" sz="3600" b="1" dirty="0" smtClean="0"/>
              <a:t>FDA Approval of Nintedanib (</a:t>
            </a:r>
            <a:r>
              <a:rPr lang="en-US" sz="3600" b="1" dirty="0" err="1" smtClean="0"/>
              <a:t>Ofev</a:t>
            </a:r>
            <a:r>
              <a:rPr lang="en-US" sz="3600" b="1" dirty="0" smtClean="0"/>
              <a:t>)</a:t>
            </a:r>
            <a:endParaRPr lang="en-US" sz="3600" b="1" dirty="0"/>
          </a:p>
        </p:txBody>
      </p:sp>
      <p:sp>
        <p:nvSpPr>
          <p:cNvPr id="6" name="TextBox 5"/>
          <p:cNvSpPr txBox="1"/>
          <p:nvPr/>
        </p:nvSpPr>
        <p:spPr>
          <a:xfrm>
            <a:off x="13448" y="6075287"/>
            <a:ext cx="8336280" cy="646331"/>
          </a:xfrm>
          <a:prstGeom prst="rect">
            <a:avLst/>
          </a:prstGeom>
          <a:noFill/>
        </p:spPr>
        <p:txBody>
          <a:bodyPr wrap="square" rtlCol="0">
            <a:spAutoFit/>
          </a:bodyPr>
          <a:lstStyle/>
          <a:p>
            <a:r>
              <a:rPr lang="en-US" dirty="0" smtClean="0"/>
              <a:t>http</a:t>
            </a:r>
            <a:r>
              <a:rPr lang="en-US" dirty="0"/>
              <a:t>://www.accessdata.fda.gov/scripts/cder/drugsatfda/index.cfm?fuseaction=Search.DrugDetails/. </a:t>
            </a:r>
            <a:r>
              <a:rPr lang="en-US" dirty="0" smtClean="0"/>
              <a:t>Accessed October 2014.</a:t>
            </a:r>
            <a:endParaRPr lang="en-US" dirty="0"/>
          </a:p>
        </p:txBody>
      </p:sp>
    </p:spTree>
    <p:extLst>
      <p:ext uri="{BB962C8B-B14F-4D97-AF65-F5344CB8AC3E}">
        <p14:creationId xmlns:p14="http://schemas.microsoft.com/office/powerpoint/2010/main" val="863986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64311BA-F143-C747-B78A-B8626BD8A02E}" type="slidenum">
              <a:rPr lang="en-US" smtClean="0"/>
              <a:pPr/>
              <a:t>62</a:t>
            </a:fld>
            <a:endParaRPr lang="en-US" dirty="0"/>
          </a:p>
        </p:txBody>
      </p:sp>
      <p:sp>
        <p:nvSpPr>
          <p:cNvPr id="3" name="Content Placeholder 2"/>
          <p:cNvSpPr>
            <a:spLocks noGrp="1"/>
          </p:cNvSpPr>
          <p:nvPr>
            <p:ph idx="4294967295"/>
          </p:nvPr>
        </p:nvSpPr>
        <p:spPr>
          <a:xfrm>
            <a:off x="457200" y="836248"/>
            <a:ext cx="8515350" cy="3811587"/>
          </a:xfrm>
        </p:spPr>
        <p:txBody>
          <a:bodyPr>
            <a:noAutofit/>
          </a:bodyPr>
          <a:lstStyle/>
          <a:p>
            <a:r>
              <a:rPr lang="en-US" sz="1800" u="sng" dirty="0" smtClean="0"/>
              <a:t>Elevated </a:t>
            </a:r>
            <a:r>
              <a:rPr lang="en-US" sz="1800" u="sng" dirty="0"/>
              <a:t>liver enzymes</a:t>
            </a:r>
            <a:r>
              <a:rPr lang="en-US" sz="1800" dirty="0"/>
              <a:t>: ALT, AST, and bilirubin elevations have </a:t>
            </a:r>
            <a:r>
              <a:rPr lang="en-US" sz="1800" dirty="0" smtClean="0"/>
              <a:t>occurred with nintedanib. </a:t>
            </a:r>
            <a:r>
              <a:rPr lang="en-US" sz="1800" dirty="0"/>
              <a:t>Monitor ALT, AST, and bilirubin before and during </a:t>
            </a:r>
            <a:r>
              <a:rPr lang="en-US" sz="1800" dirty="0" smtClean="0"/>
              <a:t>treatment. Temporary </a:t>
            </a:r>
            <a:r>
              <a:rPr lang="en-US" sz="1800" dirty="0"/>
              <a:t>dosage reductions or discontinuations may be required. </a:t>
            </a:r>
            <a:endParaRPr lang="en-US" sz="1800" dirty="0" smtClean="0"/>
          </a:p>
          <a:p>
            <a:r>
              <a:rPr lang="en-US" sz="1800" u="sng" dirty="0" smtClean="0"/>
              <a:t>GI disorders</a:t>
            </a:r>
            <a:r>
              <a:rPr lang="en-US" sz="1800" dirty="0" smtClean="0"/>
              <a:t>: </a:t>
            </a:r>
            <a:r>
              <a:rPr lang="en-US" sz="1800" dirty="0"/>
              <a:t>Diarrhea, nausea, and vomiting have </a:t>
            </a:r>
            <a:r>
              <a:rPr lang="en-US" sz="1800" dirty="0" smtClean="0"/>
              <a:t>occurred with </a:t>
            </a:r>
            <a:r>
              <a:rPr lang="en-US" sz="1800" dirty="0"/>
              <a:t>nintedanib</a:t>
            </a:r>
            <a:r>
              <a:rPr lang="en-US" sz="1800" dirty="0" smtClean="0"/>
              <a:t>. </a:t>
            </a:r>
            <a:r>
              <a:rPr lang="en-US" sz="1800" dirty="0"/>
              <a:t>Treat patients at first signs with adequate hydration </a:t>
            </a:r>
            <a:r>
              <a:rPr lang="en-US" sz="1800" dirty="0" smtClean="0"/>
              <a:t>and antidiarrheal </a:t>
            </a:r>
            <a:r>
              <a:rPr lang="en-US" sz="1800" dirty="0"/>
              <a:t>medicine (e.g., </a:t>
            </a:r>
            <a:r>
              <a:rPr lang="en-US" sz="1800" dirty="0" err="1"/>
              <a:t>loperamide</a:t>
            </a:r>
            <a:r>
              <a:rPr lang="en-US" sz="1800" dirty="0"/>
              <a:t>) or anti-emetics. </a:t>
            </a:r>
            <a:r>
              <a:rPr lang="en-US" sz="1800" dirty="0" smtClean="0"/>
              <a:t>Discontinue nintedanib if </a:t>
            </a:r>
            <a:r>
              <a:rPr lang="en-US" sz="1800" dirty="0"/>
              <a:t>severe diarrhea, nausea, or vomiting persists despite </a:t>
            </a:r>
            <a:r>
              <a:rPr lang="en-US" sz="1800" dirty="0" smtClean="0"/>
              <a:t>symptomatic treatment</a:t>
            </a:r>
            <a:r>
              <a:rPr lang="en-US" sz="1800" dirty="0"/>
              <a:t>. </a:t>
            </a:r>
          </a:p>
          <a:p>
            <a:r>
              <a:rPr lang="en-US" sz="1800" u="sng" dirty="0" err="1" smtClean="0"/>
              <a:t>Embryofetal</a:t>
            </a:r>
            <a:r>
              <a:rPr lang="en-US" sz="1800" u="sng" dirty="0" smtClean="0"/>
              <a:t> </a:t>
            </a:r>
            <a:r>
              <a:rPr lang="en-US" sz="1800" u="sng" dirty="0"/>
              <a:t>toxicity</a:t>
            </a:r>
            <a:r>
              <a:rPr lang="en-US" sz="1800" dirty="0"/>
              <a:t>: Women of childbearing potential should be </a:t>
            </a:r>
            <a:r>
              <a:rPr lang="en-US" sz="1800" dirty="0" smtClean="0"/>
              <a:t>advised of </a:t>
            </a:r>
            <a:r>
              <a:rPr lang="en-US" sz="1800" dirty="0"/>
              <a:t>the potential hazard to the fetus and to avoid becoming pregnant. </a:t>
            </a:r>
            <a:endParaRPr lang="en-US" sz="1800" dirty="0" smtClean="0"/>
          </a:p>
          <a:p>
            <a:r>
              <a:rPr lang="en-US" sz="1800" u="sng" dirty="0" smtClean="0"/>
              <a:t>Arterial </a:t>
            </a:r>
            <a:r>
              <a:rPr lang="en-US" sz="1800" u="sng" dirty="0"/>
              <a:t>thromboembolic events</a:t>
            </a:r>
            <a:r>
              <a:rPr lang="en-US" sz="1800" dirty="0"/>
              <a:t> have been reported. Use caution </a:t>
            </a:r>
            <a:r>
              <a:rPr lang="en-US" sz="1800" dirty="0" smtClean="0"/>
              <a:t>when treating </a:t>
            </a:r>
            <a:r>
              <a:rPr lang="en-US" sz="1800" dirty="0"/>
              <a:t>patients at higher cardiovascular risk including known </a:t>
            </a:r>
            <a:r>
              <a:rPr lang="en-US" sz="1800" dirty="0" smtClean="0"/>
              <a:t>CAD.</a:t>
            </a:r>
          </a:p>
          <a:p>
            <a:r>
              <a:rPr lang="en-US" sz="1800" u="sng" dirty="0" smtClean="0"/>
              <a:t>Bleeding </a:t>
            </a:r>
            <a:r>
              <a:rPr lang="en-US" sz="1800" u="sng" dirty="0"/>
              <a:t>events </a:t>
            </a:r>
            <a:r>
              <a:rPr lang="en-US" sz="1800" dirty="0"/>
              <a:t>have been reported. Use nintedanib </a:t>
            </a:r>
            <a:r>
              <a:rPr lang="en-US" sz="1800" dirty="0" smtClean="0"/>
              <a:t>in </a:t>
            </a:r>
            <a:r>
              <a:rPr lang="en-US" sz="1800" dirty="0"/>
              <a:t>patients with </a:t>
            </a:r>
            <a:r>
              <a:rPr lang="en-US" sz="1800" dirty="0" smtClean="0"/>
              <a:t>known bleeding </a:t>
            </a:r>
            <a:r>
              <a:rPr lang="en-US" sz="1800" dirty="0"/>
              <a:t>risk only if anticipated benefit outweighs the potential risk. </a:t>
            </a:r>
          </a:p>
          <a:p>
            <a:r>
              <a:rPr lang="en-US" sz="1800" u="sng" dirty="0" smtClean="0"/>
              <a:t>GI </a:t>
            </a:r>
            <a:r>
              <a:rPr lang="en-US" sz="1800" u="sng" dirty="0"/>
              <a:t>perforation </a:t>
            </a:r>
            <a:r>
              <a:rPr lang="en-US" sz="1800" dirty="0"/>
              <a:t>has been reported. Use nintedanib </a:t>
            </a:r>
            <a:r>
              <a:rPr lang="en-US" sz="1800" dirty="0" smtClean="0"/>
              <a:t>with caution when </a:t>
            </a:r>
            <a:r>
              <a:rPr lang="en-US" sz="1800" dirty="0"/>
              <a:t>treating patients with recent abdominal surgery. Discontinue </a:t>
            </a:r>
            <a:r>
              <a:rPr lang="en-US" sz="1800" dirty="0" smtClean="0"/>
              <a:t>nintedanib in </a:t>
            </a:r>
            <a:r>
              <a:rPr lang="en-US" sz="1800" dirty="0"/>
              <a:t>patients who develop </a:t>
            </a:r>
            <a:r>
              <a:rPr lang="en-US" sz="1800" dirty="0" smtClean="0"/>
              <a:t>GI perforation</a:t>
            </a:r>
            <a:r>
              <a:rPr lang="en-US" sz="1800" dirty="0"/>
              <a:t>. Only use nintedanib </a:t>
            </a:r>
            <a:r>
              <a:rPr lang="en-US" sz="1800" dirty="0" smtClean="0"/>
              <a:t>in patients </a:t>
            </a:r>
            <a:r>
              <a:rPr lang="en-US" sz="1800" dirty="0"/>
              <a:t>with known risk of </a:t>
            </a:r>
            <a:r>
              <a:rPr lang="en-US" sz="1800" dirty="0" smtClean="0"/>
              <a:t>GI perforation </a:t>
            </a:r>
            <a:r>
              <a:rPr lang="en-US" sz="1800" dirty="0"/>
              <a:t>if the </a:t>
            </a:r>
            <a:r>
              <a:rPr lang="en-US" sz="1800" dirty="0" smtClean="0"/>
              <a:t>anticipated benefit </a:t>
            </a:r>
            <a:r>
              <a:rPr lang="en-US" sz="1800" dirty="0"/>
              <a:t>outweighs the potential risk. </a:t>
            </a:r>
            <a:endParaRPr lang="en-US" sz="2400" dirty="0"/>
          </a:p>
        </p:txBody>
      </p:sp>
      <p:sp>
        <p:nvSpPr>
          <p:cNvPr id="2" name="Title 1"/>
          <p:cNvSpPr>
            <a:spLocks noGrp="1"/>
          </p:cNvSpPr>
          <p:nvPr>
            <p:ph type="title" idx="4294967295"/>
          </p:nvPr>
        </p:nvSpPr>
        <p:spPr>
          <a:xfrm>
            <a:off x="457200" y="-181609"/>
            <a:ext cx="8229600" cy="1157287"/>
          </a:xfrm>
        </p:spPr>
        <p:txBody>
          <a:bodyPr anchor="ctr">
            <a:normAutofit/>
          </a:bodyPr>
          <a:lstStyle/>
          <a:p>
            <a:r>
              <a:rPr lang="en-US" sz="3600" b="1" dirty="0" smtClean="0"/>
              <a:t>Nintedanib Warnings and Precautions</a:t>
            </a:r>
            <a:endParaRPr lang="en-US" sz="3600" b="1" dirty="0"/>
          </a:p>
        </p:txBody>
      </p:sp>
      <p:sp>
        <p:nvSpPr>
          <p:cNvPr id="6" name="TextBox 5"/>
          <p:cNvSpPr txBox="1"/>
          <p:nvPr/>
        </p:nvSpPr>
        <p:spPr>
          <a:xfrm>
            <a:off x="0" y="6079817"/>
            <a:ext cx="8686799" cy="584775"/>
          </a:xfrm>
          <a:prstGeom prst="rect">
            <a:avLst/>
          </a:prstGeom>
          <a:noFill/>
        </p:spPr>
        <p:txBody>
          <a:bodyPr wrap="square" rtlCol="0">
            <a:spAutoFit/>
          </a:bodyPr>
          <a:lstStyle/>
          <a:p>
            <a:r>
              <a:rPr lang="en-US" sz="1600" dirty="0" smtClean="0"/>
              <a:t>http</a:t>
            </a:r>
            <a:r>
              <a:rPr lang="en-US" sz="1600" dirty="0"/>
              <a:t>://www.accessdata.fda.gov/scripts/cder/drugsatfda/index.cfm?fuseaction=Search.DrugDetails/. </a:t>
            </a:r>
            <a:r>
              <a:rPr lang="en-US" sz="1600" dirty="0" smtClean="0"/>
              <a:t>Accessed October 2014.</a:t>
            </a:r>
            <a:endParaRPr lang="en-US" sz="1600" dirty="0"/>
          </a:p>
        </p:txBody>
      </p:sp>
    </p:spTree>
    <p:extLst>
      <p:ext uri="{BB962C8B-B14F-4D97-AF65-F5344CB8AC3E}">
        <p14:creationId xmlns:p14="http://schemas.microsoft.com/office/powerpoint/2010/main" val="2892194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b="1" dirty="0" smtClean="0"/>
              <a:t>Nintedanib: </a:t>
            </a:r>
            <a:r>
              <a:rPr lang="en-US" sz="3600" b="1" dirty="0"/>
              <a:t>Other </a:t>
            </a:r>
            <a:r>
              <a:rPr lang="en-US" sz="3600" b="1" dirty="0" smtClean="0"/>
              <a:t>Considerations</a:t>
            </a:r>
            <a:endParaRPr lang="en-US" sz="3600" b="1" dirty="0"/>
          </a:p>
        </p:txBody>
      </p:sp>
      <p:sp>
        <p:nvSpPr>
          <p:cNvPr id="12" name="Content Placeholder 11"/>
          <p:cNvSpPr>
            <a:spLocks noGrp="1"/>
          </p:cNvSpPr>
          <p:nvPr>
            <p:ph sz="quarter" idx="4"/>
          </p:nvPr>
        </p:nvSpPr>
        <p:spPr>
          <a:xfrm>
            <a:off x="457200" y="1417637"/>
            <a:ext cx="7916238" cy="4574089"/>
          </a:xfrm>
        </p:spPr>
        <p:txBody>
          <a:bodyPr>
            <a:normAutofit fontScale="92500" lnSpcReduction="10000"/>
          </a:bodyPr>
          <a:lstStyle/>
          <a:p>
            <a:r>
              <a:rPr lang="en-US" dirty="0"/>
              <a:t>Drug interactions</a:t>
            </a:r>
          </a:p>
          <a:p>
            <a:pPr lvl="1"/>
            <a:r>
              <a:rPr lang="en-US" dirty="0"/>
              <a:t>Nintedanib is a substrate of </a:t>
            </a:r>
            <a:r>
              <a:rPr lang="en-US" dirty="0" smtClean="0"/>
              <a:t>P-glycoprotein (P-</a:t>
            </a:r>
            <a:r>
              <a:rPr lang="en-US" dirty="0" err="1" smtClean="0"/>
              <a:t>gp</a:t>
            </a:r>
            <a:r>
              <a:rPr lang="en-US" dirty="0" smtClean="0"/>
              <a:t>) and CYP3A4</a:t>
            </a:r>
          </a:p>
          <a:p>
            <a:pPr lvl="1"/>
            <a:r>
              <a:rPr lang="en-US" dirty="0" smtClean="0"/>
              <a:t>Concomitant use of P-</a:t>
            </a:r>
            <a:r>
              <a:rPr lang="en-US" dirty="0" err="1" smtClean="0"/>
              <a:t>gp</a:t>
            </a:r>
            <a:r>
              <a:rPr lang="en-US" dirty="0" smtClean="0"/>
              <a:t> and </a:t>
            </a:r>
            <a:r>
              <a:rPr lang="en-US" dirty="0"/>
              <a:t>CYP3A4 </a:t>
            </a:r>
            <a:r>
              <a:rPr lang="en-US" dirty="0" smtClean="0"/>
              <a:t>inducers with nintedanib should be avoided</a:t>
            </a:r>
          </a:p>
          <a:p>
            <a:pPr lvl="1"/>
            <a:r>
              <a:rPr lang="en-US" dirty="0" smtClean="0"/>
              <a:t>Patients treated </a:t>
            </a:r>
            <a:r>
              <a:rPr lang="en-US" dirty="0"/>
              <a:t>with P-</a:t>
            </a:r>
            <a:r>
              <a:rPr lang="en-US" dirty="0" err="1"/>
              <a:t>gp</a:t>
            </a:r>
            <a:r>
              <a:rPr lang="en-US" dirty="0"/>
              <a:t> and CYP3A4 inhibitors </a:t>
            </a:r>
            <a:r>
              <a:rPr lang="en-US" dirty="0" smtClean="0"/>
              <a:t>and nintedanib should be monitored closely for adverse reactions </a:t>
            </a:r>
          </a:p>
          <a:p>
            <a:r>
              <a:rPr lang="en-US" dirty="0"/>
              <a:t>Nintedanib is a VEGFR inhibitor, and may increase the risk of bleeding. Monitor patients on </a:t>
            </a:r>
            <a:r>
              <a:rPr lang="en-US" dirty="0" smtClean="0"/>
              <a:t>full anticoagulation </a:t>
            </a:r>
            <a:r>
              <a:rPr lang="en-US" dirty="0"/>
              <a:t>therapy closely for bleeding and adjust anticoagulation treatment as </a:t>
            </a:r>
            <a:r>
              <a:rPr lang="en-US" dirty="0" smtClean="0"/>
              <a:t>necessary.</a:t>
            </a:r>
          </a:p>
          <a:p>
            <a:r>
              <a:rPr lang="en-US" dirty="0" smtClean="0"/>
              <a:t>Nintedanib not recommended for </a:t>
            </a:r>
            <a:r>
              <a:rPr lang="en-US" dirty="0"/>
              <a:t>patients with moderate </a:t>
            </a:r>
            <a:r>
              <a:rPr lang="en-US" dirty="0" smtClean="0"/>
              <a:t>or </a:t>
            </a:r>
            <a:r>
              <a:rPr lang="en-US" dirty="0"/>
              <a:t>severe </a:t>
            </a:r>
            <a:r>
              <a:rPr lang="en-US" dirty="0" smtClean="0"/>
              <a:t>hepatic impairment</a:t>
            </a:r>
          </a:p>
          <a:p>
            <a:r>
              <a:rPr lang="en-US" dirty="0" smtClean="0"/>
              <a:t>&lt; 1% excreted via the kidney; no data on patients with severe renal impairment and ESRD</a:t>
            </a:r>
          </a:p>
          <a:p>
            <a:endParaRPr lang="en-US" dirty="0"/>
          </a:p>
        </p:txBody>
      </p:sp>
      <p:sp>
        <p:nvSpPr>
          <p:cNvPr id="4" name="Slide Number Placeholder 3"/>
          <p:cNvSpPr>
            <a:spLocks noGrp="1"/>
          </p:cNvSpPr>
          <p:nvPr>
            <p:ph type="sldNum" sz="quarter" idx="12"/>
          </p:nvPr>
        </p:nvSpPr>
        <p:spPr/>
        <p:txBody>
          <a:bodyPr/>
          <a:lstStyle/>
          <a:p>
            <a:fld id="{564311BA-F143-C747-B78A-B8626BD8A02E}" type="slidenum">
              <a:rPr lang="en-US" smtClean="0"/>
              <a:pPr/>
              <a:t>63</a:t>
            </a:fld>
            <a:endParaRPr lang="en-US" dirty="0"/>
          </a:p>
        </p:txBody>
      </p:sp>
      <p:sp>
        <p:nvSpPr>
          <p:cNvPr id="6" name="TextBox 5"/>
          <p:cNvSpPr txBox="1"/>
          <p:nvPr/>
        </p:nvSpPr>
        <p:spPr>
          <a:xfrm>
            <a:off x="0" y="6079817"/>
            <a:ext cx="8686799" cy="584775"/>
          </a:xfrm>
          <a:prstGeom prst="rect">
            <a:avLst/>
          </a:prstGeom>
          <a:noFill/>
        </p:spPr>
        <p:txBody>
          <a:bodyPr wrap="square" rtlCol="0">
            <a:spAutoFit/>
          </a:bodyPr>
          <a:lstStyle/>
          <a:p>
            <a:r>
              <a:rPr lang="en-US" sz="1600" dirty="0" smtClean="0"/>
              <a:t>http</a:t>
            </a:r>
            <a:r>
              <a:rPr lang="en-US" sz="1600" dirty="0"/>
              <a:t>://www.accessdata.fda.gov/scripts/cder/drugsatfda/index.cfm?fuseaction=Search.DrugDetails/. </a:t>
            </a:r>
            <a:r>
              <a:rPr lang="en-US" sz="1600" dirty="0" smtClean="0"/>
              <a:t>Accessed October 2014.</a:t>
            </a:r>
            <a:endParaRPr lang="en-US" sz="1600" dirty="0"/>
          </a:p>
        </p:txBody>
      </p:sp>
    </p:spTree>
    <p:extLst>
      <p:ext uri="{BB962C8B-B14F-4D97-AF65-F5344CB8AC3E}">
        <p14:creationId xmlns:p14="http://schemas.microsoft.com/office/powerpoint/2010/main" val="2673432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idx="4294967295"/>
          </p:nvPr>
        </p:nvSpPr>
        <p:spPr>
          <a:xfrm>
            <a:off x="457199" y="447675"/>
            <a:ext cx="6043613" cy="762000"/>
          </a:xfrm>
        </p:spPr>
        <p:txBody>
          <a:bodyPr>
            <a:normAutofit fontScale="90000"/>
          </a:bodyPr>
          <a:lstStyle/>
          <a:p>
            <a:pPr eaLnBrk="1" hangingPunct="1">
              <a:defRPr/>
            </a:pPr>
            <a:r>
              <a:rPr lang="en-US" sz="4000" b="1" dirty="0" smtClean="0"/>
              <a:t>Current Phase 2 Trials </a:t>
            </a:r>
            <a:r>
              <a:rPr lang="en-US" sz="4000" b="1" dirty="0"/>
              <a:t>for </a:t>
            </a:r>
            <a:r>
              <a:rPr lang="en-US" sz="4000" b="1" dirty="0" smtClean="0"/>
              <a:t>IPF</a:t>
            </a:r>
            <a:r>
              <a:rPr lang="en-US" sz="3600" b="1" dirty="0" smtClean="0"/>
              <a:t/>
            </a:r>
            <a:br>
              <a:rPr lang="en-US" sz="3600" b="1" dirty="0" smtClean="0"/>
            </a:br>
            <a:r>
              <a:rPr lang="en-US" sz="3600" dirty="0" smtClean="0"/>
              <a:t>Next Generation Therapy?</a:t>
            </a:r>
            <a:endParaRPr lang="en-US" sz="3600" b="1" dirty="0"/>
          </a:p>
        </p:txBody>
      </p:sp>
      <p:graphicFrame>
        <p:nvGraphicFramePr>
          <p:cNvPr id="100460" name="Group 108"/>
          <p:cNvGraphicFramePr>
            <a:graphicFrameLocks noGrp="1"/>
          </p:cNvGraphicFramePr>
          <p:nvPr>
            <p:ph idx="4294967295"/>
            <p:extLst>
              <p:ext uri="{D42A27DB-BD31-4B8C-83A1-F6EECF244321}">
                <p14:modId xmlns:p14="http://schemas.microsoft.com/office/powerpoint/2010/main" val="3580189220"/>
              </p:ext>
            </p:extLst>
          </p:nvPr>
        </p:nvGraphicFramePr>
        <p:xfrm>
          <a:off x="489857" y="1557338"/>
          <a:ext cx="8432006" cy="4616042"/>
        </p:xfrm>
        <a:graphic>
          <a:graphicData uri="http://schemas.openxmlformats.org/drawingml/2006/table">
            <a:tbl>
              <a:tblPr firstRow="1" bandRow="1">
                <a:tableStyleId>{69012ECD-51FC-41F1-AA8D-1B2483CD663E}</a:tableStyleId>
              </a:tblPr>
              <a:tblGrid>
                <a:gridCol w="2374900"/>
                <a:gridCol w="1678688"/>
                <a:gridCol w="720492"/>
                <a:gridCol w="3657926"/>
              </a:tblGrid>
              <a:tr h="55844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u="none" strike="noStrike" cap="none" normalizeH="0" baseline="0" dirty="0">
                          <a:ln>
                            <a:noFill/>
                          </a:ln>
                          <a:effectLst/>
                        </a:rPr>
                        <a:t>Trial</a:t>
                      </a:r>
                      <a:endParaRPr kumimoji="0" lang="en-US" sz="2000" b="1" i="0" u="none" strike="noStrike" cap="none" normalizeH="0" baseline="0" dirty="0">
                        <a:ln>
                          <a:noFill/>
                        </a:ln>
                        <a:solidFill>
                          <a:srgbClr val="FFFB0C"/>
                        </a:solidFill>
                        <a:effectLst/>
                        <a:latin typeface="+mn-lt"/>
                        <a:ea typeface="Arial" pitchFamily="-109" charset="0"/>
                        <a:cs typeface="Arial" pitchFamily="-109" charset="0"/>
                      </a:endParaRPr>
                    </a:p>
                  </a:txBody>
                  <a:tcPr marT="45711" marB="45711" anchor="ctr" anchorCtr="1" horzOverflow="overflow"/>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u="none" strike="noStrike" cap="none" normalizeH="0" baseline="0" dirty="0">
                          <a:ln>
                            <a:noFill/>
                          </a:ln>
                          <a:effectLst/>
                        </a:rPr>
                        <a:t>Target</a:t>
                      </a:r>
                      <a:endParaRPr kumimoji="0" lang="en-US" sz="2000" b="1" i="0" u="none" strike="noStrike" cap="none" normalizeH="0" baseline="0" dirty="0">
                        <a:ln>
                          <a:noFill/>
                        </a:ln>
                        <a:solidFill>
                          <a:srgbClr val="FFFB0C"/>
                        </a:solidFill>
                        <a:effectLst/>
                        <a:latin typeface="+mn-lt"/>
                        <a:ea typeface="Arial" pitchFamily="-109" charset="0"/>
                        <a:cs typeface="Arial" pitchFamily="-109" charset="0"/>
                      </a:endParaRPr>
                    </a:p>
                  </a:txBody>
                  <a:tcPr marT="45711" marB="45711" anchor="ctr" anchorCtr="1" horzOverflow="overflow"/>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u="none" strike="noStrike" cap="none" normalizeH="0" baseline="0" dirty="0">
                          <a:ln>
                            <a:noFill/>
                          </a:ln>
                          <a:effectLst/>
                        </a:rPr>
                        <a:t>N</a:t>
                      </a:r>
                      <a:endParaRPr kumimoji="0" lang="en-US" sz="2000" b="1" i="0" u="none" strike="noStrike" cap="none" normalizeH="0" baseline="0" dirty="0">
                        <a:ln>
                          <a:noFill/>
                        </a:ln>
                        <a:solidFill>
                          <a:srgbClr val="FFFB0C"/>
                        </a:solidFill>
                        <a:effectLst/>
                        <a:latin typeface="+mn-lt"/>
                        <a:ea typeface="Arial" pitchFamily="-109" charset="0"/>
                        <a:cs typeface="Arial" pitchFamily="-109" charset="0"/>
                      </a:endParaRPr>
                    </a:p>
                  </a:txBody>
                  <a:tcPr marT="45711" marB="45711" anchor="ctr" horzOverflow="overflow"/>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u="none" strike="noStrike" cap="none" normalizeH="0" baseline="0" dirty="0">
                          <a:ln>
                            <a:noFill/>
                          </a:ln>
                          <a:effectLst/>
                        </a:rPr>
                        <a:t>Primary Endpoint</a:t>
                      </a:r>
                      <a:endParaRPr kumimoji="0" lang="en-US" sz="2000" b="1" i="0" u="none" strike="noStrike" cap="none" normalizeH="0" baseline="0" dirty="0">
                        <a:ln>
                          <a:noFill/>
                        </a:ln>
                        <a:solidFill>
                          <a:srgbClr val="FFFB0C"/>
                        </a:solidFill>
                        <a:effectLst/>
                        <a:latin typeface="+mn-lt"/>
                        <a:ea typeface="Arial" pitchFamily="-109" charset="0"/>
                        <a:cs typeface="Arial" pitchFamily="-109" charset="0"/>
                      </a:endParaRPr>
                    </a:p>
                  </a:txBody>
                  <a:tcPr marT="45711" marB="45711" anchor="ctr" horzOverflow="overflow"/>
                </a:tc>
              </a:tr>
              <a:tr h="429079">
                <a:tc>
                  <a:txBody>
                    <a:bodyPr/>
                    <a:lstStyle/>
                    <a:p>
                      <a:pPr marL="231775" marR="0" lvl="0" indent="-231775" algn="l" defTabSz="914400" rtl="0" eaLnBrk="0" fontAlgn="base" latinLnBrk="0" hangingPunct="0">
                        <a:lnSpc>
                          <a:spcPct val="100000"/>
                        </a:lnSpc>
                        <a:spcBef>
                          <a:spcPct val="0"/>
                        </a:spcBef>
                        <a:spcAft>
                          <a:spcPct val="0"/>
                        </a:spcAft>
                        <a:buClrTx/>
                        <a:buSzTx/>
                        <a:buFont typeface="Wingdings" pitchFamily="-109" charset="2"/>
                        <a:buNone/>
                        <a:tabLst>
                          <a:tab pos="228600" algn="l"/>
                        </a:tabLst>
                      </a:pPr>
                      <a:r>
                        <a:rPr lang="en-US" sz="1800" dirty="0" smtClean="0"/>
                        <a:t>Co-</a:t>
                      </a:r>
                      <a:r>
                        <a:rPr lang="en-US" sz="1800" dirty="0" err="1" smtClean="0"/>
                        <a:t>trimoxazole</a:t>
                      </a:r>
                      <a:r>
                        <a:rPr lang="en-US" sz="1800" baseline="0" dirty="0" smtClean="0"/>
                        <a:t> </a:t>
                      </a:r>
                      <a:r>
                        <a:rPr lang="en-US" sz="1800" dirty="0" smtClean="0"/>
                        <a:t>(</a:t>
                      </a:r>
                      <a:r>
                        <a:rPr lang="en-US" sz="1800" dirty="0" err="1" smtClean="0"/>
                        <a:t>Ph</a:t>
                      </a:r>
                      <a:r>
                        <a:rPr lang="en-US" sz="1800" baseline="0" dirty="0" smtClean="0"/>
                        <a:t> 3)</a:t>
                      </a:r>
                      <a:endParaRPr kumimoji="0" lang="en-US" sz="1800" b="0" i="0" u="none" strike="noStrike" cap="none" normalizeH="0" baseline="0" dirty="0">
                        <a:ln>
                          <a:noFill/>
                        </a:ln>
                        <a:solidFill>
                          <a:schemeClr val="tx1"/>
                        </a:solidFill>
                        <a:effectLst/>
                        <a:latin typeface="+mn-lt"/>
                      </a:endParaRPr>
                    </a:p>
                  </a:txBody>
                  <a:tcPr marT="45711" marB="45711" anchor="ctr" horzOverflow="overflow"/>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lang="en-US" sz="1800" dirty="0" smtClean="0"/>
                        <a:t>Pneumocystis </a:t>
                      </a:r>
                      <a:r>
                        <a:rPr lang="en-US" sz="1800" dirty="0" err="1" smtClean="0"/>
                        <a:t>jiroveci</a:t>
                      </a:r>
                      <a:endParaRPr kumimoji="0" lang="en-US" sz="1800" b="0" i="0" u="none" strike="noStrike" cap="none" normalizeH="0" baseline="0" dirty="0">
                        <a:ln>
                          <a:noFill/>
                        </a:ln>
                        <a:solidFill>
                          <a:schemeClr val="tx1"/>
                        </a:solidFill>
                        <a:effectLst/>
                        <a:latin typeface="+mn-lt"/>
                        <a:ea typeface="Arial" pitchFamily="-109" charset="0"/>
                        <a:cs typeface="Arial" pitchFamily="-109" charset="0"/>
                        <a:sym typeface="Symbol" pitchFamily="-109" charset="2"/>
                      </a:endParaRPr>
                    </a:p>
                  </a:txBody>
                  <a:tcPr marT="45711" marB="45711" anchor="ctr" horzOverflow="overflow"/>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56</a:t>
                      </a:r>
                      <a:endParaRPr kumimoji="0" lang="en-US" sz="1800" b="0" i="0" u="none" strike="noStrike" cap="none" normalizeH="0" baseline="0" dirty="0">
                        <a:ln>
                          <a:noFill/>
                        </a:ln>
                        <a:solidFill>
                          <a:schemeClr val="tx1"/>
                        </a:solidFill>
                        <a:effectLst/>
                        <a:latin typeface="+mn-lt"/>
                        <a:ea typeface="Arial" pitchFamily="-109" charset="0"/>
                        <a:cs typeface="Arial" pitchFamily="-109" charset="0"/>
                      </a:endParaRPr>
                    </a:p>
                  </a:txBody>
                  <a:tcPr marT="45711" marB="45711" anchor="ctr" anchorCtr="1"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Change in FVC or </a:t>
                      </a:r>
                      <a:r>
                        <a:rPr kumimoji="0" lang="en-US" sz="1800" u="none" strike="noStrike" cap="none" normalizeH="0" baseline="0" dirty="0" err="1" smtClean="0">
                          <a:ln>
                            <a:noFill/>
                          </a:ln>
                          <a:effectLst/>
                        </a:rPr>
                        <a:t>respir</a:t>
                      </a:r>
                      <a:r>
                        <a:rPr kumimoji="0" lang="en-US" sz="1800" u="none" strike="noStrike" cap="none" normalizeH="0" baseline="0" dirty="0" smtClean="0">
                          <a:ln>
                            <a:noFill/>
                          </a:ln>
                          <a:effectLst/>
                        </a:rPr>
                        <a:t>. </a:t>
                      </a:r>
                      <a:r>
                        <a:rPr kumimoji="0" lang="en-US" sz="1800" u="none" strike="noStrike" cap="none" normalizeH="0" baseline="0" dirty="0" err="1" smtClean="0">
                          <a:ln>
                            <a:noFill/>
                          </a:ln>
                          <a:effectLst/>
                        </a:rPr>
                        <a:t>Hospital’n</a:t>
                      </a:r>
                      <a:endParaRPr kumimoji="0" lang="en-US" sz="1800" b="0" i="0" u="none" strike="noStrike" cap="none" normalizeH="0" baseline="0" dirty="0">
                        <a:ln>
                          <a:noFill/>
                        </a:ln>
                        <a:solidFill>
                          <a:schemeClr val="tx1"/>
                        </a:solidFill>
                        <a:effectLst/>
                        <a:latin typeface="+mn-lt"/>
                        <a:ea typeface="Arial" pitchFamily="-109" charset="0"/>
                        <a:cs typeface="Arial" pitchFamily="-109" charset="0"/>
                      </a:endParaRPr>
                    </a:p>
                  </a:txBody>
                  <a:tcPr marT="45711" marB="45711" anchor="ctr" horzOverflow="overflow"/>
                </a:tc>
              </a:tr>
              <a:tr h="429079">
                <a:tc>
                  <a:txBody>
                    <a:bodyPr/>
                    <a:lstStyle/>
                    <a:p>
                      <a:pPr marL="231775" marR="0" lvl="0" indent="-231775" algn="l" defTabSz="914400" rtl="0" eaLnBrk="0" fontAlgn="base" latinLnBrk="0" hangingPunct="0">
                        <a:lnSpc>
                          <a:spcPct val="100000"/>
                        </a:lnSpc>
                        <a:spcBef>
                          <a:spcPct val="0"/>
                        </a:spcBef>
                        <a:spcAft>
                          <a:spcPct val="0"/>
                        </a:spcAft>
                        <a:buClrTx/>
                        <a:buSzTx/>
                        <a:buFont typeface="Wingdings" pitchFamily="-109" charset="2"/>
                        <a:buNone/>
                        <a:tabLst>
                          <a:tab pos="228600" algn="l"/>
                        </a:tabLst>
                      </a:pPr>
                      <a:r>
                        <a:rPr kumimoji="0" lang="en-US" sz="1800" u="none" strike="noStrike" cap="none" normalizeH="0" baseline="0" dirty="0" smtClean="0">
                          <a:ln>
                            <a:noFill/>
                          </a:ln>
                          <a:effectLst/>
                        </a:rPr>
                        <a:t>FG-3019</a:t>
                      </a:r>
                      <a:endParaRPr kumimoji="0" lang="en-US" sz="1800" b="0" i="0" u="none" strike="noStrike" cap="none" normalizeH="0" baseline="0" dirty="0">
                        <a:ln>
                          <a:noFill/>
                        </a:ln>
                        <a:solidFill>
                          <a:schemeClr val="tx1"/>
                        </a:solidFill>
                        <a:effectLst/>
                        <a:latin typeface="+mn-lt"/>
                      </a:endParaRPr>
                    </a:p>
                  </a:txBody>
                  <a:tcPr marT="45711" marB="45711" anchor="ctr" horzOverflow="overflow"/>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sym typeface="Symbol" pitchFamily="-109" charset="2"/>
                        </a:rPr>
                        <a:t>Anti-CTGF</a:t>
                      </a:r>
                      <a:endParaRPr kumimoji="0" lang="en-US" sz="1800" b="0" i="0" u="none" strike="noStrike" cap="none" normalizeH="0" baseline="0" dirty="0">
                        <a:ln>
                          <a:noFill/>
                        </a:ln>
                        <a:solidFill>
                          <a:schemeClr val="tx1"/>
                        </a:solidFill>
                        <a:effectLst/>
                        <a:latin typeface="+mn-lt"/>
                        <a:ea typeface="Arial" pitchFamily="-109" charset="0"/>
                        <a:cs typeface="Arial" pitchFamily="-109" charset="0"/>
                        <a:sym typeface="Symbol" pitchFamily="-109" charset="2"/>
                      </a:endParaRPr>
                    </a:p>
                  </a:txBody>
                  <a:tcPr marT="45711" marB="45711" anchor="ctr" horzOverflow="overflow"/>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smtClean="0">
                          <a:ln>
                            <a:noFill/>
                          </a:ln>
                          <a:effectLst/>
                        </a:rPr>
                        <a:t>90</a:t>
                      </a:r>
                      <a:endParaRPr kumimoji="0" lang="en-US" sz="1800" b="0" i="0" u="none" strike="noStrike" cap="none" normalizeH="0" baseline="0" dirty="0">
                        <a:ln>
                          <a:noFill/>
                        </a:ln>
                        <a:solidFill>
                          <a:schemeClr val="tx1"/>
                        </a:solidFill>
                        <a:effectLst/>
                        <a:latin typeface="+mn-lt"/>
                        <a:ea typeface="Arial" pitchFamily="-109" charset="0"/>
                        <a:cs typeface="Arial" pitchFamily="-109" charset="0"/>
                      </a:endParaRPr>
                    </a:p>
                  </a:txBody>
                  <a:tcPr marT="45711" marB="45711" anchor="ctr" anchorCtr="1"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Change in FVC from baseline</a:t>
                      </a:r>
                      <a:endParaRPr kumimoji="0" lang="en-US" sz="1800" b="0" i="0" u="none" strike="noStrike" cap="none" normalizeH="0" baseline="0" dirty="0">
                        <a:ln>
                          <a:noFill/>
                        </a:ln>
                        <a:solidFill>
                          <a:schemeClr val="tx1"/>
                        </a:solidFill>
                        <a:effectLst/>
                        <a:latin typeface="+mn-lt"/>
                        <a:ea typeface="Arial" pitchFamily="-109" charset="0"/>
                        <a:cs typeface="Arial" pitchFamily="-109" charset="0"/>
                      </a:endParaRPr>
                    </a:p>
                  </a:txBody>
                  <a:tcPr marT="45711" marB="45711" anchor="ctr" horzOverflow="overflow"/>
                </a:tc>
              </a:tr>
              <a:tr h="426922">
                <a:tc>
                  <a:txBody>
                    <a:bodyPr/>
                    <a:lstStyle/>
                    <a:p>
                      <a:pPr marL="231775" marR="0" lvl="0" indent="-231775" algn="l" defTabSz="914400" rtl="0" eaLnBrk="0" fontAlgn="base" latinLnBrk="0" hangingPunct="0">
                        <a:lnSpc>
                          <a:spcPct val="100000"/>
                        </a:lnSpc>
                        <a:spcBef>
                          <a:spcPct val="0"/>
                        </a:spcBef>
                        <a:spcAft>
                          <a:spcPct val="0"/>
                        </a:spcAft>
                        <a:buClrTx/>
                        <a:buSzTx/>
                        <a:buFont typeface="Wingdings" pitchFamily="-109" charset="2"/>
                        <a:buNone/>
                        <a:tabLst>
                          <a:tab pos="174625" algn="l"/>
                        </a:tabLst>
                      </a:pPr>
                      <a:r>
                        <a:rPr kumimoji="0" lang="en-US" sz="1800" u="none" strike="noStrike" cap="none" normalizeH="0" baseline="0" dirty="0" smtClean="0">
                          <a:ln>
                            <a:noFill/>
                          </a:ln>
                          <a:effectLst/>
                        </a:rPr>
                        <a:t>Rituximab </a:t>
                      </a:r>
                      <a:endParaRPr kumimoji="0" lang="en-US" sz="1800" b="0" i="0" u="none" strike="noStrike" cap="none" normalizeH="0" baseline="0" dirty="0">
                        <a:ln>
                          <a:noFill/>
                        </a:ln>
                        <a:solidFill>
                          <a:schemeClr val="tx1"/>
                        </a:solidFill>
                        <a:effectLst/>
                        <a:latin typeface="+mn-lt"/>
                      </a:endParaRPr>
                    </a:p>
                  </a:txBody>
                  <a:tcPr marT="45711" marB="45711" anchor="ctr" horzOverflow="overflow"/>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CD-20</a:t>
                      </a:r>
                      <a:endParaRPr kumimoji="0" lang="en-US" sz="1800" b="0" i="0" u="none" strike="noStrike" cap="none" normalizeH="0" baseline="0" dirty="0">
                        <a:ln>
                          <a:noFill/>
                        </a:ln>
                        <a:solidFill>
                          <a:schemeClr val="tx1"/>
                        </a:solidFill>
                        <a:effectLst/>
                        <a:latin typeface="+mn-lt"/>
                        <a:ea typeface="Arial" pitchFamily="-109" charset="0"/>
                        <a:cs typeface="Arial" pitchFamily="-109" charset="0"/>
                      </a:endParaRPr>
                    </a:p>
                  </a:txBody>
                  <a:tcPr marT="45711" marB="45711" anchor="ctr" horzOverflow="overflow"/>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58</a:t>
                      </a:r>
                      <a:endParaRPr kumimoji="0" lang="en-US" sz="1800" b="0" i="0" u="none" strike="noStrike" cap="none" normalizeH="0" baseline="0" dirty="0">
                        <a:ln>
                          <a:noFill/>
                        </a:ln>
                        <a:solidFill>
                          <a:schemeClr val="tx1"/>
                        </a:solidFill>
                        <a:effectLst/>
                        <a:latin typeface="+mn-lt"/>
                        <a:ea typeface="Arial" pitchFamily="-109" charset="0"/>
                        <a:cs typeface="Arial" pitchFamily="-109" charset="0"/>
                      </a:endParaRPr>
                    </a:p>
                  </a:txBody>
                  <a:tcPr marT="45711" marB="45711" anchor="ctr" anchorCtr="1" horzOverflow="overflow"/>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lang="en-US" sz="1800" dirty="0" smtClean="0"/>
                        <a:t>Titers of anti-HEp-2 autoantibodies</a:t>
                      </a:r>
                      <a:endParaRPr kumimoji="0" lang="en-US" sz="1800" b="0" i="0" u="none" strike="noStrike" cap="none" normalizeH="0" baseline="0" dirty="0">
                        <a:ln>
                          <a:noFill/>
                        </a:ln>
                        <a:solidFill>
                          <a:schemeClr val="tx1"/>
                        </a:solidFill>
                        <a:effectLst/>
                        <a:latin typeface="+mn-lt"/>
                        <a:ea typeface="Arial" pitchFamily="-109" charset="0"/>
                        <a:cs typeface="Arial" pitchFamily="-109" charset="0"/>
                      </a:endParaRPr>
                    </a:p>
                  </a:txBody>
                  <a:tcPr marT="45711" marB="45711" anchor="ctr" horzOverflow="overflow"/>
                </a:tc>
              </a:tr>
              <a:tr h="426922">
                <a:tc>
                  <a:txBody>
                    <a:bodyPr/>
                    <a:lstStyle/>
                    <a:p>
                      <a:pPr marL="231775" marR="0" lvl="0" indent="-231775" algn="l" defTabSz="914400" rtl="0" eaLnBrk="0" fontAlgn="base" latinLnBrk="0" hangingPunct="0">
                        <a:lnSpc>
                          <a:spcPct val="100000"/>
                        </a:lnSpc>
                        <a:spcBef>
                          <a:spcPct val="0"/>
                        </a:spcBef>
                        <a:spcAft>
                          <a:spcPct val="0"/>
                        </a:spcAft>
                        <a:buClrTx/>
                        <a:buSzTx/>
                        <a:buFont typeface="Wingdings" pitchFamily="-109" charset="2"/>
                        <a:buNone/>
                        <a:tabLst>
                          <a:tab pos="174625" algn="l"/>
                        </a:tabLst>
                      </a:pPr>
                      <a:r>
                        <a:rPr kumimoji="0" lang="en-US" sz="1800" u="none" strike="noStrike" cap="none" normalizeH="0" baseline="0" dirty="0" err="1" smtClean="0">
                          <a:ln>
                            <a:noFill/>
                          </a:ln>
                          <a:effectLst/>
                        </a:rPr>
                        <a:t>Simtuzumab</a:t>
                      </a:r>
                      <a:endParaRPr kumimoji="0" lang="en-US" sz="1800" b="0" i="0" u="none" strike="noStrike" cap="none" normalizeH="0" baseline="0" dirty="0">
                        <a:ln>
                          <a:noFill/>
                        </a:ln>
                        <a:solidFill>
                          <a:schemeClr val="tx1"/>
                        </a:solidFill>
                        <a:effectLst/>
                        <a:latin typeface="+mn-lt"/>
                      </a:endParaRPr>
                    </a:p>
                  </a:txBody>
                  <a:tcPr marT="45711" marB="45711" anchor="ctr" horzOverflow="overflow"/>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Anti-LOXL2</a:t>
                      </a:r>
                      <a:endParaRPr kumimoji="0" lang="en-US" sz="1800" b="0" i="0" u="none" strike="noStrike" cap="none" normalizeH="0" baseline="0" dirty="0">
                        <a:ln>
                          <a:noFill/>
                        </a:ln>
                        <a:solidFill>
                          <a:schemeClr val="tx1"/>
                        </a:solidFill>
                        <a:effectLst/>
                        <a:latin typeface="+mn-lt"/>
                        <a:ea typeface="Arial" pitchFamily="-109" charset="0"/>
                        <a:cs typeface="Arial" pitchFamily="-109" charset="0"/>
                      </a:endParaRPr>
                    </a:p>
                  </a:txBody>
                  <a:tcPr marT="45711" marB="45711" anchor="ctr" horzOverflow="overflow"/>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500</a:t>
                      </a:r>
                      <a:endParaRPr kumimoji="0" lang="en-US" sz="1800" b="0" i="0" u="none" strike="noStrike" cap="none" normalizeH="0" baseline="0" dirty="0">
                        <a:ln>
                          <a:noFill/>
                        </a:ln>
                        <a:solidFill>
                          <a:schemeClr val="tx1"/>
                        </a:solidFill>
                        <a:effectLst/>
                        <a:latin typeface="+mn-lt"/>
                        <a:ea typeface="Arial" pitchFamily="-109" charset="0"/>
                        <a:cs typeface="Arial" pitchFamily="-109" charset="0"/>
                      </a:endParaRPr>
                    </a:p>
                  </a:txBody>
                  <a:tcPr marT="45711" marB="45711" anchor="ctr" anchorCtr="1" horzOverflow="overflow"/>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PFS</a:t>
                      </a:r>
                      <a:endParaRPr kumimoji="0" lang="en-US" sz="1800" b="0" i="0" u="none" strike="noStrike" cap="none" normalizeH="0" baseline="0" dirty="0">
                        <a:ln>
                          <a:noFill/>
                        </a:ln>
                        <a:solidFill>
                          <a:schemeClr val="tx1"/>
                        </a:solidFill>
                        <a:effectLst/>
                        <a:latin typeface="+mn-lt"/>
                        <a:ea typeface="Arial" pitchFamily="-109" charset="0"/>
                        <a:cs typeface="Arial" pitchFamily="-109" charset="0"/>
                      </a:endParaRPr>
                    </a:p>
                  </a:txBody>
                  <a:tcPr marT="45711" marB="45711" anchor="ctr" horzOverflow="overflow"/>
                </a:tc>
              </a:tr>
              <a:tr h="426922">
                <a:tc>
                  <a:txBody>
                    <a:bodyPr/>
                    <a:lstStyle/>
                    <a:p>
                      <a:pPr marL="231775" marR="0" lvl="0" indent="-231775" algn="l" defTabSz="914400" rtl="0" eaLnBrk="0" fontAlgn="base" latinLnBrk="0" hangingPunct="0">
                        <a:lnSpc>
                          <a:spcPct val="100000"/>
                        </a:lnSpc>
                        <a:spcBef>
                          <a:spcPct val="0"/>
                        </a:spcBef>
                        <a:spcAft>
                          <a:spcPct val="0"/>
                        </a:spcAft>
                        <a:buClrTx/>
                        <a:buSzTx/>
                        <a:buFont typeface="Wingdings" pitchFamily="-109" charset="2"/>
                        <a:buNone/>
                        <a:tabLst>
                          <a:tab pos="228600" algn="l"/>
                        </a:tabLst>
                      </a:pPr>
                      <a:r>
                        <a:rPr kumimoji="0" lang="en-US" sz="1800" u="none" strike="noStrike" cap="none" normalizeH="0" baseline="0" dirty="0">
                          <a:ln>
                            <a:noFill/>
                          </a:ln>
                          <a:effectLst/>
                        </a:rPr>
                        <a:t>GC-1008</a:t>
                      </a:r>
                      <a:endParaRPr kumimoji="0" lang="en-US" sz="1800" b="0" i="0" u="none" strike="noStrike" cap="none" normalizeH="0" baseline="0" dirty="0">
                        <a:ln>
                          <a:noFill/>
                        </a:ln>
                        <a:solidFill>
                          <a:schemeClr val="tx1"/>
                        </a:solidFill>
                        <a:effectLst/>
                        <a:latin typeface="+mn-lt"/>
                      </a:endParaRPr>
                    </a:p>
                  </a:txBody>
                  <a:tcPr marT="45711" marB="45711" anchor="ctr" horzOverflow="overflow"/>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a:ln>
                            <a:noFill/>
                          </a:ln>
                          <a:effectLst/>
                        </a:rPr>
                        <a:t>TGF-</a:t>
                      </a:r>
                      <a:r>
                        <a:rPr kumimoji="0" lang="en-US" sz="1800" u="none" strike="noStrike" cap="none" normalizeH="0" baseline="0">
                          <a:ln>
                            <a:noFill/>
                          </a:ln>
                          <a:effectLst/>
                          <a:sym typeface="Symbol" pitchFamily="-109" charset="2"/>
                        </a:rPr>
                        <a:t></a:t>
                      </a:r>
                      <a:endParaRPr kumimoji="0" lang="en-US" sz="1800" b="0" i="0" u="none" strike="noStrike" cap="none" normalizeH="0" baseline="0">
                        <a:ln>
                          <a:noFill/>
                        </a:ln>
                        <a:solidFill>
                          <a:schemeClr val="tx1"/>
                        </a:solidFill>
                        <a:effectLst/>
                        <a:latin typeface="+mn-lt"/>
                        <a:ea typeface="Arial" pitchFamily="-109" charset="0"/>
                        <a:cs typeface="Arial" pitchFamily="-109" charset="0"/>
                        <a:sym typeface="Symbol" pitchFamily="-109" charset="2"/>
                      </a:endParaRPr>
                    </a:p>
                  </a:txBody>
                  <a:tcPr marT="45711" marB="45711" anchor="ctr" horzOverflow="overflow"/>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a:ln>
                            <a:noFill/>
                          </a:ln>
                          <a:effectLst/>
                        </a:rPr>
                        <a:t>25</a:t>
                      </a:r>
                      <a:endParaRPr kumimoji="0" lang="en-US" sz="1800" b="0" i="0" u="none" strike="noStrike" cap="none" normalizeH="0" baseline="0" dirty="0">
                        <a:ln>
                          <a:noFill/>
                        </a:ln>
                        <a:solidFill>
                          <a:schemeClr val="tx1"/>
                        </a:solidFill>
                        <a:effectLst/>
                        <a:latin typeface="+mn-lt"/>
                        <a:ea typeface="Arial" pitchFamily="-109" charset="0"/>
                        <a:cs typeface="Arial" pitchFamily="-109" charset="0"/>
                      </a:endParaRPr>
                    </a:p>
                  </a:txBody>
                  <a:tcPr marT="45711" marB="45711" anchor="ctr" anchorCtr="1" horzOverflow="overflow"/>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Safety, tolerability, PK</a:t>
                      </a:r>
                      <a:endParaRPr kumimoji="0" lang="en-US" sz="1800" b="0" i="0" u="none" strike="noStrike" cap="none" normalizeH="0" baseline="0" dirty="0">
                        <a:ln>
                          <a:noFill/>
                        </a:ln>
                        <a:solidFill>
                          <a:schemeClr val="tx1"/>
                        </a:solidFill>
                        <a:effectLst/>
                        <a:latin typeface="+mn-lt"/>
                        <a:ea typeface="Arial" pitchFamily="-109" charset="0"/>
                        <a:cs typeface="Arial" pitchFamily="-109" charset="0"/>
                      </a:endParaRPr>
                    </a:p>
                  </a:txBody>
                  <a:tcPr marT="45711" marB="45711" anchor="ctr" horzOverflow="overflow"/>
                </a:tc>
              </a:tr>
              <a:tr h="426922">
                <a:tc>
                  <a:txBody>
                    <a:bodyPr/>
                    <a:lstStyle/>
                    <a:p>
                      <a:pPr marL="231775" marR="0" lvl="0" indent="-231775" algn="l" defTabSz="914400" rtl="0" eaLnBrk="0" fontAlgn="base" latinLnBrk="0" hangingPunct="0">
                        <a:lnSpc>
                          <a:spcPct val="100000"/>
                        </a:lnSpc>
                        <a:spcBef>
                          <a:spcPct val="0"/>
                        </a:spcBef>
                        <a:spcAft>
                          <a:spcPct val="0"/>
                        </a:spcAft>
                        <a:buClrTx/>
                        <a:buSzTx/>
                        <a:buFont typeface="Wingdings" pitchFamily="-109" charset="2"/>
                        <a:buNone/>
                        <a:tabLst>
                          <a:tab pos="228600" algn="l"/>
                        </a:tabLst>
                      </a:pPr>
                      <a:r>
                        <a:rPr kumimoji="0" lang="en-US" sz="1800" u="none" strike="noStrike" cap="none" normalizeH="0" baseline="0" dirty="0">
                          <a:ln>
                            <a:noFill/>
                          </a:ln>
                          <a:effectLst/>
                        </a:rPr>
                        <a:t>QAX576</a:t>
                      </a:r>
                      <a:endParaRPr kumimoji="0" lang="en-US" sz="1800" b="0" i="0" u="none" strike="noStrike" cap="none" normalizeH="0" baseline="0" dirty="0">
                        <a:ln>
                          <a:noFill/>
                        </a:ln>
                        <a:solidFill>
                          <a:schemeClr val="tx1"/>
                        </a:solidFill>
                        <a:effectLst/>
                        <a:latin typeface="+mn-lt"/>
                      </a:endParaRPr>
                    </a:p>
                  </a:txBody>
                  <a:tcPr marT="45711" marB="45711" anchor="ctr" horzOverflow="overflow"/>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sym typeface="Symbol" pitchFamily="-109" charset="2"/>
                        </a:rPr>
                        <a:t>Anti-IL</a:t>
                      </a:r>
                      <a:r>
                        <a:rPr kumimoji="0" lang="en-US" sz="1800" u="none" strike="noStrike" cap="none" normalizeH="0" baseline="0" dirty="0">
                          <a:ln>
                            <a:noFill/>
                          </a:ln>
                          <a:effectLst/>
                          <a:sym typeface="Symbol" pitchFamily="-109" charset="2"/>
                        </a:rPr>
                        <a:t>-13</a:t>
                      </a:r>
                      <a:endParaRPr kumimoji="0" lang="en-US" sz="1800" b="0" i="0" u="none" strike="noStrike" cap="none" normalizeH="0" baseline="0" dirty="0">
                        <a:ln>
                          <a:noFill/>
                        </a:ln>
                        <a:solidFill>
                          <a:schemeClr val="tx1"/>
                        </a:solidFill>
                        <a:effectLst/>
                        <a:latin typeface="+mn-lt"/>
                        <a:ea typeface="Arial" pitchFamily="-109" charset="0"/>
                        <a:cs typeface="Arial" pitchFamily="-109" charset="0"/>
                        <a:sym typeface="Symbol" pitchFamily="-109" charset="2"/>
                      </a:endParaRPr>
                    </a:p>
                  </a:txBody>
                  <a:tcPr marT="45711" marB="45711" anchor="ctr" horzOverflow="overflow"/>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40</a:t>
                      </a:r>
                      <a:endParaRPr kumimoji="0" lang="en-US" sz="1800" b="0" i="0" u="none" strike="noStrike" cap="none" normalizeH="0" baseline="0" dirty="0">
                        <a:ln>
                          <a:noFill/>
                        </a:ln>
                        <a:solidFill>
                          <a:schemeClr val="tx1"/>
                        </a:solidFill>
                        <a:effectLst/>
                        <a:latin typeface="+mn-lt"/>
                        <a:ea typeface="Arial" pitchFamily="-109" charset="0"/>
                        <a:cs typeface="Arial" pitchFamily="-109" charset="0"/>
                      </a:endParaRPr>
                    </a:p>
                  </a:txBody>
                  <a:tcPr marT="45711" marB="45711" anchor="ctr" anchorCtr="1" horzOverflow="overflow"/>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sz="1800" u="none" strike="noStrike" cap="none" normalizeH="0" baseline="0" dirty="0" smtClean="0">
                          <a:ln>
                            <a:noFill/>
                          </a:ln>
                          <a:effectLst/>
                        </a:rPr>
                        <a:t>Safety, tolerability, FVC</a:t>
                      </a:r>
                      <a:endParaRPr kumimoji="0" lang="en-US" sz="1800" b="0" i="0" u="none" strike="noStrike" cap="none" normalizeH="0" baseline="0" dirty="0">
                        <a:ln>
                          <a:noFill/>
                        </a:ln>
                        <a:solidFill>
                          <a:schemeClr val="tx1"/>
                        </a:solidFill>
                        <a:effectLst/>
                        <a:latin typeface="+mn-lt"/>
                        <a:ea typeface="Arial" pitchFamily="-109" charset="0"/>
                        <a:cs typeface="Arial" pitchFamily="-109" charset="0"/>
                      </a:endParaRPr>
                    </a:p>
                  </a:txBody>
                  <a:tcPr marT="45711" marB="45711" anchor="ctr" horzOverflow="overflow"/>
                </a:tc>
              </a:tr>
              <a:tr h="426922">
                <a:tc>
                  <a:txBody>
                    <a:bodyPr/>
                    <a:lstStyle/>
                    <a:p>
                      <a:pPr marL="231775" marR="0" lvl="0" indent="-231775" algn="l" defTabSz="914400" rtl="0" eaLnBrk="0" fontAlgn="base" latinLnBrk="0" hangingPunct="0">
                        <a:lnSpc>
                          <a:spcPct val="100000"/>
                        </a:lnSpc>
                        <a:spcBef>
                          <a:spcPct val="0"/>
                        </a:spcBef>
                        <a:spcAft>
                          <a:spcPct val="0"/>
                        </a:spcAft>
                        <a:buClrTx/>
                        <a:buSzTx/>
                        <a:buFont typeface="Wingdings" pitchFamily="-109" charset="2"/>
                        <a:buNone/>
                        <a:tabLst>
                          <a:tab pos="228600" algn="l"/>
                        </a:tabLst>
                        <a:defRPr/>
                      </a:pPr>
                      <a:r>
                        <a:rPr kumimoji="0" lang="en-US" sz="1800" u="none" strike="noStrike" cap="none" normalizeH="0" baseline="0" dirty="0" err="1" smtClean="0">
                          <a:ln>
                            <a:noFill/>
                          </a:ln>
                          <a:effectLst/>
                        </a:rPr>
                        <a:t>Tralokinumab</a:t>
                      </a:r>
                      <a:endParaRPr kumimoji="0" lang="en-US" sz="1800" b="0" i="0" u="none" strike="noStrike" cap="none" normalizeH="0" baseline="0" dirty="0" smtClean="0">
                        <a:ln>
                          <a:noFill/>
                        </a:ln>
                        <a:solidFill>
                          <a:schemeClr val="tx1"/>
                        </a:solidFill>
                        <a:effectLst/>
                        <a:latin typeface="+mn-lt"/>
                      </a:endParaRPr>
                    </a:p>
                  </a:txBody>
                  <a:tcPr marT="45711" marB="45711" anchor="ctr" horzOverflow="overflow"/>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sz="1800" u="none" strike="noStrike" cap="none" normalizeH="0" baseline="0" dirty="0" smtClean="0">
                          <a:ln>
                            <a:noFill/>
                          </a:ln>
                          <a:effectLst/>
                          <a:sym typeface="Symbol" pitchFamily="-109" charset="2"/>
                        </a:rPr>
                        <a:t>Anti-IL-13</a:t>
                      </a:r>
                      <a:endParaRPr kumimoji="0" lang="en-US" sz="1800" b="0" i="0" u="none" strike="noStrike" cap="none" normalizeH="0" baseline="0" dirty="0" smtClean="0">
                        <a:ln>
                          <a:noFill/>
                        </a:ln>
                        <a:solidFill>
                          <a:schemeClr val="tx1"/>
                        </a:solidFill>
                        <a:effectLst/>
                        <a:latin typeface="+mn-lt"/>
                        <a:ea typeface="Arial" pitchFamily="-109" charset="0"/>
                        <a:cs typeface="Arial" pitchFamily="-109" charset="0"/>
                        <a:sym typeface="Symbol" pitchFamily="-109" charset="2"/>
                      </a:endParaRPr>
                    </a:p>
                  </a:txBody>
                  <a:tcPr marT="45711" marB="45711" anchor="ctr" horzOverflow="overflow"/>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302</a:t>
                      </a:r>
                      <a:endParaRPr kumimoji="0" lang="en-US" sz="1800" b="0" i="0" u="none" strike="noStrike" cap="none" normalizeH="0" baseline="0" dirty="0">
                        <a:ln>
                          <a:noFill/>
                        </a:ln>
                        <a:solidFill>
                          <a:schemeClr val="tx1"/>
                        </a:solidFill>
                        <a:effectLst/>
                        <a:latin typeface="+mn-lt"/>
                        <a:ea typeface="Arial" pitchFamily="-109" charset="0"/>
                        <a:cs typeface="Arial" pitchFamily="-109" charset="0"/>
                      </a:endParaRPr>
                    </a:p>
                  </a:txBody>
                  <a:tcPr marT="45711" marB="45711" anchor="ctr" anchorCtr="1" horzOverflow="overflow"/>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sz="1800" u="none" strike="noStrike" cap="none" normalizeH="0" baseline="0" dirty="0" smtClean="0">
                          <a:ln>
                            <a:noFill/>
                          </a:ln>
                          <a:effectLst/>
                        </a:rPr>
                        <a:t>Change in FVC from baseline</a:t>
                      </a:r>
                      <a:endParaRPr kumimoji="0" lang="en-US" sz="1800" b="0" i="0" u="none" strike="noStrike" cap="none" normalizeH="0" baseline="0" dirty="0" smtClean="0">
                        <a:ln>
                          <a:noFill/>
                        </a:ln>
                        <a:solidFill>
                          <a:schemeClr val="tx1"/>
                        </a:solidFill>
                        <a:effectLst/>
                        <a:latin typeface="+mn-lt"/>
                        <a:ea typeface="Arial" pitchFamily="-109" charset="0"/>
                        <a:cs typeface="Arial" pitchFamily="-109" charset="0"/>
                      </a:endParaRPr>
                    </a:p>
                  </a:txBody>
                  <a:tcPr marT="45711" marB="45711" anchor="ctr" horzOverflow="overflow"/>
                </a:tc>
              </a:tr>
              <a:tr h="426922">
                <a:tc>
                  <a:txBody>
                    <a:bodyPr/>
                    <a:lstStyle/>
                    <a:p>
                      <a:pPr marL="231775" marR="0" lvl="0" indent="-231775" algn="l" defTabSz="914400" rtl="0" eaLnBrk="0" fontAlgn="base" latinLnBrk="0" hangingPunct="0">
                        <a:lnSpc>
                          <a:spcPct val="100000"/>
                        </a:lnSpc>
                        <a:spcBef>
                          <a:spcPct val="0"/>
                        </a:spcBef>
                        <a:spcAft>
                          <a:spcPct val="0"/>
                        </a:spcAft>
                        <a:buClrTx/>
                        <a:buSzTx/>
                        <a:buFont typeface="Wingdings" pitchFamily="-109" charset="2"/>
                        <a:buNone/>
                        <a:tabLst>
                          <a:tab pos="228600" algn="l"/>
                        </a:tabLst>
                      </a:pPr>
                      <a:r>
                        <a:rPr kumimoji="0" lang="en-US" sz="1800" u="none" strike="noStrike" cap="none" normalizeH="0" baseline="0" dirty="0" smtClean="0">
                          <a:ln>
                            <a:noFill/>
                          </a:ln>
                          <a:effectLst/>
                        </a:rPr>
                        <a:t>STX-100</a:t>
                      </a:r>
                      <a:endParaRPr kumimoji="0" lang="en-US" sz="1800" b="0" i="0" u="none" strike="noStrike" cap="none" normalizeH="0" baseline="0" dirty="0">
                        <a:ln>
                          <a:noFill/>
                        </a:ln>
                        <a:solidFill>
                          <a:schemeClr val="tx1"/>
                        </a:solidFill>
                        <a:effectLst/>
                        <a:latin typeface="+mn-lt"/>
                      </a:endParaRPr>
                    </a:p>
                  </a:txBody>
                  <a:tcPr marT="45711" marB="45711" anchor="ctr" horzOverflow="overflow"/>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sym typeface="Symbol" pitchFamily="-109" charset="2"/>
                        </a:rPr>
                        <a:t>αvβ6</a:t>
                      </a:r>
                      <a:endParaRPr kumimoji="0" lang="en-US" sz="1800" b="0" i="0" u="none" strike="noStrike" cap="none" normalizeH="0" baseline="0" dirty="0">
                        <a:ln>
                          <a:noFill/>
                        </a:ln>
                        <a:solidFill>
                          <a:schemeClr val="tx1"/>
                        </a:solidFill>
                        <a:effectLst/>
                        <a:latin typeface="+mn-lt"/>
                        <a:ea typeface="Arial" pitchFamily="-109" charset="0"/>
                        <a:cs typeface="Arial" pitchFamily="-109" charset="0"/>
                        <a:sym typeface="Symbol" pitchFamily="-109" charset="2"/>
                      </a:endParaRPr>
                    </a:p>
                  </a:txBody>
                  <a:tcPr marT="45711" marB="45711" anchor="ctr" horzOverflow="overflow"/>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smtClean="0">
                          <a:ln>
                            <a:noFill/>
                          </a:ln>
                          <a:effectLst/>
                        </a:rPr>
                        <a:t>32</a:t>
                      </a:r>
                      <a:endParaRPr kumimoji="0" lang="en-US" sz="1800" b="0" i="0" u="none" strike="noStrike" cap="none" normalizeH="0" baseline="0">
                        <a:ln>
                          <a:noFill/>
                        </a:ln>
                        <a:solidFill>
                          <a:schemeClr val="tx1"/>
                        </a:solidFill>
                        <a:effectLst/>
                        <a:latin typeface="+mn-lt"/>
                        <a:ea typeface="Arial" pitchFamily="-109" charset="0"/>
                        <a:cs typeface="Arial" pitchFamily="-109" charset="0"/>
                      </a:endParaRPr>
                    </a:p>
                  </a:txBody>
                  <a:tcPr marT="45711" marB="45711" anchor="ctr" anchorCtr="1" horzOverflow="overflow"/>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Adverse events</a:t>
                      </a:r>
                      <a:endParaRPr kumimoji="0" lang="en-US" sz="1800" b="0" i="0" u="none" strike="noStrike" cap="none" normalizeH="0" baseline="0" dirty="0">
                        <a:ln>
                          <a:noFill/>
                        </a:ln>
                        <a:solidFill>
                          <a:schemeClr val="tx1"/>
                        </a:solidFill>
                        <a:effectLst/>
                        <a:latin typeface="+mn-lt"/>
                        <a:ea typeface="Arial" pitchFamily="-109" charset="0"/>
                        <a:cs typeface="Arial" pitchFamily="-109" charset="0"/>
                      </a:endParaRPr>
                    </a:p>
                  </a:txBody>
                  <a:tcPr marT="45711" marB="45711" anchor="ctr" horzOverflow="overflow"/>
                </a:tc>
              </a:tr>
              <a:tr h="426922">
                <a:tc>
                  <a:txBody>
                    <a:bodyPr/>
                    <a:lstStyle/>
                    <a:p>
                      <a:pPr marL="231775" marR="0" lvl="0" indent="-231775" algn="l" defTabSz="914400" rtl="0" eaLnBrk="0" fontAlgn="base" latinLnBrk="0" hangingPunct="0">
                        <a:lnSpc>
                          <a:spcPct val="100000"/>
                        </a:lnSpc>
                        <a:spcBef>
                          <a:spcPct val="0"/>
                        </a:spcBef>
                        <a:spcAft>
                          <a:spcPct val="0"/>
                        </a:spcAft>
                        <a:buClrTx/>
                        <a:buSzTx/>
                        <a:buFont typeface="Wingdings" pitchFamily="-109" charset="2"/>
                        <a:buNone/>
                        <a:tabLst>
                          <a:tab pos="228600" algn="l"/>
                        </a:tabLst>
                      </a:pPr>
                      <a:r>
                        <a:rPr kumimoji="0" lang="en-US" sz="1800" u="none" strike="noStrike" cap="none" normalizeH="0" baseline="0" dirty="0" smtClean="0">
                          <a:ln>
                            <a:noFill/>
                          </a:ln>
                          <a:effectLst/>
                        </a:rPr>
                        <a:t>BMS-986020</a:t>
                      </a:r>
                      <a:endParaRPr kumimoji="0" lang="en-US" sz="1800" b="0" i="0" u="none" strike="noStrike" cap="none" normalizeH="0" baseline="0" dirty="0">
                        <a:ln>
                          <a:noFill/>
                        </a:ln>
                        <a:solidFill>
                          <a:schemeClr val="tx1"/>
                        </a:solidFill>
                        <a:effectLst/>
                        <a:latin typeface="+mn-lt"/>
                      </a:endParaRPr>
                    </a:p>
                  </a:txBody>
                  <a:tcPr marT="45711" marB="45711" anchor="ctr" horzOverflow="overflow"/>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sym typeface="Symbol" pitchFamily="-109" charset="2"/>
                        </a:rPr>
                        <a:t>LPA Receptor</a:t>
                      </a:r>
                      <a:endParaRPr kumimoji="0" lang="en-US" sz="1800" b="0" i="0" u="none" strike="noStrike" cap="none" normalizeH="0" baseline="0" dirty="0">
                        <a:ln>
                          <a:noFill/>
                        </a:ln>
                        <a:solidFill>
                          <a:schemeClr val="tx1"/>
                        </a:solidFill>
                        <a:effectLst/>
                        <a:latin typeface="+mn-lt"/>
                        <a:ea typeface="Arial" pitchFamily="-109" charset="0"/>
                        <a:cs typeface="Arial" pitchFamily="-109" charset="0"/>
                        <a:sym typeface="Symbol" pitchFamily="-109" charset="2"/>
                      </a:endParaRPr>
                    </a:p>
                  </a:txBody>
                  <a:tcPr marT="45711" marB="45711" anchor="ctr" horzOverflow="overflow"/>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300</a:t>
                      </a:r>
                      <a:endParaRPr kumimoji="0" lang="en-US" sz="1800" b="0" i="0" u="none" strike="noStrike" cap="none" normalizeH="0" baseline="0" dirty="0">
                        <a:ln>
                          <a:noFill/>
                        </a:ln>
                        <a:solidFill>
                          <a:schemeClr val="tx1"/>
                        </a:solidFill>
                        <a:effectLst/>
                        <a:latin typeface="+mn-lt"/>
                        <a:ea typeface="Arial" pitchFamily="-109" charset="0"/>
                        <a:cs typeface="Arial" pitchFamily="-109" charset="0"/>
                      </a:endParaRPr>
                    </a:p>
                  </a:txBody>
                  <a:tcPr marT="45711" marB="45711" anchor="ctr" anchorCtr="1" horzOverflow="overflow"/>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Rate of change in FVC</a:t>
                      </a:r>
                      <a:endParaRPr kumimoji="0" lang="en-US" sz="1800" b="0" i="0" u="none" strike="noStrike" cap="none" normalizeH="0" baseline="0" dirty="0">
                        <a:ln>
                          <a:noFill/>
                        </a:ln>
                        <a:solidFill>
                          <a:schemeClr val="tx1"/>
                        </a:solidFill>
                        <a:effectLst/>
                        <a:latin typeface="+mn-lt"/>
                        <a:ea typeface="Arial" pitchFamily="-109" charset="0"/>
                        <a:cs typeface="Arial" pitchFamily="-109" charset="0"/>
                      </a:endParaRPr>
                    </a:p>
                  </a:txBody>
                  <a:tcPr marT="45711" marB="45711" anchor="ctr" horzOverflow="overflow"/>
                </a:tc>
              </a:tr>
            </a:tbl>
          </a:graphicData>
        </a:graphic>
      </p:graphicFrame>
    </p:spTree>
    <p:extLst>
      <p:ext uri="{BB962C8B-B14F-4D97-AF65-F5344CB8AC3E}">
        <p14:creationId xmlns:p14="http://schemas.microsoft.com/office/powerpoint/2010/main" val="4079404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250"/>
            <a:ext cx="8229600" cy="1143000"/>
          </a:xfrm>
        </p:spPr>
        <p:txBody>
          <a:bodyPr/>
          <a:lstStyle/>
          <a:p>
            <a:r>
              <a:rPr lang="en-US" sz="3600" b="1" dirty="0" smtClean="0"/>
              <a:t>Clinical Trial Conclusions </a:t>
            </a:r>
            <a:r>
              <a:rPr lang="en-US" dirty="0" smtClean="0"/>
              <a:t> </a:t>
            </a:r>
            <a:endParaRPr lang="en-US" dirty="0"/>
          </a:p>
        </p:txBody>
      </p:sp>
      <p:sp>
        <p:nvSpPr>
          <p:cNvPr id="3" name="Content Placeholder 2"/>
          <p:cNvSpPr>
            <a:spLocks noGrp="1"/>
          </p:cNvSpPr>
          <p:nvPr>
            <p:ph idx="1"/>
          </p:nvPr>
        </p:nvSpPr>
        <p:spPr>
          <a:xfrm>
            <a:off x="457200" y="1568592"/>
            <a:ext cx="8564880" cy="4854740"/>
          </a:xfrm>
        </p:spPr>
        <p:txBody>
          <a:bodyPr>
            <a:normAutofit fontScale="92500" lnSpcReduction="20000"/>
          </a:bodyPr>
          <a:lstStyle/>
          <a:p>
            <a:pPr>
              <a:lnSpc>
                <a:spcPct val="120000"/>
              </a:lnSpc>
              <a:spcBef>
                <a:spcPts val="0"/>
              </a:spcBef>
            </a:pPr>
            <a:r>
              <a:rPr lang="en-US" dirty="0" smtClean="0"/>
              <a:t>2014 is a watershed year in IPF</a:t>
            </a:r>
          </a:p>
          <a:p>
            <a:pPr lvl="1">
              <a:lnSpc>
                <a:spcPct val="120000"/>
              </a:lnSpc>
              <a:spcBef>
                <a:spcPts val="0"/>
              </a:spcBef>
            </a:pPr>
            <a:r>
              <a:rPr lang="en-US" dirty="0" smtClean="0"/>
              <a:t>NAC did not show efficacy (PANTHER)</a:t>
            </a:r>
          </a:p>
          <a:p>
            <a:pPr lvl="1">
              <a:lnSpc>
                <a:spcPct val="120000"/>
              </a:lnSpc>
              <a:spcBef>
                <a:spcPts val="0"/>
              </a:spcBef>
            </a:pPr>
            <a:r>
              <a:rPr lang="en-US" dirty="0" smtClean="0"/>
              <a:t>Pirfenidone </a:t>
            </a:r>
            <a:r>
              <a:rPr lang="en-US" dirty="0"/>
              <a:t>(</a:t>
            </a:r>
            <a:r>
              <a:rPr lang="en-US" dirty="0" smtClean="0"/>
              <a:t>ASCEND) and nintedanib (INPULSIS) showed efficacy in mild/moderate IPF</a:t>
            </a:r>
          </a:p>
          <a:p>
            <a:pPr lvl="1">
              <a:lnSpc>
                <a:spcPct val="120000"/>
              </a:lnSpc>
              <a:spcBef>
                <a:spcPts val="0"/>
              </a:spcBef>
            </a:pPr>
            <a:r>
              <a:rPr lang="en-US" dirty="0" smtClean="0">
                <a:solidFill>
                  <a:srgbClr val="FF0000"/>
                </a:solidFill>
              </a:rPr>
              <a:t>Pirfenidone </a:t>
            </a:r>
            <a:r>
              <a:rPr lang="en-US" dirty="0">
                <a:solidFill>
                  <a:srgbClr val="FF0000"/>
                </a:solidFill>
              </a:rPr>
              <a:t>and nintedanib approved </a:t>
            </a:r>
            <a:r>
              <a:rPr lang="en-US" dirty="0" smtClean="0">
                <a:solidFill>
                  <a:srgbClr val="FF0000"/>
                </a:solidFill>
              </a:rPr>
              <a:t>10/15/14 for the treatment of IPF</a:t>
            </a:r>
            <a:endParaRPr lang="en-US" dirty="0">
              <a:solidFill>
                <a:srgbClr val="FF0000"/>
              </a:solidFill>
            </a:endParaRPr>
          </a:p>
          <a:p>
            <a:pPr lvl="1">
              <a:lnSpc>
                <a:spcPct val="120000"/>
              </a:lnSpc>
              <a:spcBef>
                <a:spcPts val="0"/>
              </a:spcBef>
            </a:pPr>
            <a:r>
              <a:rPr lang="en-US" dirty="0" smtClean="0"/>
              <a:t>Still need data on advanced disease, combination therapy, long-term safety, adherence</a:t>
            </a:r>
          </a:p>
          <a:p>
            <a:pPr>
              <a:lnSpc>
                <a:spcPct val="120000"/>
              </a:lnSpc>
              <a:spcBef>
                <a:spcPts val="0"/>
              </a:spcBef>
            </a:pPr>
            <a:r>
              <a:rPr lang="en-US" altLang="en-US" dirty="0"/>
              <a:t>Implications of having approved drug(s)</a:t>
            </a:r>
          </a:p>
          <a:p>
            <a:pPr lvl="1">
              <a:lnSpc>
                <a:spcPct val="120000"/>
              </a:lnSpc>
              <a:spcBef>
                <a:spcPts val="0"/>
              </a:spcBef>
            </a:pPr>
            <a:r>
              <a:rPr lang="en-US" altLang="en-US" dirty="0" smtClean="0"/>
              <a:t>Need early and accurate </a:t>
            </a:r>
            <a:r>
              <a:rPr lang="en-US" altLang="en-US" dirty="0"/>
              <a:t>diagnosis</a:t>
            </a:r>
          </a:p>
          <a:p>
            <a:pPr lvl="1">
              <a:lnSpc>
                <a:spcPct val="120000"/>
              </a:lnSpc>
              <a:spcBef>
                <a:spcPts val="0"/>
              </a:spcBef>
            </a:pPr>
            <a:r>
              <a:rPr lang="en-US" altLang="en-US" dirty="0" smtClean="0"/>
              <a:t>Role of IPF and ILD </a:t>
            </a:r>
            <a:r>
              <a:rPr lang="en-US" altLang="en-US" dirty="0"/>
              <a:t>Centers of </a:t>
            </a:r>
            <a:r>
              <a:rPr lang="en-US" altLang="en-US" dirty="0" smtClean="0"/>
              <a:t>Excellence is evolving</a:t>
            </a:r>
            <a:endParaRPr lang="en-US" altLang="en-US" dirty="0"/>
          </a:p>
          <a:p>
            <a:pPr>
              <a:lnSpc>
                <a:spcPct val="120000"/>
              </a:lnSpc>
              <a:spcBef>
                <a:spcPts val="0"/>
              </a:spcBef>
            </a:pPr>
            <a:endParaRPr lang="en-US" dirty="0" smtClean="0"/>
          </a:p>
          <a:p>
            <a:pPr>
              <a:lnSpc>
                <a:spcPct val="120000"/>
              </a:lnSpc>
              <a:spcBef>
                <a:spcPts val="0"/>
              </a:spcBef>
            </a:pPr>
            <a:endParaRPr lang="en-US" dirty="0"/>
          </a:p>
        </p:txBody>
      </p:sp>
    </p:spTree>
    <p:extLst>
      <p:ext uri="{BB962C8B-B14F-4D97-AF65-F5344CB8AC3E}">
        <p14:creationId xmlns:p14="http://schemas.microsoft.com/office/powerpoint/2010/main" val="3322813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idx="4294967295"/>
          </p:nvPr>
        </p:nvSpPr>
        <p:spPr>
          <a:xfrm>
            <a:off x="536122" y="137209"/>
            <a:ext cx="8368392" cy="990600"/>
          </a:xfrm>
        </p:spPr>
        <p:txBody>
          <a:bodyPr lIns="0" tIns="9144" rIns="0" bIns="9144" anchor="b">
            <a:normAutofit/>
          </a:bodyPr>
          <a:lstStyle/>
          <a:p>
            <a:r>
              <a:rPr lang="en-US" sz="3600" b="1" dirty="0"/>
              <a:t>IPF: Role of Clinical Trials</a:t>
            </a:r>
          </a:p>
        </p:txBody>
      </p:sp>
      <p:sp>
        <p:nvSpPr>
          <p:cNvPr id="49154" name="Content Placeholder 2"/>
          <p:cNvSpPr>
            <a:spLocks noGrp="1"/>
          </p:cNvSpPr>
          <p:nvPr>
            <p:ph idx="4294967295"/>
          </p:nvPr>
        </p:nvSpPr>
        <p:spPr>
          <a:xfrm>
            <a:off x="457196" y="1600202"/>
            <a:ext cx="8277371" cy="4114800"/>
          </a:xfrm>
        </p:spPr>
        <p:txBody>
          <a:bodyPr>
            <a:normAutofit/>
          </a:bodyPr>
          <a:lstStyle/>
          <a:p>
            <a:pPr marL="319088" indent="-319088" defTabSz="914400">
              <a:spcBef>
                <a:spcPts val="600"/>
              </a:spcBef>
            </a:pPr>
            <a:r>
              <a:rPr lang="en-US" sz="2800" dirty="0" smtClean="0">
                <a:ea typeface="Geneva"/>
                <a:cs typeface="Arial" pitchFamily="34" charset="0"/>
              </a:rPr>
              <a:t>Prior to 2000, only 1 multicenter RCT in IPF</a:t>
            </a:r>
          </a:p>
          <a:p>
            <a:pPr marL="319088" indent="-319088" defTabSz="914400">
              <a:spcBef>
                <a:spcPts val="600"/>
              </a:spcBef>
            </a:pPr>
            <a:r>
              <a:rPr lang="en-US" sz="2800" dirty="0" smtClean="0">
                <a:ea typeface="Geneva"/>
                <a:cs typeface="Arial" pitchFamily="34" charset="0"/>
              </a:rPr>
              <a:t>2000–2013: ~ &gt; 25 </a:t>
            </a:r>
            <a:r>
              <a:rPr lang="en-US" sz="2800" dirty="0">
                <a:ea typeface="Geneva"/>
                <a:cs typeface="Arial" pitchFamily="34" charset="0"/>
              </a:rPr>
              <a:t>multicenter RCTs </a:t>
            </a:r>
            <a:r>
              <a:rPr lang="en-US" sz="2800" dirty="0" smtClean="0">
                <a:ea typeface="Geneva"/>
                <a:cs typeface="Arial" pitchFamily="34" charset="0"/>
              </a:rPr>
              <a:t>in IPF</a:t>
            </a:r>
          </a:p>
          <a:p>
            <a:pPr marL="319088" indent="-319088" defTabSz="914400">
              <a:spcBef>
                <a:spcPts val="600"/>
              </a:spcBef>
            </a:pPr>
            <a:r>
              <a:rPr lang="en-US" sz="2800" dirty="0" smtClean="0">
                <a:ea typeface="Geneva"/>
                <a:cs typeface="Arial" pitchFamily="34" charset="0"/>
              </a:rPr>
              <a:t>Trials in IPF are difficult to recruit and populate</a:t>
            </a:r>
          </a:p>
          <a:p>
            <a:pPr marL="719138" lvl="1" indent="-319088" defTabSz="914400">
              <a:spcBef>
                <a:spcPts val="600"/>
              </a:spcBef>
            </a:pPr>
            <a:r>
              <a:rPr lang="en-US" sz="2400" dirty="0" smtClean="0">
                <a:ea typeface="Geneva"/>
                <a:cs typeface="Arial" pitchFamily="34" charset="0"/>
              </a:rPr>
              <a:t>Need effort, collaboration, and partnership of multiple health care providers</a:t>
            </a:r>
          </a:p>
          <a:p>
            <a:pPr marL="719138" lvl="1" indent="-319088" defTabSz="914400">
              <a:spcBef>
                <a:spcPts val="600"/>
              </a:spcBef>
            </a:pPr>
            <a:r>
              <a:rPr lang="en-US" sz="2400" dirty="0" smtClean="0">
                <a:ea typeface="Geneva"/>
                <a:cs typeface="Arial" pitchFamily="34" charset="0"/>
              </a:rPr>
              <a:t>ILD centers are important for patients, providers, and clinical studies</a:t>
            </a:r>
          </a:p>
          <a:p>
            <a:pPr marL="719138" lvl="1" indent="-319088" defTabSz="914400">
              <a:spcBef>
                <a:spcPts val="600"/>
              </a:spcBef>
            </a:pPr>
            <a:endParaRPr lang="en-US" sz="2400" dirty="0" smtClean="0">
              <a:ea typeface="Geneva"/>
              <a:cs typeface="Arial" pitchFamily="34" charset="0"/>
            </a:endParaRPr>
          </a:p>
          <a:p>
            <a:pPr marL="319088" indent="-319088" defTabSz="914400">
              <a:spcBef>
                <a:spcPts val="600"/>
              </a:spcBef>
            </a:pPr>
            <a:r>
              <a:rPr lang="en-US" sz="2800" dirty="0" smtClean="0">
                <a:ea typeface="Geneva"/>
                <a:cs typeface="Arial" pitchFamily="34" charset="0"/>
              </a:rPr>
              <a:t>IPF patients of tomorrow need our help today!</a:t>
            </a:r>
          </a:p>
          <a:p>
            <a:pPr marL="319088" indent="-319088" defTabSz="914400">
              <a:spcBef>
                <a:spcPts val="600"/>
              </a:spcBef>
            </a:pPr>
            <a:endParaRPr lang="en-US" sz="2800" dirty="0" smtClean="0">
              <a:ea typeface="Geneva"/>
              <a:cs typeface="Arial" pitchFamily="34" charset="0"/>
            </a:endParaRPr>
          </a:p>
        </p:txBody>
      </p:sp>
    </p:spTree>
    <p:custDataLst>
      <p:tags r:id="rId1"/>
    </p:custDataLst>
    <p:extLst>
      <p:ext uri="{BB962C8B-B14F-4D97-AF65-F5344CB8AC3E}">
        <p14:creationId xmlns:p14="http://schemas.microsoft.com/office/powerpoint/2010/main" val="4195535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p:nvPr>
        </p:nvSpPr>
        <p:spPr>
          <a:xfrm>
            <a:off x="446314" y="266700"/>
            <a:ext cx="9144000" cy="1143000"/>
          </a:xfrm>
        </p:spPr>
        <p:txBody>
          <a:bodyPr>
            <a:normAutofit/>
          </a:bodyPr>
          <a:lstStyle/>
          <a:p>
            <a:r>
              <a:rPr lang="en-US" sz="3600" b="1" dirty="0"/>
              <a:t>Issues in Clinical Trials of IPF</a:t>
            </a:r>
          </a:p>
        </p:txBody>
      </p:sp>
      <p:sp>
        <p:nvSpPr>
          <p:cNvPr id="47106" name="Rectangle 12"/>
          <p:cNvSpPr>
            <a:spLocks noGrp="1"/>
          </p:cNvSpPr>
          <p:nvPr>
            <p:ph idx="1"/>
          </p:nvPr>
        </p:nvSpPr>
        <p:spPr>
          <a:xfrm>
            <a:off x="449942" y="1613078"/>
            <a:ext cx="8229600" cy="990600"/>
          </a:xfrm>
        </p:spPr>
        <p:txBody>
          <a:bodyPr/>
          <a:lstStyle/>
          <a:p>
            <a:r>
              <a:rPr lang="en-US" sz="2800" dirty="0" smtClean="0">
                <a:ea typeface="Geneva"/>
                <a:cs typeface="Geneva"/>
              </a:rPr>
              <a:t>Which patients should be studied?</a:t>
            </a:r>
            <a:endParaRPr lang="en-US" dirty="0" smtClean="0">
              <a:ea typeface="Geneva"/>
              <a:cs typeface="Geneva"/>
            </a:endParaRPr>
          </a:p>
        </p:txBody>
      </p:sp>
      <p:sp>
        <p:nvSpPr>
          <p:cNvPr id="46084" name="Oval 14"/>
          <p:cNvSpPr>
            <a:spLocks noChangeArrowheads="1"/>
          </p:cNvSpPr>
          <p:nvPr/>
        </p:nvSpPr>
        <p:spPr bwMode="auto">
          <a:xfrm>
            <a:off x="3644900" y="4125872"/>
            <a:ext cx="1828800" cy="1350963"/>
          </a:xfrm>
          <a:prstGeom prst="ellipse">
            <a:avLst/>
          </a:prstGeom>
          <a:solidFill>
            <a:schemeClr val="accent2"/>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fontAlgn="base">
              <a:spcBef>
                <a:spcPct val="0"/>
              </a:spcBef>
              <a:spcAft>
                <a:spcPct val="0"/>
              </a:spcAft>
            </a:pPr>
            <a:r>
              <a:rPr lang="en-US" sz="2000" b="1" dirty="0">
                <a:solidFill>
                  <a:prstClr val="white"/>
                </a:solidFill>
                <a:latin typeface="+mj-lt"/>
                <a:ea typeface="ＭＳ Ｐゴシック"/>
                <a:cs typeface="Arial" charset="0"/>
              </a:rPr>
              <a:t>      IPF</a:t>
            </a:r>
          </a:p>
        </p:txBody>
      </p:sp>
      <p:sp>
        <p:nvSpPr>
          <p:cNvPr id="46085" name="Oval 14"/>
          <p:cNvSpPr>
            <a:spLocks noChangeArrowheads="1"/>
          </p:cNvSpPr>
          <p:nvPr/>
        </p:nvSpPr>
        <p:spPr bwMode="auto">
          <a:xfrm>
            <a:off x="2730500" y="5029953"/>
            <a:ext cx="1600200" cy="762000"/>
          </a:xfrm>
          <a:prstGeom prst="ellipse">
            <a:avLst/>
          </a:prstGeom>
          <a:solidFill>
            <a:schemeClr val="tx2">
              <a:lumMod val="40000"/>
              <a:lumOff val="60000"/>
            </a:schemeClr>
          </a:solidFill>
          <a:ln>
            <a:solidFill>
              <a:schemeClr val="accent1">
                <a:lumMod val="60000"/>
                <a:lumOff val="40000"/>
              </a:schemeClr>
            </a:solidFill>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fontAlgn="base">
              <a:spcBef>
                <a:spcPct val="0"/>
              </a:spcBef>
              <a:spcAft>
                <a:spcPct val="0"/>
              </a:spcAft>
            </a:pPr>
            <a:r>
              <a:rPr lang="en-US" sz="1600" b="1" dirty="0">
                <a:solidFill>
                  <a:srgbClr val="000000"/>
                </a:solidFill>
                <a:latin typeface="+mj-lt"/>
                <a:ea typeface="ＭＳ Ｐゴシック"/>
                <a:cs typeface="Arial" charset="0"/>
              </a:rPr>
              <a:t>IPF/COPD</a:t>
            </a:r>
          </a:p>
        </p:txBody>
      </p:sp>
      <p:sp>
        <p:nvSpPr>
          <p:cNvPr id="46086" name="Oval 14"/>
          <p:cNvSpPr>
            <a:spLocks noChangeArrowheads="1"/>
          </p:cNvSpPr>
          <p:nvPr/>
        </p:nvSpPr>
        <p:spPr bwMode="auto">
          <a:xfrm>
            <a:off x="3721100" y="3382129"/>
            <a:ext cx="1752600" cy="817562"/>
          </a:xfrm>
          <a:prstGeom prst="ellipse">
            <a:avLst/>
          </a:prstGeom>
          <a:solidFill>
            <a:schemeClr val="tx2">
              <a:lumMod val="40000"/>
              <a:lumOff val="60000"/>
            </a:schemeClr>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fontAlgn="base">
              <a:spcBef>
                <a:spcPct val="0"/>
              </a:spcBef>
              <a:spcAft>
                <a:spcPct val="0"/>
              </a:spcAft>
            </a:pPr>
            <a:r>
              <a:rPr lang="en-US" sz="1600" b="1" dirty="0">
                <a:solidFill>
                  <a:srgbClr val="000000"/>
                </a:solidFill>
                <a:latin typeface="+mj-lt"/>
                <a:ea typeface="ＭＳ Ｐゴシック"/>
                <a:cs typeface="Arial" charset="0"/>
              </a:rPr>
              <a:t>IPF rapid</a:t>
            </a:r>
          </a:p>
          <a:p>
            <a:pPr algn="ctr" fontAlgn="base">
              <a:spcBef>
                <a:spcPct val="0"/>
              </a:spcBef>
              <a:spcAft>
                <a:spcPct val="0"/>
              </a:spcAft>
            </a:pPr>
            <a:r>
              <a:rPr lang="en-US" sz="1600" b="1" dirty="0">
                <a:solidFill>
                  <a:srgbClr val="000000"/>
                </a:solidFill>
                <a:latin typeface="+mj-lt"/>
                <a:ea typeface="ＭＳ Ｐゴシック"/>
                <a:cs typeface="Arial" charset="0"/>
              </a:rPr>
              <a:t>accelerators</a:t>
            </a:r>
          </a:p>
        </p:txBody>
      </p:sp>
      <p:sp>
        <p:nvSpPr>
          <p:cNvPr id="46087" name="Oval 14"/>
          <p:cNvSpPr>
            <a:spLocks noChangeArrowheads="1"/>
          </p:cNvSpPr>
          <p:nvPr/>
        </p:nvSpPr>
        <p:spPr bwMode="auto">
          <a:xfrm>
            <a:off x="4800600" y="5050590"/>
            <a:ext cx="1600200" cy="741363"/>
          </a:xfrm>
          <a:prstGeom prst="ellipse">
            <a:avLst/>
          </a:prstGeom>
          <a:solidFill>
            <a:schemeClr val="accent6">
              <a:lumMod val="60000"/>
              <a:lumOff val="40000"/>
            </a:schemeClr>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fontAlgn="base">
              <a:spcBef>
                <a:spcPct val="0"/>
              </a:spcBef>
              <a:spcAft>
                <a:spcPct val="0"/>
              </a:spcAft>
            </a:pPr>
            <a:r>
              <a:rPr lang="en-US" sz="1600" b="1" dirty="0">
                <a:solidFill>
                  <a:srgbClr val="000000"/>
                </a:solidFill>
                <a:latin typeface="+mj-lt"/>
                <a:ea typeface="ＭＳ Ｐゴシック"/>
                <a:cs typeface="Arial" charset="0"/>
              </a:rPr>
              <a:t>IPF/PH</a:t>
            </a:r>
          </a:p>
        </p:txBody>
      </p:sp>
      <p:sp>
        <p:nvSpPr>
          <p:cNvPr id="46088" name="Oval 14"/>
          <p:cNvSpPr>
            <a:spLocks noChangeArrowheads="1"/>
          </p:cNvSpPr>
          <p:nvPr/>
        </p:nvSpPr>
        <p:spPr bwMode="auto">
          <a:xfrm>
            <a:off x="2311400" y="4034591"/>
            <a:ext cx="1676400" cy="838200"/>
          </a:xfrm>
          <a:prstGeom prst="ellipse">
            <a:avLst/>
          </a:prstGeom>
          <a:solidFill>
            <a:schemeClr val="accent3">
              <a:lumMod val="60000"/>
              <a:lumOff val="40000"/>
            </a:schemeClr>
          </a:solidFill>
          <a:ln>
            <a:solidFill>
              <a:schemeClr val="accent3">
                <a:lumMod val="60000"/>
                <a:lumOff val="40000"/>
              </a:schemeClr>
            </a:solidFill>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fontAlgn="base">
              <a:spcBef>
                <a:spcPct val="0"/>
              </a:spcBef>
              <a:spcAft>
                <a:spcPct val="0"/>
              </a:spcAft>
            </a:pPr>
            <a:r>
              <a:rPr lang="en-US" sz="1600" b="1" dirty="0">
                <a:solidFill>
                  <a:srgbClr val="000000"/>
                </a:solidFill>
                <a:latin typeface="+mj-lt"/>
                <a:ea typeface="ＭＳ Ｐゴシック"/>
                <a:cs typeface="Arial" charset="0"/>
              </a:rPr>
              <a:t>IPF slow</a:t>
            </a:r>
          </a:p>
          <a:p>
            <a:pPr algn="ctr" fontAlgn="base">
              <a:spcBef>
                <a:spcPct val="0"/>
              </a:spcBef>
              <a:spcAft>
                <a:spcPct val="0"/>
              </a:spcAft>
            </a:pPr>
            <a:r>
              <a:rPr lang="en-US" sz="1600" b="1" dirty="0">
                <a:solidFill>
                  <a:srgbClr val="000000"/>
                </a:solidFill>
                <a:latin typeface="+mj-lt"/>
                <a:ea typeface="ＭＳ Ｐゴシック"/>
                <a:cs typeface="Arial" charset="0"/>
              </a:rPr>
              <a:t>progressors</a:t>
            </a:r>
          </a:p>
        </p:txBody>
      </p:sp>
      <p:sp>
        <p:nvSpPr>
          <p:cNvPr id="46089" name="Oval 14"/>
          <p:cNvSpPr>
            <a:spLocks noChangeArrowheads="1"/>
          </p:cNvSpPr>
          <p:nvPr/>
        </p:nvSpPr>
        <p:spPr bwMode="auto">
          <a:xfrm>
            <a:off x="4914900" y="4110791"/>
            <a:ext cx="1752600" cy="762000"/>
          </a:xfrm>
          <a:prstGeom prst="ellipse">
            <a:avLst/>
          </a:prstGeom>
          <a:solidFill>
            <a:schemeClr val="accent3">
              <a:lumMod val="60000"/>
              <a:lumOff val="40000"/>
            </a:schemeClr>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base">
              <a:spcBef>
                <a:spcPct val="0"/>
              </a:spcBef>
              <a:spcAft>
                <a:spcPct val="0"/>
              </a:spcAft>
            </a:pPr>
            <a:r>
              <a:rPr lang="en-US" sz="1600" b="1" dirty="0">
                <a:solidFill>
                  <a:srgbClr val="000000"/>
                </a:solidFill>
                <a:latin typeface="+mj-lt"/>
                <a:ea typeface="ＭＳ Ｐゴシック"/>
                <a:cs typeface="Arial" charset="0"/>
              </a:rPr>
              <a:t>  </a:t>
            </a:r>
          </a:p>
          <a:p>
            <a:pPr algn="ctr" fontAlgn="base">
              <a:spcBef>
                <a:spcPct val="0"/>
              </a:spcBef>
              <a:spcAft>
                <a:spcPct val="0"/>
              </a:spcAft>
            </a:pPr>
            <a:r>
              <a:rPr lang="en-US" sz="1600" b="1" dirty="0">
                <a:solidFill>
                  <a:srgbClr val="000000"/>
                </a:solidFill>
                <a:latin typeface="+mj-lt"/>
                <a:ea typeface="ＭＳ Ｐゴシック"/>
                <a:cs typeface="Arial" charset="0"/>
              </a:rPr>
              <a:t>IPF acute</a:t>
            </a:r>
          </a:p>
          <a:p>
            <a:pPr algn="ctr" fontAlgn="base">
              <a:spcBef>
                <a:spcPct val="0"/>
              </a:spcBef>
              <a:spcAft>
                <a:spcPct val="0"/>
              </a:spcAft>
            </a:pPr>
            <a:r>
              <a:rPr lang="en-US" sz="1600" b="1" dirty="0">
                <a:solidFill>
                  <a:srgbClr val="000000"/>
                </a:solidFill>
                <a:latin typeface="+mj-lt"/>
                <a:ea typeface="ＭＳ Ｐゴシック"/>
                <a:cs typeface="Arial" charset="0"/>
              </a:rPr>
              <a:t>exacerbators</a:t>
            </a:r>
          </a:p>
          <a:p>
            <a:pPr algn="ctr" fontAlgn="base">
              <a:spcBef>
                <a:spcPct val="0"/>
              </a:spcBef>
              <a:spcAft>
                <a:spcPct val="0"/>
              </a:spcAft>
            </a:pPr>
            <a:endParaRPr lang="en-US" sz="1600" b="1" dirty="0">
              <a:solidFill>
                <a:srgbClr val="000000"/>
              </a:solidFill>
              <a:latin typeface="+mj-lt"/>
              <a:ea typeface="ＭＳ Ｐゴシック"/>
              <a:cs typeface="Arial" charset="0"/>
            </a:endParaRPr>
          </a:p>
        </p:txBody>
      </p:sp>
      <p:sp>
        <p:nvSpPr>
          <p:cNvPr id="10" name="Rectangle 2"/>
          <p:cNvSpPr txBox="1">
            <a:spLocks/>
          </p:cNvSpPr>
          <p:nvPr/>
        </p:nvSpPr>
        <p:spPr>
          <a:xfrm>
            <a:off x="2946400" y="2347872"/>
            <a:ext cx="33020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26528E"/>
                </a:solidFill>
                <a:latin typeface="+mj-lt"/>
                <a:ea typeface="+mj-ea"/>
                <a:cs typeface="+mj-cs"/>
              </a:defRPr>
            </a:lvl1pPr>
          </a:lstStyle>
          <a:p>
            <a:pPr algn="ctr"/>
            <a:r>
              <a:rPr lang="en-US" sz="2800" b="1" u="sng" dirty="0" smtClean="0"/>
              <a:t>Clinical Phenotypes</a:t>
            </a:r>
            <a:endParaRPr lang="en-US" sz="2800" b="1" u="sng" dirty="0"/>
          </a:p>
        </p:txBody>
      </p:sp>
    </p:spTree>
    <p:custDataLst>
      <p:tags r:id="rId1"/>
    </p:custDataLst>
    <p:extLst>
      <p:ext uri="{BB962C8B-B14F-4D97-AF65-F5344CB8AC3E}">
        <p14:creationId xmlns:p14="http://schemas.microsoft.com/office/powerpoint/2010/main" val="1830755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fade">
                                      <p:cBhvr>
                                        <p:cTn id="7" dur="500"/>
                                        <p:tgtEl>
                                          <p:spTgt spid="4608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085"/>
                                        </p:tgtEl>
                                        <p:attrNameLst>
                                          <p:attrName>style.visibility</p:attrName>
                                        </p:attrNameLst>
                                      </p:cBhvr>
                                      <p:to>
                                        <p:strVal val="visible"/>
                                      </p:to>
                                    </p:set>
                                    <p:animEffect transition="in" filter="fade">
                                      <p:cBhvr>
                                        <p:cTn id="10" dur="500"/>
                                        <p:tgtEl>
                                          <p:spTgt spid="4608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086"/>
                                        </p:tgtEl>
                                        <p:attrNameLst>
                                          <p:attrName>style.visibility</p:attrName>
                                        </p:attrNameLst>
                                      </p:cBhvr>
                                      <p:to>
                                        <p:strVal val="visible"/>
                                      </p:to>
                                    </p:set>
                                    <p:animEffect transition="in" filter="fade">
                                      <p:cBhvr>
                                        <p:cTn id="13" dur="500"/>
                                        <p:tgtEl>
                                          <p:spTgt spid="4608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087"/>
                                        </p:tgtEl>
                                        <p:attrNameLst>
                                          <p:attrName>style.visibility</p:attrName>
                                        </p:attrNameLst>
                                      </p:cBhvr>
                                      <p:to>
                                        <p:strVal val="visible"/>
                                      </p:to>
                                    </p:set>
                                    <p:animEffect transition="in" filter="fade">
                                      <p:cBhvr>
                                        <p:cTn id="16" dur="500"/>
                                        <p:tgtEl>
                                          <p:spTgt spid="4608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088"/>
                                        </p:tgtEl>
                                        <p:attrNameLst>
                                          <p:attrName>style.visibility</p:attrName>
                                        </p:attrNameLst>
                                      </p:cBhvr>
                                      <p:to>
                                        <p:strVal val="visible"/>
                                      </p:to>
                                    </p:set>
                                    <p:animEffect transition="in" filter="fade">
                                      <p:cBhvr>
                                        <p:cTn id="19" dur="500"/>
                                        <p:tgtEl>
                                          <p:spTgt spid="4608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6089"/>
                                        </p:tgtEl>
                                        <p:attrNameLst>
                                          <p:attrName>style.visibility</p:attrName>
                                        </p:attrNameLst>
                                      </p:cBhvr>
                                      <p:to>
                                        <p:strVal val="visible"/>
                                      </p:to>
                                    </p:set>
                                    <p:animEffect transition="in" filter="fade">
                                      <p:cBhvr>
                                        <p:cTn id="22" dur="500"/>
                                        <p:tgtEl>
                                          <p:spTgt spid="46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animBg="1"/>
      <p:bldP spid="46085" grpId="0" animBg="1"/>
      <p:bldP spid="46086" grpId="0" animBg="1"/>
      <p:bldP spid="46087" grpId="0" animBg="1"/>
      <p:bldP spid="46088" grpId="0" animBg="1"/>
      <p:bldP spid="4608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Is There a Role for Genomics in Defining the Patient </a:t>
            </a:r>
            <a:r>
              <a:rPr lang="en-US" dirty="0"/>
              <a:t>C</a:t>
            </a:r>
            <a:r>
              <a:rPr lang="en-US" b="1" dirty="0" smtClean="0"/>
              <a:t>ohort(s) to Study?</a:t>
            </a:r>
            <a:endParaRPr lang="en-US" b="1" dirty="0"/>
          </a:p>
        </p:txBody>
      </p:sp>
      <p:sp>
        <p:nvSpPr>
          <p:cNvPr id="3" name="Content Placeholder 2"/>
          <p:cNvSpPr>
            <a:spLocks noGrp="1"/>
          </p:cNvSpPr>
          <p:nvPr>
            <p:ph idx="1"/>
          </p:nvPr>
        </p:nvSpPr>
        <p:spPr>
          <a:xfrm>
            <a:off x="457200" y="1643744"/>
            <a:ext cx="8229600" cy="4525963"/>
          </a:xfrm>
        </p:spPr>
        <p:txBody>
          <a:bodyPr>
            <a:normAutofit lnSpcReduction="10000"/>
          </a:bodyPr>
          <a:lstStyle/>
          <a:p>
            <a:r>
              <a:rPr lang="en-US" dirty="0" smtClean="0"/>
              <a:t>Will characterization of the patients genomic profile define responders versus non-responders?</a:t>
            </a:r>
          </a:p>
          <a:p>
            <a:r>
              <a:rPr lang="en-US" dirty="0" smtClean="0"/>
              <a:t>Examples:</a:t>
            </a:r>
          </a:p>
          <a:p>
            <a:pPr lvl="1"/>
            <a:r>
              <a:rPr lang="en-US" dirty="0" smtClean="0"/>
              <a:t>Familial </a:t>
            </a:r>
            <a:r>
              <a:rPr lang="en-US" dirty="0"/>
              <a:t>(autosomal dominant, up to 20%-25% of cases)</a:t>
            </a:r>
          </a:p>
          <a:p>
            <a:pPr lvl="1"/>
            <a:r>
              <a:rPr lang="en-US" dirty="0"/>
              <a:t>Telomerase mutations in ~10% </a:t>
            </a:r>
          </a:p>
          <a:p>
            <a:pPr lvl="1"/>
            <a:r>
              <a:rPr lang="en-US" dirty="0" smtClean="0"/>
              <a:t>Surfactant </a:t>
            </a:r>
            <a:r>
              <a:rPr lang="en-US" dirty="0"/>
              <a:t>C </a:t>
            </a:r>
            <a:r>
              <a:rPr lang="en-US" dirty="0" smtClean="0"/>
              <a:t>mutations</a:t>
            </a:r>
          </a:p>
          <a:p>
            <a:pPr lvl="1"/>
            <a:r>
              <a:rPr lang="en-US" dirty="0" err="1" smtClean="0"/>
              <a:t>Muc</a:t>
            </a:r>
            <a:r>
              <a:rPr lang="en-US" dirty="0" smtClean="0"/>
              <a:t> </a:t>
            </a:r>
            <a:r>
              <a:rPr lang="en-US" dirty="0"/>
              <a:t>5B variants</a:t>
            </a:r>
          </a:p>
          <a:p>
            <a:endParaRPr lang="en-US" dirty="0"/>
          </a:p>
        </p:txBody>
      </p:sp>
    </p:spTree>
    <p:extLst>
      <p:ext uri="{BB962C8B-B14F-4D97-AF65-F5344CB8AC3E}">
        <p14:creationId xmlns:p14="http://schemas.microsoft.com/office/powerpoint/2010/main" val="306130289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635" y="266700"/>
            <a:ext cx="8229600" cy="1143000"/>
          </a:xfrm>
        </p:spPr>
        <p:txBody>
          <a:bodyPr/>
          <a:lstStyle/>
          <a:p>
            <a:r>
              <a:rPr lang="en-US" dirty="0" smtClean="0"/>
              <a:t>Genomics Applied to IPF</a:t>
            </a:r>
            <a:endParaRPr lang="en-US" dirty="0"/>
          </a:p>
        </p:txBody>
      </p:sp>
      <p:sp>
        <p:nvSpPr>
          <p:cNvPr id="3" name="Content Placeholder 2"/>
          <p:cNvSpPr>
            <a:spLocks noGrp="1"/>
          </p:cNvSpPr>
          <p:nvPr>
            <p:ph idx="1"/>
          </p:nvPr>
        </p:nvSpPr>
        <p:spPr>
          <a:xfrm>
            <a:off x="433977" y="1578429"/>
            <a:ext cx="8229600" cy="2226212"/>
          </a:xfrm>
        </p:spPr>
        <p:txBody>
          <a:bodyPr>
            <a:normAutofit/>
          </a:bodyPr>
          <a:lstStyle/>
          <a:p>
            <a:r>
              <a:rPr lang="en-US" dirty="0" smtClean="0"/>
              <a:t>Gene Expression Profiling</a:t>
            </a:r>
          </a:p>
          <a:p>
            <a:endParaRPr lang="en-US" dirty="0"/>
          </a:p>
          <a:p>
            <a:endParaRPr lang="en-US" dirty="0" smtClean="0"/>
          </a:p>
        </p:txBody>
      </p:sp>
      <p:grpSp>
        <p:nvGrpSpPr>
          <p:cNvPr id="7" name="Group 6"/>
          <p:cNvGrpSpPr/>
          <p:nvPr/>
        </p:nvGrpSpPr>
        <p:grpSpPr>
          <a:xfrm>
            <a:off x="2036689" y="-8664"/>
            <a:ext cx="8657878" cy="5434104"/>
            <a:chOff x="1691249" y="-8664"/>
            <a:chExt cx="8657878" cy="5434104"/>
          </a:xfrm>
        </p:grpSpPr>
        <p:graphicFrame>
          <p:nvGraphicFramePr>
            <p:cNvPr id="5" name="Diagram 4"/>
            <p:cNvGraphicFramePr/>
            <p:nvPr>
              <p:extLst>
                <p:ext uri="{D42A27DB-BD31-4B8C-83A1-F6EECF244321}">
                  <p14:modId xmlns:p14="http://schemas.microsoft.com/office/powerpoint/2010/main" val="2396721770"/>
                </p:ext>
              </p:extLst>
            </p:nvPr>
          </p:nvGraphicFramePr>
          <p:xfrm>
            <a:off x="4765040" y="-8664"/>
            <a:ext cx="5584087" cy="5434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p:cNvSpPr/>
            <p:nvPr/>
          </p:nvSpPr>
          <p:spPr>
            <a:xfrm>
              <a:off x="1691249" y="2156265"/>
              <a:ext cx="4150751" cy="886264"/>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499296" y="3201574"/>
            <a:ext cx="6370320" cy="2894426"/>
            <a:chOff x="499296" y="3201574"/>
            <a:chExt cx="6370320" cy="2894426"/>
          </a:xfrm>
        </p:grpSpPr>
        <p:graphicFrame>
          <p:nvGraphicFramePr>
            <p:cNvPr id="8" name="Diagram 7"/>
            <p:cNvGraphicFramePr/>
            <p:nvPr>
              <p:extLst>
                <p:ext uri="{D42A27DB-BD31-4B8C-83A1-F6EECF244321}">
                  <p14:modId xmlns:p14="http://schemas.microsoft.com/office/powerpoint/2010/main" val="3591412924"/>
                </p:ext>
              </p:extLst>
            </p:nvPr>
          </p:nvGraphicFramePr>
          <p:xfrm>
            <a:off x="2011680" y="3962987"/>
            <a:ext cx="3738880" cy="21330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Content Placeholder 2"/>
            <p:cNvSpPr txBox="1">
              <a:spLocks/>
            </p:cNvSpPr>
            <p:nvPr/>
          </p:nvSpPr>
          <p:spPr>
            <a:xfrm>
              <a:off x="499296" y="3201574"/>
              <a:ext cx="6370320" cy="152282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C54125"/>
                </a:buClr>
                <a:buSzPct val="120000"/>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C54125"/>
                </a:buClr>
                <a:buSzPct val="120000"/>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C54125"/>
                </a:buClr>
                <a:buSzPct val="120000"/>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C54125"/>
                </a:buClr>
                <a:buSzPct val="120000"/>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C54125"/>
                </a:buClr>
                <a:buSzPct val="120000"/>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Genome-Wide Association</a:t>
              </a:r>
              <a:endParaRPr lang="en-US" dirty="0"/>
            </a:p>
          </p:txBody>
        </p:sp>
      </p:grpSp>
      <p:sp>
        <p:nvSpPr>
          <p:cNvPr id="12" name="TextBox 11"/>
          <p:cNvSpPr txBox="1"/>
          <p:nvPr/>
        </p:nvSpPr>
        <p:spPr>
          <a:xfrm>
            <a:off x="64210" y="6146800"/>
            <a:ext cx="5574924" cy="523220"/>
          </a:xfrm>
          <a:prstGeom prst="rect">
            <a:avLst/>
          </a:prstGeom>
          <a:noFill/>
        </p:spPr>
        <p:txBody>
          <a:bodyPr wrap="none" rtlCol="0">
            <a:spAutoFit/>
          </a:bodyPr>
          <a:lstStyle/>
          <a:p>
            <a:r>
              <a:rPr lang="en-US" sz="1400" dirty="0"/>
              <a:t>Bauer Y, et </a:t>
            </a:r>
            <a:r>
              <a:rPr lang="en-US" sz="1400" dirty="0" smtClean="0"/>
              <a:t>al. </a:t>
            </a:r>
            <a:r>
              <a:rPr lang="en-US" sz="1400" i="1" dirty="0" smtClean="0"/>
              <a:t>Am </a:t>
            </a:r>
            <a:r>
              <a:rPr lang="en-US" sz="1400" i="1" dirty="0"/>
              <a:t>J </a:t>
            </a:r>
            <a:r>
              <a:rPr lang="en-US" sz="1400" i="1" dirty="0" err="1"/>
              <a:t>Respir</a:t>
            </a:r>
            <a:r>
              <a:rPr lang="en-US" sz="1400" i="1" dirty="0"/>
              <a:t> Cell </a:t>
            </a:r>
            <a:r>
              <a:rPr lang="en-US" sz="1400" i="1" dirty="0" err="1"/>
              <a:t>Mol</a:t>
            </a:r>
            <a:r>
              <a:rPr lang="en-US" sz="1400" i="1" dirty="0"/>
              <a:t> Biol</a:t>
            </a:r>
            <a:r>
              <a:rPr lang="en-US" sz="1400" dirty="0"/>
              <a:t>. 2014 Jul 16. [</a:t>
            </a:r>
            <a:r>
              <a:rPr lang="en-US" sz="1400" dirty="0" err="1"/>
              <a:t>Epub</a:t>
            </a:r>
            <a:r>
              <a:rPr lang="en-US" sz="1400" dirty="0"/>
              <a:t> ahead of print</a:t>
            </a:r>
            <a:r>
              <a:rPr lang="en-US" sz="1400" dirty="0" smtClean="0"/>
              <a:t>].</a:t>
            </a:r>
          </a:p>
          <a:p>
            <a:r>
              <a:rPr lang="en-US" sz="1400" dirty="0" err="1"/>
              <a:t>Noth</a:t>
            </a:r>
            <a:r>
              <a:rPr lang="en-US" sz="1400" dirty="0"/>
              <a:t> I, et </a:t>
            </a:r>
            <a:r>
              <a:rPr lang="en-US" sz="1400" dirty="0" smtClean="0"/>
              <a:t>al. </a:t>
            </a:r>
            <a:r>
              <a:rPr lang="en-US" sz="1400" i="1" dirty="0" smtClean="0"/>
              <a:t>Lancet </a:t>
            </a:r>
            <a:r>
              <a:rPr lang="en-US" sz="1400" i="1" dirty="0" err="1"/>
              <a:t>Respir</a:t>
            </a:r>
            <a:r>
              <a:rPr lang="en-US" sz="1400" i="1" dirty="0"/>
              <a:t> Med</a:t>
            </a:r>
            <a:r>
              <a:rPr lang="en-US" sz="1400" dirty="0"/>
              <a:t>. </a:t>
            </a:r>
            <a:r>
              <a:rPr lang="en-US" sz="1400" dirty="0" smtClean="0"/>
              <a:t>2013;1:309-317</a:t>
            </a:r>
            <a:r>
              <a:rPr lang="en-US" sz="1400" dirty="0"/>
              <a:t>. </a:t>
            </a:r>
          </a:p>
        </p:txBody>
      </p:sp>
    </p:spTree>
    <p:extLst>
      <p:ext uri="{BB962C8B-B14F-4D97-AF65-F5344CB8AC3E}">
        <p14:creationId xmlns:p14="http://schemas.microsoft.com/office/powerpoint/2010/main" val="334255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048" y="282792"/>
            <a:ext cx="9038771" cy="1143000"/>
          </a:xfrm>
        </p:spPr>
        <p:txBody>
          <a:bodyPr>
            <a:normAutofit/>
          </a:bodyPr>
          <a:lstStyle/>
          <a:p>
            <a:r>
              <a:rPr lang="en-US" sz="3600" b="1" dirty="0"/>
              <a:t>Elevated Baseline CCL18 Predicts Mortality</a:t>
            </a:r>
          </a:p>
        </p:txBody>
      </p:sp>
      <p:sp>
        <p:nvSpPr>
          <p:cNvPr id="3" name="Content Placeholder 2"/>
          <p:cNvSpPr>
            <a:spLocks noGrp="1"/>
          </p:cNvSpPr>
          <p:nvPr>
            <p:ph idx="1"/>
          </p:nvPr>
        </p:nvSpPr>
        <p:spPr>
          <a:xfrm>
            <a:off x="1673545" y="5228645"/>
            <a:ext cx="6198907" cy="1085831"/>
          </a:xfrm>
        </p:spPr>
        <p:txBody>
          <a:bodyPr/>
          <a:lstStyle/>
          <a:p>
            <a:pPr>
              <a:spcBef>
                <a:spcPts val="100"/>
              </a:spcBef>
            </a:pPr>
            <a:r>
              <a:rPr lang="en-US" sz="2400" dirty="0" smtClean="0"/>
              <a:t>Serum CC-Chemokine Ligand 18</a:t>
            </a:r>
          </a:p>
          <a:p>
            <a:pPr>
              <a:spcBef>
                <a:spcPts val="100"/>
              </a:spcBef>
            </a:pPr>
            <a:r>
              <a:rPr lang="en-US" sz="2400" dirty="0" smtClean="0"/>
              <a:t>Cut off of 150 ng/ml </a:t>
            </a:r>
            <a:r>
              <a:rPr lang="en-US" sz="2400" dirty="0" smtClean="0">
                <a:sym typeface="Wingdings" pitchFamily="2" charset="2"/>
              </a:rPr>
              <a:t> HR = 7.63 (</a:t>
            </a:r>
            <a:r>
              <a:rPr lang="en-US" sz="2400" i="1" dirty="0" smtClean="0">
                <a:sym typeface="Wingdings" pitchFamily="2" charset="2"/>
              </a:rPr>
              <a:t>P</a:t>
            </a:r>
            <a:r>
              <a:rPr lang="en-US" sz="2400" dirty="0" smtClean="0">
                <a:sym typeface="Wingdings" pitchFamily="2" charset="2"/>
              </a:rPr>
              <a:t> &lt; 0.0001)</a:t>
            </a:r>
          </a:p>
        </p:txBody>
      </p:sp>
      <p:sp>
        <p:nvSpPr>
          <p:cNvPr id="4" name="Rectangle 3"/>
          <p:cNvSpPr/>
          <p:nvPr/>
        </p:nvSpPr>
        <p:spPr>
          <a:xfrm>
            <a:off x="46266" y="6160588"/>
            <a:ext cx="6400800" cy="307777"/>
          </a:xfrm>
          <a:prstGeom prst="rect">
            <a:avLst/>
          </a:prstGeom>
        </p:spPr>
        <p:txBody>
          <a:bodyPr wrap="square">
            <a:spAutoFit/>
          </a:bodyPr>
          <a:lstStyle/>
          <a:p>
            <a:pPr marL="342900" indent="-342900" fontAlgn="base">
              <a:spcBef>
                <a:spcPct val="0"/>
              </a:spcBef>
              <a:spcAft>
                <a:spcPct val="0"/>
              </a:spcAft>
            </a:pPr>
            <a:r>
              <a:rPr lang="en-US" sz="1400" dirty="0" smtClean="0"/>
              <a:t>Prasse A, et al. </a:t>
            </a:r>
            <a:r>
              <a:rPr lang="en-US" sz="1400" i="1" dirty="0" smtClean="0"/>
              <a:t>Am J Respir Crit Care Med</a:t>
            </a:r>
            <a:r>
              <a:rPr lang="en-US" sz="1400" dirty="0" smtClean="0"/>
              <a:t>. 2009;179:717-723.</a:t>
            </a:r>
            <a:endParaRPr lang="en-US" sz="1400" dirty="0"/>
          </a:p>
        </p:txBody>
      </p:sp>
      <p:pic>
        <p:nvPicPr>
          <p:cNvPr id="1225730" name="Picture 2"/>
          <p:cNvPicPr>
            <a:picLocks noChangeAspect="1" noChangeArrowheads="1"/>
          </p:cNvPicPr>
          <p:nvPr/>
        </p:nvPicPr>
        <p:blipFill>
          <a:blip r:embed="rId3" cstate="print"/>
          <a:srcRect/>
          <a:stretch>
            <a:fillRect/>
          </a:stretch>
        </p:blipFill>
        <p:spPr bwMode="auto">
          <a:xfrm>
            <a:off x="1975630" y="1223586"/>
            <a:ext cx="5113628" cy="3633860"/>
          </a:xfrm>
          <a:prstGeom prst="rect">
            <a:avLst/>
          </a:prstGeom>
          <a:noFill/>
          <a:ln w="9525">
            <a:noFill/>
            <a:miter lim="800000"/>
            <a:headEnd/>
            <a:tailEnd/>
          </a:ln>
          <a:effectLst/>
        </p:spPr>
      </p:pic>
      <p:sp>
        <p:nvSpPr>
          <p:cNvPr id="6" name="TextBox 5"/>
          <p:cNvSpPr txBox="1"/>
          <p:nvPr/>
        </p:nvSpPr>
        <p:spPr>
          <a:xfrm>
            <a:off x="3181283" y="4769399"/>
            <a:ext cx="2721386" cy="400110"/>
          </a:xfrm>
          <a:prstGeom prst="rect">
            <a:avLst/>
          </a:prstGeom>
          <a:noFill/>
        </p:spPr>
        <p:txBody>
          <a:bodyPr wrap="none" rtlCol="0">
            <a:spAutoFit/>
          </a:bodyPr>
          <a:lstStyle/>
          <a:p>
            <a:pPr eaLnBrk="0" fontAlgn="base" hangingPunct="0">
              <a:spcBef>
                <a:spcPct val="0"/>
              </a:spcBef>
              <a:spcAft>
                <a:spcPct val="0"/>
              </a:spcAft>
            </a:pPr>
            <a:r>
              <a:rPr lang="en-US" sz="2000" b="1" dirty="0" smtClean="0"/>
              <a:t>Time to Death (months)</a:t>
            </a:r>
            <a:endParaRPr lang="en-US" sz="2000" b="1" dirty="0"/>
          </a:p>
        </p:txBody>
      </p:sp>
      <p:sp>
        <p:nvSpPr>
          <p:cNvPr id="7" name="TextBox 6"/>
          <p:cNvSpPr txBox="1"/>
          <p:nvPr/>
        </p:nvSpPr>
        <p:spPr>
          <a:xfrm rot="16200000">
            <a:off x="652831" y="2746707"/>
            <a:ext cx="2294346" cy="400110"/>
          </a:xfrm>
          <a:prstGeom prst="rect">
            <a:avLst/>
          </a:prstGeom>
          <a:noFill/>
        </p:spPr>
        <p:txBody>
          <a:bodyPr wrap="none" rtlCol="0">
            <a:spAutoFit/>
          </a:bodyPr>
          <a:lstStyle/>
          <a:p>
            <a:pPr eaLnBrk="0" fontAlgn="base" hangingPunct="0">
              <a:spcBef>
                <a:spcPct val="0"/>
              </a:spcBef>
              <a:spcAft>
                <a:spcPct val="0"/>
              </a:spcAft>
            </a:pPr>
            <a:r>
              <a:rPr lang="en-US" sz="2000" b="1" dirty="0" smtClean="0"/>
              <a:t>Cumulative Survival</a:t>
            </a:r>
            <a:endParaRPr lang="en-US" sz="2000" b="1" dirty="0"/>
          </a:p>
        </p:txBody>
      </p:sp>
      <p:sp>
        <p:nvSpPr>
          <p:cNvPr id="8" name="TextBox 7"/>
          <p:cNvSpPr txBox="1"/>
          <p:nvPr/>
        </p:nvSpPr>
        <p:spPr>
          <a:xfrm>
            <a:off x="4694292" y="1349689"/>
            <a:ext cx="1954574" cy="369332"/>
          </a:xfrm>
          <a:prstGeom prst="rect">
            <a:avLst/>
          </a:prstGeom>
          <a:noFill/>
        </p:spPr>
        <p:txBody>
          <a:bodyPr wrap="none" rtlCol="0">
            <a:spAutoFit/>
          </a:bodyPr>
          <a:lstStyle/>
          <a:p>
            <a:pPr eaLnBrk="0" fontAlgn="base" hangingPunct="0">
              <a:spcBef>
                <a:spcPct val="0"/>
              </a:spcBef>
              <a:spcAft>
                <a:spcPct val="0"/>
              </a:spcAft>
            </a:pPr>
            <a:r>
              <a:rPr lang="en-US" dirty="0" smtClean="0"/>
              <a:t>CCL18 &lt; 150 ng/ml</a:t>
            </a:r>
            <a:endParaRPr lang="en-US" dirty="0"/>
          </a:p>
        </p:txBody>
      </p:sp>
      <p:sp>
        <p:nvSpPr>
          <p:cNvPr id="9" name="TextBox 8"/>
          <p:cNvSpPr txBox="1"/>
          <p:nvPr/>
        </p:nvSpPr>
        <p:spPr>
          <a:xfrm>
            <a:off x="2818425" y="3469681"/>
            <a:ext cx="1954574" cy="369332"/>
          </a:xfrm>
          <a:prstGeom prst="rect">
            <a:avLst/>
          </a:prstGeom>
          <a:noFill/>
        </p:spPr>
        <p:txBody>
          <a:bodyPr wrap="none" rtlCol="0">
            <a:spAutoFit/>
          </a:bodyPr>
          <a:lstStyle/>
          <a:p>
            <a:pPr eaLnBrk="0" fontAlgn="base" hangingPunct="0">
              <a:spcBef>
                <a:spcPct val="0"/>
              </a:spcBef>
              <a:spcAft>
                <a:spcPct val="0"/>
              </a:spcAft>
            </a:pPr>
            <a:r>
              <a:rPr lang="en-US" dirty="0" smtClean="0"/>
              <a:t>CCL18 &gt; 150 ng/ml</a:t>
            </a:r>
            <a:endParaRPr lang="en-US" dirty="0"/>
          </a:p>
        </p:txBody>
      </p:sp>
      <p:sp>
        <p:nvSpPr>
          <p:cNvPr id="10" name="TextBox 9"/>
          <p:cNvSpPr txBox="1"/>
          <p:nvPr/>
        </p:nvSpPr>
        <p:spPr>
          <a:xfrm>
            <a:off x="5598578" y="2541807"/>
            <a:ext cx="1050288" cy="369332"/>
          </a:xfrm>
          <a:prstGeom prst="rect">
            <a:avLst/>
          </a:prstGeom>
          <a:noFill/>
        </p:spPr>
        <p:txBody>
          <a:bodyPr wrap="none" rtlCol="0">
            <a:spAutoFit/>
          </a:bodyPr>
          <a:lstStyle/>
          <a:p>
            <a:pPr eaLnBrk="0" fontAlgn="base" hangingPunct="0">
              <a:spcBef>
                <a:spcPct val="0"/>
              </a:spcBef>
              <a:spcAft>
                <a:spcPct val="0"/>
              </a:spcAft>
            </a:pPr>
            <a:r>
              <a:rPr lang="en-US" i="1" dirty="0" smtClean="0"/>
              <a:t>P</a:t>
            </a:r>
            <a:r>
              <a:rPr lang="en-US" dirty="0" smtClean="0"/>
              <a:t> &lt; 0.001</a:t>
            </a:r>
            <a:endParaRPr lang="en-US" i="1" dirty="0"/>
          </a:p>
        </p:txBody>
      </p:sp>
    </p:spTree>
    <p:extLst>
      <p:ext uri="{BB962C8B-B14F-4D97-AF65-F5344CB8AC3E}">
        <p14:creationId xmlns:p14="http://schemas.microsoft.com/office/powerpoint/2010/main" val="2943142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p:nvPr>
        </p:nvSpPr>
        <p:spPr>
          <a:xfrm>
            <a:off x="439059" y="275193"/>
            <a:ext cx="7137400" cy="1143000"/>
          </a:xfrm>
        </p:spPr>
        <p:txBody>
          <a:bodyPr>
            <a:normAutofit/>
          </a:bodyPr>
          <a:lstStyle/>
          <a:p>
            <a:r>
              <a:rPr lang="en-US" sz="3600" b="1" dirty="0"/>
              <a:t>Issues in Clinical Trials of IPF</a:t>
            </a:r>
          </a:p>
        </p:txBody>
      </p:sp>
      <p:sp>
        <p:nvSpPr>
          <p:cNvPr id="46092" name="Rectangle 12"/>
          <p:cNvSpPr>
            <a:spLocks/>
          </p:cNvSpPr>
          <p:nvPr/>
        </p:nvSpPr>
        <p:spPr bwMode="auto">
          <a:xfrm>
            <a:off x="439059" y="1450851"/>
            <a:ext cx="7598514" cy="4525963"/>
          </a:xfrm>
          <a:prstGeom prst="rect">
            <a:avLst/>
          </a:prstGeom>
          <a:noFill/>
          <a:ln w="9525">
            <a:noFill/>
            <a:miter lim="800000"/>
            <a:headEnd/>
            <a:tailEnd/>
          </a:ln>
        </p:spPr>
        <p:txBody>
          <a:bodyPr/>
          <a:lstStyle/>
          <a:p>
            <a:pPr marL="342900" indent="-342900" defTabSz="457200" eaLnBrk="0" fontAlgn="base" hangingPunct="0">
              <a:spcBef>
                <a:spcPts val="600"/>
              </a:spcBef>
              <a:spcAft>
                <a:spcPct val="0"/>
              </a:spcAft>
              <a:buClr>
                <a:srgbClr val="C00000"/>
              </a:buClr>
              <a:buSzPct val="120000"/>
              <a:buFont typeface="Arial" charset="0"/>
              <a:buChar char="•"/>
            </a:pPr>
            <a:r>
              <a:rPr lang="en-US" sz="2800" dirty="0" smtClean="0">
                <a:cs typeface="Arial" pitchFamily="34" charset="0"/>
              </a:rPr>
              <a:t>Fixed duration or event-driven?</a:t>
            </a:r>
          </a:p>
          <a:p>
            <a:pPr marL="342900" indent="-342900" defTabSz="457200" eaLnBrk="0" fontAlgn="base" hangingPunct="0">
              <a:spcBef>
                <a:spcPts val="600"/>
              </a:spcBef>
              <a:spcAft>
                <a:spcPct val="0"/>
              </a:spcAft>
              <a:buClr>
                <a:srgbClr val="C00000"/>
              </a:buClr>
              <a:buSzPct val="120000"/>
              <a:buFont typeface="Arial" charset="0"/>
              <a:buChar char="•"/>
            </a:pPr>
            <a:r>
              <a:rPr lang="en-US" sz="2800" dirty="0" smtClean="0">
                <a:cs typeface="Arial" pitchFamily="34" charset="0"/>
              </a:rPr>
              <a:t>How will drug approvals affect trial design?</a:t>
            </a:r>
            <a:endParaRPr lang="en-US" sz="2800" dirty="0">
              <a:cs typeface="Arial" pitchFamily="34" charset="0"/>
            </a:endParaRPr>
          </a:p>
          <a:p>
            <a:pPr marL="342900" indent="-342900" defTabSz="457200" eaLnBrk="0" fontAlgn="base" hangingPunct="0">
              <a:spcBef>
                <a:spcPts val="600"/>
              </a:spcBef>
              <a:spcAft>
                <a:spcPct val="0"/>
              </a:spcAft>
              <a:buClr>
                <a:srgbClr val="C00000"/>
              </a:buClr>
              <a:buSzPct val="120000"/>
              <a:buFont typeface="Arial" charset="0"/>
              <a:buChar char="•"/>
            </a:pPr>
            <a:r>
              <a:rPr lang="en-US" sz="2800" dirty="0">
                <a:cs typeface="Arial" pitchFamily="34" charset="0"/>
              </a:rPr>
              <a:t>What is the best endpoint?</a:t>
            </a:r>
          </a:p>
          <a:p>
            <a:pPr marL="742950" lvl="1" indent="-285750" defTabSz="457200" eaLnBrk="0" fontAlgn="base" hangingPunct="0">
              <a:spcBef>
                <a:spcPts val="600"/>
              </a:spcBef>
              <a:spcAft>
                <a:spcPct val="0"/>
              </a:spcAft>
              <a:buClr>
                <a:srgbClr val="C00000"/>
              </a:buClr>
              <a:buSzPct val="120000"/>
              <a:buFont typeface="Arial" charset="0"/>
              <a:buChar char="–"/>
            </a:pPr>
            <a:r>
              <a:rPr lang="en-US" sz="2400" dirty="0">
                <a:cs typeface="Arial" pitchFamily="34" charset="0"/>
              </a:rPr>
              <a:t>Lung</a:t>
            </a:r>
            <a:r>
              <a:rPr lang="en-US" sz="2000" dirty="0">
                <a:cs typeface="Arial" pitchFamily="34" charset="0"/>
              </a:rPr>
              <a:t> </a:t>
            </a:r>
            <a:r>
              <a:rPr lang="en-US" sz="2400" dirty="0">
                <a:cs typeface="Arial" pitchFamily="34" charset="0"/>
              </a:rPr>
              <a:t>function</a:t>
            </a:r>
            <a:r>
              <a:rPr lang="en-US" sz="2000" dirty="0">
                <a:cs typeface="Arial" pitchFamily="34" charset="0"/>
              </a:rPr>
              <a:t>	</a:t>
            </a:r>
            <a:endParaRPr lang="en-US" sz="2000" dirty="0" smtClean="0">
              <a:cs typeface="Arial" pitchFamily="34" charset="0"/>
            </a:endParaRPr>
          </a:p>
          <a:p>
            <a:pPr marL="1200150" lvl="2" indent="-285750" defTabSz="457200" eaLnBrk="0" fontAlgn="base" hangingPunct="0">
              <a:spcBef>
                <a:spcPts val="600"/>
              </a:spcBef>
              <a:spcAft>
                <a:spcPct val="0"/>
              </a:spcAft>
              <a:buClr>
                <a:srgbClr val="C00000"/>
              </a:buClr>
              <a:buSzPct val="120000"/>
              <a:buFont typeface="Arial" charset="0"/>
              <a:buChar char="–"/>
            </a:pPr>
            <a:r>
              <a:rPr lang="en-US" sz="2000" dirty="0" smtClean="0">
                <a:cs typeface="Arial" pitchFamily="34" charset="0"/>
              </a:rPr>
              <a:t>FVC, </a:t>
            </a:r>
            <a:r>
              <a:rPr lang="en-US" sz="2000" dirty="0" err="1" smtClean="0">
                <a:cs typeface="Arial" pitchFamily="34" charset="0"/>
              </a:rPr>
              <a:t>DLco</a:t>
            </a:r>
            <a:endParaRPr lang="en-US" sz="2000" dirty="0">
              <a:cs typeface="Arial" pitchFamily="34" charset="0"/>
            </a:endParaRPr>
          </a:p>
          <a:p>
            <a:pPr marL="742950" lvl="1" indent="-285750" defTabSz="457200" eaLnBrk="0" fontAlgn="base" hangingPunct="0">
              <a:spcBef>
                <a:spcPts val="600"/>
              </a:spcBef>
              <a:spcAft>
                <a:spcPct val="0"/>
              </a:spcAft>
              <a:buClr>
                <a:srgbClr val="C00000"/>
              </a:buClr>
              <a:buSzPct val="120000"/>
              <a:buFont typeface="Arial" charset="0"/>
              <a:buChar char="–"/>
            </a:pPr>
            <a:r>
              <a:rPr lang="en-US" sz="2400" dirty="0">
                <a:cs typeface="Arial" pitchFamily="34" charset="0"/>
              </a:rPr>
              <a:t>Functional status (6MWT)</a:t>
            </a:r>
          </a:p>
          <a:p>
            <a:pPr marL="742950" lvl="1" indent="-285750" defTabSz="457200" eaLnBrk="0" fontAlgn="base" hangingPunct="0">
              <a:spcBef>
                <a:spcPts val="600"/>
              </a:spcBef>
              <a:spcAft>
                <a:spcPct val="0"/>
              </a:spcAft>
              <a:buClr>
                <a:srgbClr val="C00000"/>
              </a:buClr>
              <a:buSzPct val="120000"/>
              <a:buFont typeface="Arial" charset="0"/>
              <a:buChar char="–"/>
            </a:pPr>
            <a:r>
              <a:rPr lang="en-US" sz="2400" dirty="0">
                <a:cs typeface="Arial" pitchFamily="34" charset="0"/>
              </a:rPr>
              <a:t>QOL measures</a:t>
            </a:r>
          </a:p>
          <a:p>
            <a:pPr marL="742950" lvl="1" indent="-285750" defTabSz="457200" eaLnBrk="0" fontAlgn="base" hangingPunct="0">
              <a:spcBef>
                <a:spcPts val="600"/>
              </a:spcBef>
              <a:spcAft>
                <a:spcPct val="0"/>
              </a:spcAft>
              <a:buClr>
                <a:srgbClr val="C00000"/>
              </a:buClr>
              <a:buSzPct val="120000"/>
              <a:buFont typeface="Arial" charset="0"/>
              <a:buChar char="–"/>
            </a:pPr>
            <a:r>
              <a:rPr lang="en-US" sz="2400" dirty="0">
                <a:cs typeface="Arial" pitchFamily="34" charset="0"/>
              </a:rPr>
              <a:t>Hospitalization</a:t>
            </a:r>
          </a:p>
          <a:p>
            <a:pPr marL="742950" lvl="1" indent="-285750" defTabSz="457200" eaLnBrk="0" fontAlgn="base" hangingPunct="0">
              <a:spcBef>
                <a:spcPts val="600"/>
              </a:spcBef>
              <a:spcAft>
                <a:spcPct val="0"/>
              </a:spcAft>
              <a:buClr>
                <a:srgbClr val="C00000"/>
              </a:buClr>
              <a:buSzPct val="120000"/>
              <a:buFont typeface="Arial" charset="0"/>
              <a:buChar char="–"/>
            </a:pPr>
            <a:r>
              <a:rPr lang="en-US" sz="2400" dirty="0">
                <a:cs typeface="Arial" pitchFamily="34" charset="0"/>
              </a:rPr>
              <a:t>Mortality</a:t>
            </a:r>
          </a:p>
          <a:p>
            <a:pPr marL="742950" lvl="1" indent="-285750" defTabSz="457200" eaLnBrk="0" fontAlgn="base" hangingPunct="0">
              <a:spcBef>
                <a:spcPts val="600"/>
              </a:spcBef>
              <a:spcAft>
                <a:spcPct val="0"/>
              </a:spcAft>
              <a:buClr>
                <a:srgbClr val="C00000"/>
              </a:buClr>
              <a:buSzPct val="120000"/>
              <a:buFont typeface="Arial" charset="0"/>
              <a:buChar char="–"/>
            </a:pPr>
            <a:r>
              <a:rPr lang="en-US" sz="2400" dirty="0">
                <a:cs typeface="Arial" pitchFamily="34" charset="0"/>
              </a:rPr>
              <a:t>Composite </a:t>
            </a:r>
            <a:r>
              <a:rPr lang="en-US" sz="2400" dirty="0" smtClean="0">
                <a:cs typeface="Arial" pitchFamily="34" charset="0"/>
              </a:rPr>
              <a:t>endpoint</a:t>
            </a:r>
          </a:p>
          <a:p>
            <a:pPr marL="1200150" lvl="2" indent="-285750" defTabSz="457200" eaLnBrk="0" fontAlgn="base" hangingPunct="0">
              <a:spcBef>
                <a:spcPts val="600"/>
              </a:spcBef>
              <a:spcAft>
                <a:spcPct val="0"/>
              </a:spcAft>
              <a:buClr>
                <a:srgbClr val="C00000"/>
              </a:buClr>
              <a:buSzPct val="120000"/>
              <a:buFont typeface="Arial" charset="0"/>
              <a:buChar char="–"/>
            </a:pPr>
            <a:r>
              <a:rPr lang="en-US" sz="2000" dirty="0" smtClean="0">
                <a:cs typeface="Arial" pitchFamily="34" charset="0"/>
              </a:rPr>
              <a:t>Increasingly used in clinical trials</a:t>
            </a:r>
            <a:endParaRPr lang="en-US" sz="2000" dirty="0">
              <a:cs typeface="Arial" pitchFamily="34" charset="0"/>
            </a:endParaRPr>
          </a:p>
        </p:txBody>
      </p:sp>
    </p:spTree>
    <p:custDataLst>
      <p:tags r:id="rId1"/>
    </p:custDataLst>
    <p:extLst>
      <p:ext uri="{BB962C8B-B14F-4D97-AF65-F5344CB8AC3E}">
        <p14:creationId xmlns:p14="http://schemas.microsoft.com/office/powerpoint/2010/main" val="4291284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242" y="260803"/>
            <a:ext cx="8229600" cy="1143000"/>
          </a:xfrm>
        </p:spPr>
        <p:txBody>
          <a:bodyPr>
            <a:normAutofit fontScale="90000"/>
          </a:bodyPr>
          <a:lstStyle/>
          <a:p>
            <a:r>
              <a:rPr lang="en-US" sz="4000" dirty="0" smtClean="0"/>
              <a:t>Composite Endpoints</a:t>
            </a:r>
            <a:r>
              <a:rPr lang="en-US" dirty="0" smtClean="0"/>
              <a:t>:</a:t>
            </a:r>
            <a:br>
              <a:rPr lang="en-US" dirty="0" smtClean="0"/>
            </a:br>
            <a:r>
              <a:rPr lang="en-US" b="0" dirty="0" smtClean="0"/>
              <a:t>Potential Advantages</a:t>
            </a:r>
            <a:endParaRPr lang="en-US" b="0" dirty="0"/>
          </a:p>
        </p:txBody>
      </p:sp>
      <p:sp>
        <p:nvSpPr>
          <p:cNvPr id="46083" name="Content Placeholder 2"/>
          <p:cNvSpPr>
            <a:spLocks noGrp="1"/>
          </p:cNvSpPr>
          <p:nvPr>
            <p:ph idx="1"/>
          </p:nvPr>
        </p:nvSpPr>
        <p:spPr>
          <a:xfrm>
            <a:off x="435428" y="1589314"/>
            <a:ext cx="8229600" cy="4525963"/>
          </a:xfrm>
        </p:spPr>
        <p:txBody>
          <a:bodyPr>
            <a:normAutofit/>
          </a:bodyPr>
          <a:lstStyle/>
          <a:p>
            <a:pPr eaLnBrk="1" hangingPunct="1"/>
            <a:r>
              <a:rPr lang="en-US" altLang="en-US" dirty="0" smtClean="0"/>
              <a:t>Increases statistical power &amp; improved trial efficiency</a:t>
            </a:r>
          </a:p>
          <a:p>
            <a:r>
              <a:rPr lang="en-US" altLang="en-US" dirty="0" smtClean="0"/>
              <a:t>Estimates net clinical benefit by capturing different </a:t>
            </a:r>
            <a:r>
              <a:rPr lang="en-US" altLang="en-US" dirty="0"/>
              <a:t>disease </a:t>
            </a:r>
            <a:r>
              <a:rPr lang="en-US" altLang="en-US" dirty="0" smtClean="0"/>
              <a:t>domains</a:t>
            </a:r>
          </a:p>
          <a:p>
            <a:pPr lvl="1"/>
            <a:r>
              <a:rPr lang="en-US" altLang="en-US" dirty="0" smtClean="0"/>
              <a:t>Accounts </a:t>
            </a:r>
            <a:r>
              <a:rPr lang="en-US" altLang="en-US" dirty="0"/>
              <a:t>for several equally important endpoints</a:t>
            </a:r>
          </a:p>
          <a:p>
            <a:pPr eaLnBrk="1" hangingPunct="1"/>
            <a:r>
              <a:rPr lang="en-US" altLang="en-US" dirty="0" smtClean="0"/>
              <a:t>Improves understanding of effect of intervention</a:t>
            </a:r>
          </a:p>
        </p:txBody>
      </p:sp>
      <p:sp>
        <p:nvSpPr>
          <p:cNvPr id="46084" name="Text Box 4"/>
          <p:cNvSpPr txBox="1">
            <a:spLocks noChangeArrowheads="1"/>
          </p:cNvSpPr>
          <p:nvPr/>
        </p:nvSpPr>
        <p:spPr bwMode="auto">
          <a:xfrm>
            <a:off x="38099" y="6138849"/>
            <a:ext cx="55494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med" len="sm"/>
              </a14:hiddenLine>
            </a:ext>
          </a:extLst>
        </p:spPr>
        <p:txBody>
          <a:bodyPr wrap="none" anchor="b">
            <a:spAutoFit/>
          </a:bodyPr>
          <a:lstStyle>
            <a:lvl1pPr algn="l">
              <a:spcBef>
                <a:spcPct val="20000"/>
              </a:spcBef>
              <a:buChar char="•"/>
              <a:defRPr sz="2800">
                <a:solidFill>
                  <a:schemeClr val="tx1"/>
                </a:solidFill>
                <a:latin typeface="Arial" pitchFamily="34" charset="0"/>
              </a:defRPr>
            </a:lvl1pPr>
            <a:lvl2pPr marL="742950" indent="-285750" algn="l">
              <a:spcBef>
                <a:spcPct val="20000"/>
              </a:spcBef>
              <a:buChar char="–"/>
              <a:defRPr sz="24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dirty="0">
                <a:latin typeface="+mn-lt"/>
                <a:cs typeface="Arial" pitchFamily="34" charset="0"/>
              </a:rPr>
              <a:t>Adapted from Ferreira-González I et al. </a:t>
            </a:r>
            <a:r>
              <a:rPr lang="en-US" altLang="en-US" sz="1400" i="1" dirty="0">
                <a:latin typeface="+mn-lt"/>
                <a:cs typeface="Arial" pitchFamily="34" charset="0"/>
              </a:rPr>
              <a:t>J </a:t>
            </a:r>
            <a:r>
              <a:rPr lang="en-US" altLang="en-US" sz="1400" i="1" dirty="0" err="1">
                <a:latin typeface="+mn-lt"/>
                <a:cs typeface="Arial" pitchFamily="34" charset="0"/>
              </a:rPr>
              <a:t>Clin</a:t>
            </a:r>
            <a:r>
              <a:rPr lang="en-US" altLang="en-US" sz="1400" i="1" dirty="0">
                <a:latin typeface="+mn-lt"/>
                <a:cs typeface="Arial" pitchFamily="34" charset="0"/>
              </a:rPr>
              <a:t> </a:t>
            </a:r>
            <a:r>
              <a:rPr lang="en-US" altLang="en-US" sz="1400" i="1" dirty="0" err="1">
                <a:latin typeface="+mn-lt"/>
                <a:cs typeface="Arial" pitchFamily="34" charset="0"/>
              </a:rPr>
              <a:t>Epidemiol</a:t>
            </a:r>
            <a:r>
              <a:rPr lang="en-US" altLang="en-US" sz="1400" i="1" dirty="0">
                <a:latin typeface="+mn-lt"/>
                <a:cs typeface="Arial" pitchFamily="34" charset="0"/>
              </a:rPr>
              <a:t>.</a:t>
            </a:r>
            <a:r>
              <a:rPr lang="en-US" altLang="en-US" sz="1400" dirty="0">
                <a:latin typeface="+mn-lt"/>
                <a:cs typeface="Arial" pitchFamily="34" charset="0"/>
              </a:rPr>
              <a:t> 2007;60:651-657.</a:t>
            </a:r>
          </a:p>
        </p:txBody>
      </p:sp>
    </p:spTree>
    <p:extLst>
      <p:ext uri="{BB962C8B-B14F-4D97-AF65-F5344CB8AC3E}">
        <p14:creationId xmlns:p14="http://schemas.microsoft.com/office/powerpoint/2010/main" val="1118229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4294967295"/>
          </p:nvPr>
        </p:nvSpPr>
        <p:spPr>
          <a:xfrm>
            <a:off x="508000" y="1600200"/>
            <a:ext cx="8229600" cy="4525963"/>
          </a:xfrm>
        </p:spPr>
        <p:txBody>
          <a:bodyPr/>
          <a:lstStyle/>
          <a:p>
            <a:pPr eaLnBrk="1" hangingPunct="1">
              <a:lnSpc>
                <a:spcPct val="90000"/>
              </a:lnSpc>
            </a:pPr>
            <a:r>
              <a:rPr lang="en-US" altLang="en-US" sz="2600" dirty="0" smtClean="0"/>
              <a:t>Interpretation problematic when </a:t>
            </a:r>
          </a:p>
          <a:p>
            <a:pPr lvl="1">
              <a:lnSpc>
                <a:spcPct val="90000"/>
              </a:lnSpc>
            </a:pPr>
            <a:r>
              <a:rPr lang="en-US" altLang="en-US" sz="2200" dirty="0" smtClean="0"/>
              <a:t>Components are dissimilar in clinical importance</a:t>
            </a:r>
          </a:p>
          <a:p>
            <a:pPr lvl="1">
              <a:lnSpc>
                <a:spcPct val="90000"/>
              </a:lnSpc>
            </a:pPr>
            <a:r>
              <a:rPr lang="en-US" altLang="en-US" sz="2200" dirty="0" smtClean="0"/>
              <a:t>Event </a:t>
            </a:r>
            <a:r>
              <a:rPr lang="en-US" altLang="en-US" sz="2200" dirty="0"/>
              <a:t>rates vary appreciably across </a:t>
            </a:r>
            <a:r>
              <a:rPr lang="en-US" altLang="en-US" sz="2200" dirty="0" smtClean="0"/>
              <a:t>components</a:t>
            </a:r>
          </a:p>
          <a:p>
            <a:pPr lvl="1">
              <a:lnSpc>
                <a:spcPct val="90000"/>
              </a:lnSpc>
            </a:pPr>
            <a:r>
              <a:rPr lang="en-US" altLang="en-US" sz="2200" dirty="0" smtClean="0"/>
              <a:t>Components vary in sensitivity to treatment</a:t>
            </a:r>
            <a:endParaRPr lang="en-US" altLang="en-US" sz="2200" dirty="0"/>
          </a:p>
          <a:p>
            <a:pPr>
              <a:lnSpc>
                <a:spcPct val="90000"/>
              </a:lnSpc>
            </a:pPr>
            <a:r>
              <a:rPr lang="en-US" altLang="en-US" sz="2600" dirty="0" smtClean="0"/>
              <a:t>May be influenced </a:t>
            </a:r>
            <a:r>
              <a:rPr lang="en-US" altLang="en-US" sz="2600" dirty="0"/>
              <a:t>by </a:t>
            </a:r>
            <a:r>
              <a:rPr lang="en-US" altLang="en-US" sz="2600" dirty="0" smtClean="0"/>
              <a:t>clinician subjectivity</a:t>
            </a:r>
          </a:p>
          <a:p>
            <a:pPr lvl="1">
              <a:lnSpc>
                <a:spcPct val="90000"/>
              </a:lnSpc>
            </a:pPr>
            <a:r>
              <a:rPr lang="en-US" altLang="en-US" sz="2200" dirty="0"/>
              <a:t>Some components can be difficult to adjudicate</a:t>
            </a:r>
          </a:p>
          <a:p>
            <a:pPr eaLnBrk="1" hangingPunct="1">
              <a:lnSpc>
                <a:spcPct val="90000"/>
              </a:lnSpc>
            </a:pPr>
            <a:r>
              <a:rPr lang="en-US" altLang="en-US" sz="2600" dirty="0" smtClean="0"/>
              <a:t>Potential masking of a harmful effect</a:t>
            </a:r>
          </a:p>
        </p:txBody>
      </p:sp>
      <p:sp>
        <p:nvSpPr>
          <p:cNvPr id="47108" name="Text Box 4"/>
          <p:cNvSpPr txBox="1">
            <a:spLocks noChangeArrowheads="1"/>
          </p:cNvSpPr>
          <p:nvPr/>
        </p:nvSpPr>
        <p:spPr bwMode="auto">
          <a:xfrm>
            <a:off x="32656" y="5911036"/>
            <a:ext cx="69580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med" len="sm"/>
              </a14:hiddenLine>
            </a:ext>
          </a:extLst>
        </p:spPr>
        <p:txBody>
          <a:bodyPr anchor="b">
            <a:spAutoFit/>
          </a:bodyPr>
          <a:lstStyle>
            <a:lvl1pPr algn="l">
              <a:spcBef>
                <a:spcPct val="20000"/>
              </a:spcBef>
              <a:buChar char="•"/>
              <a:defRPr sz="2800">
                <a:solidFill>
                  <a:schemeClr val="tx1"/>
                </a:solidFill>
                <a:latin typeface="Arial" pitchFamily="34" charset="0"/>
              </a:defRPr>
            </a:lvl1pPr>
            <a:lvl2pPr marL="742950" indent="-285750" algn="l">
              <a:spcBef>
                <a:spcPct val="20000"/>
              </a:spcBef>
              <a:buChar char="–"/>
              <a:defRPr sz="24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dirty="0" smtClean="0">
                <a:latin typeface="+mn-lt"/>
                <a:cs typeface="Arial" pitchFamily="34" charset="0"/>
              </a:rPr>
              <a:t>Ferreira-González </a:t>
            </a:r>
            <a:r>
              <a:rPr lang="en-US" altLang="en-US" sz="1400" dirty="0">
                <a:latin typeface="+mn-lt"/>
                <a:cs typeface="Arial" pitchFamily="34" charset="0"/>
              </a:rPr>
              <a:t>I et al. </a:t>
            </a:r>
            <a:r>
              <a:rPr lang="en-US" altLang="en-US" sz="1400" i="1" dirty="0">
                <a:latin typeface="+mn-lt"/>
                <a:cs typeface="Arial" pitchFamily="34" charset="0"/>
              </a:rPr>
              <a:t>J </a:t>
            </a:r>
            <a:r>
              <a:rPr lang="en-US" altLang="en-US" sz="1400" i="1" dirty="0" err="1">
                <a:latin typeface="+mn-lt"/>
                <a:cs typeface="Arial" pitchFamily="34" charset="0"/>
              </a:rPr>
              <a:t>Clin</a:t>
            </a:r>
            <a:r>
              <a:rPr lang="en-US" altLang="en-US" sz="1400" i="1" dirty="0">
                <a:latin typeface="+mn-lt"/>
                <a:cs typeface="Arial" pitchFamily="34" charset="0"/>
              </a:rPr>
              <a:t> </a:t>
            </a:r>
            <a:r>
              <a:rPr lang="en-US" altLang="en-US" sz="1400" i="1" dirty="0" err="1">
                <a:latin typeface="+mn-lt"/>
                <a:cs typeface="Arial" pitchFamily="34" charset="0"/>
              </a:rPr>
              <a:t>Epidemiol</a:t>
            </a:r>
            <a:r>
              <a:rPr lang="en-US" altLang="en-US" sz="1400" i="1" dirty="0">
                <a:latin typeface="+mn-lt"/>
                <a:cs typeface="Arial" pitchFamily="34" charset="0"/>
              </a:rPr>
              <a:t>.</a:t>
            </a:r>
            <a:r>
              <a:rPr lang="en-US" altLang="en-US" sz="1400" dirty="0">
                <a:latin typeface="+mn-lt"/>
                <a:cs typeface="Arial" pitchFamily="34" charset="0"/>
              </a:rPr>
              <a:t> 2007;60:651-657. </a:t>
            </a:r>
            <a:endParaRPr lang="en-US" altLang="en-US" sz="1400" dirty="0" smtClean="0">
              <a:latin typeface="+mn-lt"/>
              <a:cs typeface="Arial" pitchFamily="34" charset="0"/>
            </a:endParaRPr>
          </a:p>
          <a:p>
            <a:pPr eaLnBrk="1" hangingPunct="1">
              <a:spcBef>
                <a:spcPct val="0"/>
              </a:spcBef>
              <a:buFontTx/>
              <a:buNone/>
            </a:pPr>
            <a:r>
              <a:rPr lang="en-US" altLang="en-US" sz="1400" dirty="0" smtClean="0">
                <a:latin typeface="+mn-lt"/>
                <a:cs typeface="Arial" pitchFamily="34" charset="0"/>
              </a:rPr>
              <a:t>Nathan </a:t>
            </a:r>
            <a:r>
              <a:rPr lang="en-US" altLang="en-US" sz="1400" dirty="0">
                <a:latin typeface="+mn-lt"/>
                <a:cs typeface="Arial" pitchFamily="34" charset="0"/>
              </a:rPr>
              <a:t>SD, du Bois RM. </a:t>
            </a:r>
            <a:r>
              <a:rPr lang="en-US" altLang="en-US" sz="1400" i="1" dirty="0" err="1">
                <a:latin typeface="+mn-lt"/>
                <a:cs typeface="Arial" pitchFamily="34" charset="0"/>
              </a:rPr>
              <a:t>Eur</a:t>
            </a:r>
            <a:r>
              <a:rPr lang="en-US" altLang="en-US" sz="1400" i="1" dirty="0">
                <a:latin typeface="+mn-lt"/>
                <a:cs typeface="Arial" pitchFamily="34" charset="0"/>
              </a:rPr>
              <a:t> </a:t>
            </a:r>
            <a:r>
              <a:rPr lang="en-US" altLang="en-US" sz="1400" i="1" dirty="0" err="1">
                <a:latin typeface="+mn-lt"/>
                <a:cs typeface="Arial" pitchFamily="34" charset="0"/>
              </a:rPr>
              <a:t>Respir</a:t>
            </a:r>
            <a:r>
              <a:rPr lang="en-US" altLang="en-US" sz="1400" i="1" dirty="0">
                <a:latin typeface="+mn-lt"/>
                <a:cs typeface="Arial" pitchFamily="34" charset="0"/>
              </a:rPr>
              <a:t> J</a:t>
            </a:r>
            <a:r>
              <a:rPr lang="en-US" altLang="en-US" sz="1400" dirty="0">
                <a:latin typeface="+mn-lt"/>
                <a:cs typeface="Arial" pitchFamily="34" charset="0"/>
              </a:rPr>
              <a:t>. 2011;38:1002-1004. </a:t>
            </a:r>
          </a:p>
        </p:txBody>
      </p:sp>
      <p:sp>
        <p:nvSpPr>
          <p:cNvPr id="5" name="Title 1"/>
          <p:cNvSpPr txBox="1">
            <a:spLocks/>
          </p:cNvSpPr>
          <p:nvPr/>
        </p:nvSpPr>
        <p:spPr>
          <a:xfrm>
            <a:off x="437242" y="260803"/>
            <a:ext cx="8229600" cy="1143000"/>
          </a:xfrm>
          <a:prstGeom prst="rect">
            <a:avLst/>
          </a:prstGeom>
        </p:spPr>
        <p:txBody>
          <a:bodyPr>
            <a:noAutofit/>
          </a:bodyPr>
          <a:lstStyle>
            <a:lvl1pPr algn="l" defTabSz="457200" rtl="0" eaLnBrk="1" latinLnBrk="0" hangingPunct="1">
              <a:spcBef>
                <a:spcPct val="0"/>
              </a:spcBef>
              <a:buNone/>
              <a:defRPr sz="4400" kern="1200">
                <a:solidFill>
                  <a:srgbClr val="26528E"/>
                </a:solidFill>
                <a:latin typeface="+mj-lt"/>
                <a:ea typeface="+mj-ea"/>
                <a:cs typeface="+mj-cs"/>
              </a:defRPr>
            </a:lvl1pPr>
          </a:lstStyle>
          <a:p>
            <a:r>
              <a:rPr lang="en-US" sz="3600" b="1" dirty="0" smtClean="0"/>
              <a:t>Composite Endpoints:</a:t>
            </a:r>
            <a:r>
              <a:rPr lang="en-US" sz="3600" dirty="0" smtClean="0"/>
              <a:t/>
            </a:r>
            <a:br>
              <a:rPr lang="en-US" sz="3600" dirty="0" smtClean="0"/>
            </a:br>
            <a:r>
              <a:rPr lang="en-US" sz="3200" dirty="0" smtClean="0"/>
              <a:t>Potential Advantages</a:t>
            </a:r>
            <a:endParaRPr lang="en-US" sz="3200" dirty="0"/>
          </a:p>
        </p:txBody>
      </p:sp>
    </p:spTree>
    <p:extLst>
      <p:ext uri="{BB962C8B-B14F-4D97-AF65-F5344CB8AC3E}">
        <p14:creationId xmlns:p14="http://schemas.microsoft.com/office/powerpoint/2010/main" val="4242241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65316"/>
            <a:ext cx="8577943" cy="794657"/>
          </a:xfrm>
        </p:spPr>
        <p:txBody>
          <a:bodyPr>
            <a:noAutofit/>
          </a:bodyPr>
          <a:lstStyle/>
          <a:p>
            <a:pPr algn="ctr"/>
            <a:r>
              <a:rPr lang="en-US" sz="3300" dirty="0" smtClean="0"/>
              <a:t>Candidate Components of Composite Endpoints</a:t>
            </a:r>
            <a:endParaRPr lang="en-US" sz="3300" dirty="0"/>
          </a:p>
        </p:txBody>
      </p:sp>
      <p:sp>
        <p:nvSpPr>
          <p:cNvPr id="4" name="Rounded Rectangle 3"/>
          <p:cNvSpPr/>
          <p:nvPr/>
        </p:nvSpPr>
        <p:spPr>
          <a:xfrm>
            <a:off x="327180" y="820718"/>
            <a:ext cx="2762706" cy="154968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endParaRPr lang="en-US" dirty="0" smtClean="0">
              <a:solidFill>
                <a:schemeClr val="tx1"/>
              </a:solidFill>
            </a:endParaRPr>
          </a:p>
          <a:p>
            <a:pPr lvl="0"/>
            <a:endParaRPr lang="en-US" dirty="0">
              <a:solidFill>
                <a:schemeClr val="tx1"/>
              </a:solidFill>
            </a:endParaRPr>
          </a:p>
        </p:txBody>
      </p:sp>
      <p:sp>
        <p:nvSpPr>
          <p:cNvPr id="5" name="Rounded Rectangle 4"/>
          <p:cNvSpPr/>
          <p:nvPr/>
        </p:nvSpPr>
        <p:spPr>
          <a:xfrm>
            <a:off x="464081" y="920772"/>
            <a:ext cx="2531136" cy="478558"/>
          </a:xfrm>
          <a:prstGeom prst="roundRect">
            <a:avLst>
              <a:gd name="adj" fmla="val 50000"/>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t>Δ</a:t>
            </a:r>
            <a:r>
              <a:rPr lang="en-US" sz="2000" dirty="0"/>
              <a:t>FVC </a:t>
            </a:r>
          </a:p>
        </p:txBody>
      </p:sp>
      <p:sp>
        <p:nvSpPr>
          <p:cNvPr id="6" name="Rectangle 5"/>
          <p:cNvSpPr/>
          <p:nvPr/>
        </p:nvSpPr>
        <p:spPr>
          <a:xfrm>
            <a:off x="464076" y="1409260"/>
            <a:ext cx="2625806" cy="830997"/>
          </a:xfrm>
          <a:prstGeom prst="rect">
            <a:avLst/>
          </a:prstGeom>
        </p:spPr>
        <p:txBody>
          <a:bodyPr wrap="square">
            <a:spAutoFit/>
          </a:bodyPr>
          <a:lstStyle/>
          <a:p>
            <a:pPr lvl="0"/>
            <a:r>
              <a:rPr lang="en-US" sz="1600" dirty="0"/>
              <a:t>Mean </a:t>
            </a:r>
            <a:r>
              <a:rPr lang="en-US" sz="1600" dirty="0" smtClean="0"/>
              <a:t>change </a:t>
            </a:r>
            <a:r>
              <a:rPr lang="en-US" sz="1600" dirty="0"/>
              <a:t>or categorical?</a:t>
            </a:r>
          </a:p>
          <a:p>
            <a:pPr lvl="0"/>
            <a:r>
              <a:rPr lang="en-US" sz="1600" dirty="0"/>
              <a:t>Slope of change?</a:t>
            </a:r>
          </a:p>
          <a:p>
            <a:pPr lvl="0"/>
            <a:r>
              <a:rPr lang="en-US" sz="1600" dirty="0"/>
              <a:t>Frequency of measurement </a:t>
            </a:r>
          </a:p>
        </p:txBody>
      </p:sp>
      <p:sp>
        <p:nvSpPr>
          <p:cNvPr id="13" name="Rounded Rectangle 12"/>
          <p:cNvSpPr/>
          <p:nvPr/>
        </p:nvSpPr>
        <p:spPr>
          <a:xfrm>
            <a:off x="3198742" y="820717"/>
            <a:ext cx="2762706" cy="172654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endParaRPr lang="en-US" dirty="0" smtClean="0">
              <a:solidFill>
                <a:schemeClr val="tx1"/>
              </a:solidFill>
            </a:endParaRPr>
          </a:p>
          <a:p>
            <a:pPr lvl="0"/>
            <a:endParaRPr lang="en-US" dirty="0">
              <a:solidFill>
                <a:schemeClr val="tx1"/>
              </a:solidFill>
            </a:endParaRPr>
          </a:p>
        </p:txBody>
      </p:sp>
      <p:sp>
        <p:nvSpPr>
          <p:cNvPr id="14" name="Rounded Rectangle 13"/>
          <p:cNvSpPr/>
          <p:nvPr/>
        </p:nvSpPr>
        <p:spPr>
          <a:xfrm>
            <a:off x="3335643" y="920771"/>
            <a:ext cx="2531136" cy="478558"/>
          </a:xfrm>
          <a:prstGeom prst="roundRect">
            <a:avLst>
              <a:gd name="adj" fmla="val 50000"/>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t>Δ</a:t>
            </a:r>
            <a:r>
              <a:rPr lang="en-US" sz="2000" dirty="0" smtClean="0"/>
              <a:t>6MWT </a:t>
            </a:r>
            <a:endParaRPr lang="en-US" sz="2000" dirty="0"/>
          </a:p>
        </p:txBody>
      </p:sp>
      <p:sp>
        <p:nvSpPr>
          <p:cNvPr id="16" name="Rounded Rectangle 15"/>
          <p:cNvSpPr/>
          <p:nvPr/>
        </p:nvSpPr>
        <p:spPr>
          <a:xfrm>
            <a:off x="6087380" y="820717"/>
            <a:ext cx="2762706" cy="200224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endParaRPr lang="en-US" dirty="0" smtClean="0">
              <a:solidFill>
                <a:schemeClr val="tx1"/>
              </a:solidFill>
            </a:endParaRPr>
          </a:p>
          <a:p>
            <a:pPr lvl="0"/>
            <a:endParaRPr lang="en-US" dirty="0">
              <a:solidFill>
                <a:schemeClr val="tx1"/>
              </a:solidFill>
            </a:endParaRPr>
          </a:p>
        </p:txBody>
      </p:sp>
      <p:sp>
        <p:nvSpPr>
          <p:cNvPr id="17" name="Rounded Rectangle 16"/>
          <p:cNvSpPr/>
          <p:nvPr/>
        </p:nvSpPr>
        <p:spPr>
          <a:xfrm>
            <a:off x="6224281" y="920772"/>
            <a:ext cx="2531136" cy="478558"/>
          </a:xfrm>
          <a:prstGeom prst="roundRect">
            <a:avLst>
              <a:gd name="adj" fmla="val 50000"/>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Hospitalization</a:t>
            </a:r>
            <a:endParaRPr lang="en-US" sz="2000" dirty="0"/>
          </a:p>
        </p:txBody>
      </p:sp>
      <p:sp>
        <p:nvSpPr>
          <p:cNvPr id="19" name="Rectangle 18"/>
          <p:cNvSpPr/>
          <p:nvPr/>
        </p:nvSpPr>
        <p:spPr>
          <a:xfrm>
            <a:off x="3335643" y="1391155"/>
            <a:ext cx="2689746" cy="1077218"/>
          </a:xfrm>
          <a:prstGeom prst="rect">
            <a:avLst/>
          </a:prstGeom>
        </p:spPr>
        <p:txBody>
          <a:bodyPr wrap="square">
            <a:spAutoFit/>
          </a:bodyPr>
          <a:lstStyle/>
          <a:p>
            <a:pPr fontAlgn="auto">
              <a:spcBef>
                <a:spcPts val="0"/>
              </a:spcBef>
              <a:spcAft>
                <a:spcPts val="0"/>
              </a:spcAft>
              <a:defRPr/>
            </a:pPr>
            <a:r>
              <a:rPr lang="en-US" sz="1600" dirty="0"/>
              <a:t>Mean change or categorical?</a:t>
            </a:r>
          </a:p>
          <a:p>
            <a:pPr fontAlgn="auto">
              <a:spcBef>
                <a:spcPts val="0"/>
              </a:spcBef>
              <a:spcAft>
                <a:spcPts val="0"/>
              </a:spcAft>
              <a:defRPr/>
            </a:pPr>
            <a:r>
              <a:rPr lang="el-GR" sz="1600" dirty="0"/>
              <a:t>Δ</a:t>
            </a:r>
            <a:r>
              <a:rPr lang="en-US" sz="1600" dirty="0"/>
              <a:t> Distance or desaturation?</a:t>
            </a:r>
          </a:p>
          <a:p>
            <a:pPr fontAlgn="auto">
              <a:spcBef>
                <a:spcPts val="0"/>
              </a:spcBef>
              <a:spcAft>
                <a:spcPts val="0"/>
              </a:spcAft>
              <a:defRPr/>
            </a:pPr>
            <a:r>
              <a:rPr lang="el-GR" sz="1600" dirty="0"/>
              <a:t>Δ</a:t>
            </a:r>
            <a:r>
              <a:rPr lang="en-US" sz="1600" dirty="0"/>
              <a:t> Pulse rate recovery?</a:t>
            </a:r>
          </a:p>
          <a:p>
            <a:pPr fontAlgn="auto">
              <a:spcBef>
                <a:spcPts val="0"/>
              </a:spcBef>
              <a:spcAft>
                <a:spcPts val="0"/>
              </a:spcAft>
              <a:defRPr/>
            </a:pPr>
            <a:r>
              <a:rPr lang="el-GR" sz="1600" dirty="0"/>
              <a:t>Δ</a:t>
            </a:r>
            <a:r>
              <a:rPr lang="en-US" sz="1600" dirty="0"/>
              <a:t> Borg?</a:t>
            </a:r>
          </a:p>
        </p:txBody>
      </p:sp>
      <p:sp>
        <p:nvSpPr>
          <p:cNvPr id="20" name="Rectangle 19"/>
          <p:cNvSpPr/>
          <p:nvPr/>
        </p:nvSpPr>
        <p:spPr>
          <a:xfrm>
            <a:off x="6224281" y="1403619"/>
            <a:ext cx="2598096" cy="1323439"/>
          </a:xfrm>
          <a:prstGeom prst="rect">
            <a:avLst/>
          </a:prstGeom>
        </p:spPr>
        <p:txBody>
          <a:bodyPr wrap="square">
            <a:spAutoFit/>
          </a:bodyPr>
          <a:lstStyle/>
          <a:p>
            <a:pPr fontAlgn="auto">
              <a:spcBef>
                <a:spcPts val="0"/>
              </a:spcBef>
              <a:spcAft>
                <a:spcPts val="0"/>
              </a:spcAft>
              <a:defRPr/>
            </a:pPr>
            <a:r>
              <a:rPr lang="en-US" sz="1600" dirty="0"/>
              <a:t>Respiratory or all-cause?</a:t>
            </a:r>
          </a:p>
          <a:p>
            <a:pPr fontAlgn="auto">
              <a:spcBef>
                <a:spcPts val="0"/>
              </a:spcBef>
              <a:spcAft>
                <a:spcPts val="0"/>
              </a:spcAft>
              <a:defRPr/>
            </a:pPr>
            <a:r>
              <a:rPr lang="en-US" sz="1600" dirty="0"/>
              <a:t>Different thresholds</a:t>
            </a:r>
          </a:p>
          <a:p>
            <a:pPr fontAlgn="auto">
              <a:spcBef>
                <a:spcPts val="0"/>
              </a:spcBef>
              <a:spcAft>
                <a:spcPts val="0"/>
              </a:spcAft>
              <a:defRPr/>
            </a:pPr>
            <a:r>
              <a:rPr lang="en-US" sz="1600" dirty="0"/>
              <a:t>Remote hospitalizations?</a:t>
            </a:r>
          </a:p>
          <a:p>
            <a:pPr fontAlgn="auto">
              <a:spcBef>
                <a:spcPts val="0"/>
              </a:spcBef>
              <a:spcAft>
                <a:spcPts val="0"/>
              </a:spcAft>
              <a:defRPr/>
            </a:pPr>
            <a:r>
              <a:rPr lang="en-US" sz="1600" dirty="0"/>
              <a:t>Patient compliance</a:t>
            </a:r>
          </a:p>
          <a:p>
            <a:pPr fontAlgn="auto">
              <a:spcBef>
                <a:spcPts val="0"/>
              </a:spcBef>
              <a:spcAft>
                <a:spcPts val="0"/>
              </a:spcAft>
              <a:defRPr/>
            </a:pPr>
            <a:r>
              <a:rPr lang="en-US" sz="1600" dirty="0"/>
              <a:t>Need vs. actual?</a:t>
            </a:r>
          </a:p>
        </p:txBody>
      </p:sp>
      <p:sp>
        <p:nvSpPr>
          <p:cNvPr id="21" name="Rounded Rectangle 20"/>
          <p:cNvSpPr/>
          <p:nvPr/>
        </p:nvSpPr>
        <p:spPr>
          <a:xfrm>
            <a:off x="327176" y="2547257"/>
            <a:ext cx="2762706" cy="172653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endParaRPr lang="en-US" dirty="0" smtClean="0">
              <a:solidFill>
                <a:schemeClr val="tx1"/>
              </a:solidFill>
            </a:endParaRPr>
          </a:p>
          <a:p>
            <a:pPr lvl="0"/>
            <a:endParaRPr lang="en-US" dirty="0">
              <a:solidFill>
                <a:schemeClr val="tx1"/>
              </a:solidFill>
            </a:endParaRPr>
          </a:p>
        </p:txBody>
      </p:sp>
      <p:sp>
        <p:nvSpPr>
          <p:cNvPr id="22" name="Rounded Rectangle 21"/>
          <p:cNvSpPr/>
          <p:nvPr/>
        </p:nvSpPr>
        <p:spPr>
          <a:xfrm>
            <a:off x="464077" y="2647311"/>
            <a:ext cx="2531136" cy="478558"/>
          </a:xfrm>
          <a:prstGeom prst="roundRect">
            <a:avLst>
              <a:gd name="adj" fmla="val 50000"/>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t>Δ</a:t>
            </a:r>
            <a:r>
              <a:rPr lang="en-US" sz="2000" dirty="0" smtClean="0"/>
              <a:t>NYHA FC </a:t>
            </a:r>
            <a:endParaRPr lang="en-US" sz="2000" dirty="0"/>
          </a:p>
        </p:txBody>
      </p:sp>
      <p:sp>
        <p:nvSpPr>
          <p:cNvPr id="23" name="Rectangle 22"/>
          <p:cNvSpPr/>
          <p:nvPr/>
        </p:nvSpPr>
        <p:spPr>
          <a:xfrm>
            <a:off x="464076" y="3135799"/>
            <a:ext cx="2625801" cy="1077218"/>
          </a:xfrm>
          <a:prstGeom prst="rect">
            <a:avLst/>
          </a:prstGeom>
        </p:spPr>
        <p:txBody>
          <a:bodyPr wrap="square">
            <a:spAutoFit/>
          </a:bodyPr>
          <a:lstStyle/>
          <a:p>
            <a:pPr fontAlgn="auto">
              <a:spcBef>
                <a:spcPts val="0"/>
              </a:spcBef>
              <a:spcAft>
                <a:spcPts val="0"/>
              </a:spcAft>
              <a:defRPr/>
            </a:pPr>
            <a:r>
              <a:rPr lang="en-US" sz="1600" dirty="0"/>
              <a:t>“Blunt” instrument</a:t>
            </a:r>
          </a:p>
          <a:p>
            <a:pPr fontAlgn="auto">
              <a:spcBef>
                <a:spcPts val="0"/>
              </a:spcBef>
              <a:spcAft>
                <a:spcPts val="0"/>
              </a:spcAft>
              <a:defRPr/>
            </a:pPr>
            <a:r>
              <a:rPr lang="en-US" sz="1600" dirty="0"/>
              <a:t>Subjective</a:t>
            </a:r>
          </a:p>
          <a:p>
            <a:pPr fontAlgn="auto">
              <a:spcBef>
                <a:spcPts val="0"/>
              </a:spcBef>
              <a:spcAft>
                <a:spcPts val="0"/>
              </a:spcAft>
              <a:defRPr/>
            </a:pPr>
            <a:r>
              <a:rPr lang="en-US" sz="1600" dirty="0"/>
              <a:t>Assessor dependent</a:t>
            </a:r>
          </a:p>
          <a:p>
            <a:pPr fontAlgn="auto">
              <a:spcBef>
                <a:spcPts val="0"/>
              </a:spcBef>
              <a:spcAft>
                <a:spcPts val="0"/>
              </a:spcAft>
              <a:defRPr/>
            </a:pPr>
            <a:r>
              <a:rPr lang="en-US" sz="1600" dirty="0"/>
              <a:t>Remote monitoring?</a:t>
            </a:r>
          </a:p>
        </p:txBody>
      </p:sp>
      <p:sp>
        <p:nvSpPr>
          <p:cNvPr id="24" name="Rounded Rectangle 23"/>
          <p:cNvSpPr/>
          <p:nvPr/>
        </p:nvSpPr>
        <p:spPr>
          <a:xfrm>
            <a:off x="3198742" y="2722911"/>
            <a:ext cx="2762706" cy="155088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endParaRPr lang="en-US" dirty="0" smtClean="0">
              <a:solidFill>
                <a:schemeClr val="tx1"/>
              </a:solidFill>
            </a:endParaRPr>
          </a:p>
          <a:p>
            <a:pPr lvl="0"/>
            <a:endParaRPr lang="en-US" dirty="0">
              <a:solidFill>
                <a:schemeClr val="tx1"/>
              </a:solidFill>
            </a:endParaRPr>
          </a:p>
        </p:txBody>
      </p:sp>
      <p:sp>
        <p:nvSpPr>
          <p:cNvPr id="25" name="Rounded Rectangle 24"/>
          <p:cNvSpPr/>
          <p:nvPr/>
        </p:nvSpPr>
        <p:spPr>
          <a:xfrm>
            <a:off x="3335643" y="2822965"/>
            <a:ext cx="2531136" cy="478558"/>
          </a:xfrm>
          <a:prstGeom prst="roundRect">
            <a:avLst>
              <a:gd name="adj" fmla="val 50000"/>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t>Δ</a:t>
            </a:r>
            <a:r>
              <a:rPr lang="en-US" sz="2000" dirty="0" smtClean="0"/>
              <a:t>PRO </a:t>
            </a:r>
            <a:endParaRPr lang="en-US" sz="2000" dirty="0"/>
          </a:p>
        </p:txBody>
      </p:sp>
      <p:sp>
        <p:nvSpPr>
          <p:cNvPr id="26" name="Rounded Rectangle 25"/>
          <p:cNvSpPr/>
          <p:nvPr/>
        </p:nvSpPr>
        <p:spPr>
          <a:xfrm>
            <a:off x="6117402" y="2978050"/>
            <a:ext cx="2762706" cy="129574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endParaRPr lang="en-US" dirty="0" smtClean="0">
              <a:solidFill>
                <a:schemeClr val="tx1"/>
              </a:solidFill>
            </a:endParaRPr>
          </a:p>
          <a:p>
            <a:pPr lvl="0"/>
            <a:endParaRPr lang="en-US" dirty="0">
              <a:solidFill>
                <a:schemeClr val="tx1"/>
              </a:solidFill>
            </a:endParaRPr>
          </a:p>
        </p:txBody>
      </p:sp>
      <p:sp>
        <p:nvSpPr>
          <p:cNvPr id="27" name="Rounded Rectangle 26"/>
          <p:cNvSpPr/>
          <p:nvPr/>
        </p:nvSpPr>
        <p:spPr>
          <a:xfrm>
            <a:off x="6254303" y="3078104"/>
            <a:ext cx="2531136" cy="478558"/>
          </a:xfrm>
          <a:prstGeom prst="roundRect">
            <a:avLst>
              <a:gd name="adj" fmla="val 50000"/>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Death</a:t>
            </a:r>
            <a:endParaRPr lang="en-US" sz="2000" dirty="0"/>
          </a:p>
        </p:txBody>
      </p:sp>
      <p:sp>
        <p:nvSpPr>
          <p:cNvPr id="28" name="Rectangle 27"/>
          <p:cNvSpPr/>
          <p:nvPr/>
        </p:nvSpPr>
        <p:spPr>
          <a:xfrm>
            <a:off x="3335643" y="3315121"/>
            <a:ext cx="2689746" cy="830997"/>
          </a:xfrm>
          <a:prstGeom prst="rect">
            <a:avLst/>
          </a:prstGeom>
        </p:spPr>
        <p:txBody>
          <a:bodyPr wrap="square">
            <a:spAutoFit/>
          </a:bodyPr>
          <a:lstStyle/>
          <a:p>
            <a:pPr fontAlgn="auto">
              <a:spcBef>
                <a:spcPts val="0"/>
              </a:spcBef>
              <a:spcAft>
                <a:spcPts val="0"/>
              </a:spcAft>
              <a:defRPr/>
            </a:pPr>
            <a:r>
              <a:rPr lang="en-US" sz="1600" dirty="0"/>
              <a:t>Which instrument?</a:t>
            </a:r>
          </a:p>
          <a:p>
            <a:pPr fontAlgn="auto">
              <a:spcBef>
                <a:spcPts val="0"/>
              </a:spcBef>
              <a:spcAft>
                <a:spcPts val="0"/>
              </a:spcAft>
              <a:defRPr/>
            </a:pPr>
            <a:r>
              <a:rPr lang="en-US" sz="1600" dirty="0"/>
              <a:t>Patient-centered</a:t>
            </a:r>
          </a:p>
          <a:p>
            <a:pPr fontAlgn="auto">
              <a:spcBef>
                <a:spcPts val="0"/>
              </a:spcBef>
              <a:spcAft>
                <a:spcPts val="0"/>
              </a:spcAft>
              <a:defRPr/>
            </a:pPr>
            <a:r>
              <a:rPr lang="en-US" sz="1600" dirty="0"/>
              <a:t>Requires further validation</a:t>
            </a:r>
          </a:p>
        </p:txBody>
      </p:sp>
      <p:sp>
        <p:nvSpPr>
          <p:cNvPr id="29" name="Rectangle 28"/>
          <p:cNvSpPr/>
          <p:nvPr/>
        </p:nvSpPr>
        <p:spPr>
          <a:xfrm>
            <a:off x="6254302" y="3604495"/>
            <a:ext cx="2598097" cy="338554"/>
          </a:xfrm>
          <a:prstGeom prst="rect">
            <a:avLst/>
          </a:prstGeom>
        </p:spPr>
        <p:txBody>
          <a:bodyPr wrap="square">
            <a:spAutoFit/>
          </a:bodyPr>
          <a:lstStyle/>
          <a:p>
            <a:pPr fontAlgn="auto">
              <a:spcBef>
                <a:spcPts val="0"/>
              </a:spcBef>
              <a:spcAft>
                <a:spcPts val="0"/>
              </a:spcAft>
              <a:defRPr/>
            </a:pPr>
            <a:r>
              <a:rPr lang="en-US" sz="1600" dirty="0"/>
              <a:t>Respiratory or all-cause</a:t>
            </a:r>
            <a:r>
              <a:rPr lang="en-US" sz="1600" dirty="0" smtClean="0"/>
              <a:t>?</a:t>
            </a:r>
            <a:endParaRPr lang="en-US" sz="1600" dirty="0"/>
          </a:p>
        </p:txBody>
      </p:sp>
      <p:sp>
        <p:nvSpPr>
          <p:cNvPr id="30" name="Rounded Rectangle 29"/>
          <p:cNvSpPr/>
          <p:nvPr/>
        </p:nvSpPr>
        <p:spPr>
          <a:xfrm>
            <a:off x="327176" y="4772242"/>
            <a:ext cx="2762706" cy="1549681"/>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endParaRPr lang="en-US" dirty="0" smtClean="0">
              <a:solidFill>
                <a:schemeClr val="tx1"/>
              </a:solidFill>
            </a:endParaRPr>
          </a:p>
          <a:p>
            <a:pPr lvl="0"/>
            <a:endParaRPr lang="en-US" dirty="0">
              <a:solidFill>
                <a:schemeClr val="tx1"/>
              </a:solidFill>
            </a:endParaRPr>
          </a:p>
        </p:txBody>
      </p:sp>
      <p:sp>
        <p:nvSpPr>
          <p:cNvPr id="31" name="Rounded Rectangle 30"/>
          <p:cNvSpPr/>
          <p:nvPr/>
        </p:nvSpPr>
        <p:spPr>
          <a:xfrm>
            <a:off x="464077" y="4872296"/>
            <a:ext cx="2531136" cy="478558"/>
          </a:xfrm>
          <a:prstGeom prst="roundRect">
            <a:avLst>
              <a:gd name="adj" fmla="val 50000"/>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2000" dirty="0" smtClean="0"/>
              <a:t>Δ</a:t>
            </a:r>
            <a:r>
              <a:rPr lang="en-US" sz="2000" dirty="0" smtClean="0"/>
              <a:t>Biomarker</a:t>
            </a:r>
            <a:endParaRPr lang="en-US" sz="2000" dirty="0"/>
          </a:p>
        </p:txBody>
      </p:sp>
      <p:sp>
        <p:nvSpPr>
          <p:cNvPr id="32" name="Rectangle 31"/>
          <p:cNvSpPr/>
          <p:nvPr/>
        </p:nvSpPr>
        <p:spPr>
          <a:xfrm>
            <a:off x="464072" y="5360784"/>
            <a:ext cx="2625806" cy="830997"/>
          </a:xfrm>
          <a:prstGeom prst="rect">
            <a:avLst/>
          </a:prstGeom>
        </p:spPr>
        <p:txBody>
          <a:bodyPr wrap="square">
            <a:spAutoFit/>
          </a:bodyPr>
          <a:lstStyle/>
          <a:p>
            <a:pPr fontAlgn="auto">
              <a:spcBef>
                <a:spcPts val="0"/>
              </a:spcBef>
              <a:spcAft>
                <a:spcPts val="0"/>
              </a:spcAft>
              <a:defRPr/>
            </a:pPr>
            <a:r>
              <a:rPr lang="en-US" sz="1600" dirty="0"/>
              <a:t>Which?</a:t>
            </a:r>
          </a:p>
          <a:p>
            <a:pPr fontAlgn="auto">
              <a:spcBef>
                <a:spcPts val="0"/>
              </a:spcBef>
              <a:spcAft>
                <a:spcPts val="0"/>
              </a:spcAft>
              <a:defRPr/>
            </a:pPr>
            <a:r>
              <a:rPr lang="en-US" sz="1600" dirty="0"/>
              <a:t>Require validation</a:t>
            </a:r>
          </a:p>
          <a:p>
            <a:pPr fontAlgn="auto">
              <a:spcBef>
                <a:spcPts val="0"/>
              </a:spcBef>
              <a:spcAft>
                <a:spcPts val="0"/>
              </a:spcAft>
              <a:defRPr/>
            </a:pPr>
            <a:r>
              <a:rPr lang="en-US" sz="1600" dirty="0"/>
              <a:t>Role in patient selection?</a:t>
            </a:r>
          </a:p>
        </p:txBody>
      </p:sp>
      <p:sp>
        <p:nvSpPr>
          <p:cNvPr id="33" name="Rounded Rectangle 32"/>
          <p:cNvSpPr/>
          <p:nvPr/>
        </p:nvSpPr>
        <p:spPr>
          <a:xfrm>
            <a:off x="3198738" y="4794013"/>
            <a:ext cx="2762706" cy="152791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endParaRPr lang="en-US" dirty="0" smtClean="0">
              <a:solidFill>
                <a:schemeClr val="tx1"/>
              </a:solidFill>
            </a:endParaRPr>
          </a:p>
          <a:p>
            <a:pPr lvl="0"/>
            <a:endParaRPr lang="en-US" dirty="0">
              <a:solidFill>
                <a:schemeClr val="tx1"/>
              </a:solidFill>
            </a:endParaRPr>
          </a:p>
        </p:txBody>
      </p:sp>
      <p:sp>
        <p:nvSpPr>
          <p:cNvPr id="34" name="Rounded Rectangle 33"/>
          <p:cNvSpPr/>
          <p:nvPr/>
        </p:nvSpPr>
        <p:spPr>
          <a:xfrm>
            <a:off x="3335639" y="4872295"/>
            <a:ext cx="2531136" cy="478558"/>
          </a:xfrm>
          <a:prstGeom prst="roundRect">
            <a:avLst>
              <a:gd name="adj" fmla="val 50000"/>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2000" dirty="0" smtClean="0"/>
              <a:t>Δ</a:t>
            </a:r>
            <a:r>
              <a:rPr lang="en-US" sz="2000" dirty="0" smtClean="0"/>
              <a:t>HRCT Score</a:t>
            </a:r>
            <a:endParaRPr lang="en-US" sz="2000" dirty="0"/>
          </a:p>
        </p:txBody>
      </p:sp>
      <p:sp>
        <p:nvSpPr>
          <p:cNvPr id="35" name="Rounded Rectangle 34"/>
          <p:cNvSpPr/>
          <p:nvPr/>
        </p:nvSpPr>
        <p:spPr>
          <a:xfrm>
            <a:off x="6087376" y="4772242"/>
            <a:ext cx="2762706" cy="154968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endParaRPr lang="en-US" dirty="0" smtClean="0">
              <a:solidFill>
                <a:schemeClr val="tx1"/>
              </a:solidFill>
            </a:endParaRPr>
          </a:p>
          <a:p>
            <a:pPr lvl="0"/>
            <a:endParaRPr lang="en-US" dirty="0">
              <a:solidFill>
                <a:schemeClr val="tx1"/>
              </a:solidFill>
            </a:endParaRPr>
          </a:p>
        </p:txBody>
      </p:sp>
      <p:sp>
        <p:nvSpPr>
          <p:cNvPr id="36" name="Rounded Rectangle 35"/>
          <p:cNvSpPr/>
          <p:nvPr/>
        </p:nvSpPr>
        <p:spPr>
          <a:xfrm>
            <a:off x="6224277" y="4872296"/>
            <a:ext cx="2531136" cy="478558"/>
          </a:xfrm>
          <a:prstGeom prst="roundRect">
            <a:avLst>
              <a:gd name="adj" fmla="val 50000"/>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smtClean="0"/>
              <a:t>Acute Exacerbations</a:t>
            </a:r>
            <a:endParaRPr lang="en-US" sz="2000" dirty="0"/>
          </a:p>
        </p:txBody>
      </p:sp>
      <p:sp>
        <p:nvSpPr>
          <p:cNvPr id="37" name="Rectangle 36"/>
          <p:cNvSpPr/>
          <p:nvPr/>
        </p:nvSpPr>
        <p:spPr>
          <a:xfrm>
            <a:off x="3335643" y="5380341"/>
            <a:ext cx="2689746" cy="830997"/>
          </a:xfrm>
          <a:prstGeom prst="rect">
            <a:avLst/>
          </a:prstGeom>
        </p:spPr>
        <p:txBody>
          <a:bodyPr wrap="square">
            <a:spAutoFit/>
          </a:bodyPr>
          <a:lstStyle/>
          <a:p>
            <a:pPr fontAlgn="auto">
              <a:spcBef>
                <a:spcPts val="0"/>
              </a:spcBef>
              <a:spcAft>
                <a:spcPts val="0"/>
              </a:spcAft>
              <a:defRPr/>
            </a:pPr>
            <a:r>
              <a:rPr lang="en-US" sz="1600" dirty="0"/>
              <a:t>Refinement needed</a:t>
            </a:r>
          </a:p>
          <a:p>
            <a:pPr fontAlgn="auto">
              <a:spcBef>
                <a:spcPts val="0"/>
              </a:spcBef>
              <a:spcAft>
                <a:spcPts val="0"/>
              </a:spcAft>
              <a:defRPr/>
            </a:pPr>
            <a:r>
              <a:rPr lang="en-US" sz="1600" dirty="0"/>
              <a:t>Requires validation</a:t>
            </a:r>
          </a:p>
          <a:p>
            <a:pPr fontAlgn="auto">
              <a:spcBef>
                <a:spcPts val="0"/>
              </a:spcBef>
              <a:spcAft>
                <a:spcPts val="0"/>
              </a:spcAft>
              <a:defRPr/>
            </a:pPr>
            <a:r>
              <a:rPr lang="en-US" sz="1600" dirty="0"/>
              <a:t>Monitoring intervals</a:t>
            </a:r>
          </a:p>
        </p:txBody>
      </p:sp>
      <p:sp>
        <p:nvSpPr>
          <p:cNvPr id="38" name="Rectangle 37"/>
          <p:cNvSpPr/>
          <p:nvPr/>
        </p:nvSpPr>
        <p:spPr>
          <a:xfrm>
            <a:off x="6180732" y="5355143"/>
            <a:ext cx="2655831" cy="830997"/>
          </a:xfrm>
          <a:prstGeom prst="rect">
            <a:avLst/>
          </a:prstGeom>
        </p:spPr>
        <p:txBody>
          <a:bodyPr wrap="square">
            <a:spAutoFit/>
          </a:bodyPr>
          <a:lstStyle/>
          <a:p>
            <a:pPr fontAlgn="auto">
              <a:spcBef>
                <a:spcPts val="0"/>
              </a:spcBef>
              <a:spcAft>
                <a:spcPts val="0"/>
              </a:spcAft>
              <a:defRPr/>
            </a:pPr>
            <a:r>
              <a:rPr lang="en-US" sz="1600" dirty="0"/>
              <a:t>Rare?</a:t>
            </a:r>
          </a:p>
          <a:p>
            <a:pPr fontAlgn="auto">
              <a:spcBef>
                <a:spcPts val="0"/>
              </a:spcBef>
              <a:spcAft>
                <a:spcPts val="0"/>
              </a:spcAft>
              <a:defRPr/>
            </a:pPr>
            <a:r>
              <a:rPr lang="en-US" sz="1600" dirty="0"/>
              <a:t>Difficult to differentiate </a:t>
            </a:r>
          </a:p>
          <a:p>
            <a:pPr fontAlgn="auto">
              <a:spcBef>
                <a:spcPts val="0"/>
              </a:spcBef>
              <a:spcAft>
                <a:spcPts val="0"/>
              </a:spcAft>
              <a:defRPr/>
            </a:pPr>
            <a:r>
              <a:rPr lang="en-US" sz="1600" dirty="0" err="1"/>
              <a:t>Colinear</a:t>
            </a:r>
            <a:r>
              <a:rPr lang="en-US" sz="1600" dirty="0"/>
              <a:t> with hospitalization?</a:t>
            </a:r>
          </a:p>
        </p:txBody>
      </p:sp>
      <p:sp>
        <p:nvSpPr>
          <p:cNvPr id="39" name="Title 1"/>
          <p:cNvSpPr txBox="1">
            <a:spLocks/>
          </p:cNvSpPr>
          <p:nvPr/>
        </p:nvSpPr>
        <p:spPr>
          <a:xfrm>
            <a:off x="3571746" y="4340049"/>
            <a:ext cx="2016689" cy="1143000"/>
          </a:xfrm>
          <a:prstGeom prst="rect">
            <a:avLst/>
          </a:prstGeom>
        </p:spPr>
        <p:txBody>
          <a:bodyPr>
            <a:noAutofit/>
          </a:bodyPr>
          <a:lstStyle>
            <a:lvl1pPr algn="l" defTabSz="457200" rtl="0" eaLnBrk="1" latinLnBrk="0" hangingPunct="1">
              <a:spcBef>
                <a:spcPct val="0"/>
              </a:spcBef>
              <a:buNone/>
              <a:defRPr sz="4400" kern="1200">
                <a:solidFill>
                  <a:srgbClr val="26528E"/>
                </a:solidFill>
                <a:latin typeface="+mj-lt"/>
                <a:ea typeface="+mj-ea"/>
                <a:cs typeface="+mj-cs"/>
              </a:defRPr>
            </a:lvl1pPr>
          </a:lstStyle>
          <a:p>
            <a:pPr algn="ctr"/>
            <a:r>
              <a:rPr lang="en-US" sz="2400" dirty="0" smtClean="0">
                <a:solidFill>
                  <a:srgbClr val="C00000"/>
                </a:solidFill>
              </a:rPr>
              <a:t>Exploratory</a:t>
            </a:r>
            <a:endParaRPr lang="en-US" sz="3200" dirty="0">
              <a:solidFill>
                <a:srgbClr val="C00000"/>
              </a:solidFill>
            </a:endParaRPr>
          </a:p>
        </p:txBody>
      </p:sp>
    </p:spTree>
    <p:extLst>
      <p:ext uri="{BB962C8B-B14F-4D97-AF65-F5344CB8AC3E}">
        <p14:creationId xmlns:p14="http://schemas.microsoft.com/office/powerpoint/2010/main" val="26308794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028"/>
            <a:ext cx="8229600" cy="1143000"/>
          </a:xfrm>
        </p:spPr>
        <p:txBody>
          <a:bodyPr/>
          <a:lstStyle/>
          <a:p>
            <a:r>
              <a:rPr lang="en-US" sz="3600" b="1" dirty="0" smtClean="0"/>
              <a:t>Conclusions I</a:t>
            </a:r>
            <a:r>
              <a:rPr lang="en-US" dirty="0" smtClean="0"/>
              <a:t> </a:t>
            </a:r>
            <a:endParaRPr lang="en-US" dirty="0"/>
          </a:p>
        </p:txBody>
      </p:sp>
      <p:sp>
        <p:nvSpPr>
          <p:cNvPr id="3" name="Content Placeholder 2"/>
          <p:cNvSpPr>
            <a:spLocks noGrp="1"/>
          </p:cNvSpPr>
          <p:nvPr>
            <p:ph idx="1"/>
          </p:nvPr>
        </p:nvSpPr>
        <p:spPr>
          <a:xfrm>
            <a:off x="457200" y="1640119"/>
            <a:ext cx="8229600" cy="4525963"/>
          </a:xfrm>
        </p:spPr>
        <p:txBody>
          <a:bodyPr>
            <a:normAutofit fontScale="92500" lnSpcReduction="10000"/>
          </a:bodyPr>
          <a:lstStyle/>
          <a:p>
            <a:r>
              <a:rPr lang="en-US" dirty="0" smtClean="0"/>
              <a:t>Many candidates have failed in clinical trials</a:t>
            </a:r>
          </a:p>
          <a:p>
            <a:pPr lvl="1"/>
            <a:r>
              <a:rPr lang="en-US" dirty="0" smtClean="0"/>
              <a:t>Pathogenesis models have had limited use </a:t>
            </a:r>
          </a:p>
          <a:p>
            <a:pPr lvl="1"/>
            <a:r>
              <a:rPr lang="en-US" dirty="0" smtClean="0"/>
              <a:t>Endpoints</a:t>
            </a:r>
          </a:p>
          <a:p>
            <a:pPr lvl="1"/>
            <a:r>
              <a:rPr lang="en-US" dirty="0" smtClean="0"/>
              <a:t>Inclusion criteria/disease stage</a:t>
            </a:r>
          </a:p>
          <a:p>
            <a:r>
              <a:rPr lang="en-US" dirty="0" smtClean="0"/>
              <a:t>2014 is a pivotal year in IPF</a:t>
            </a:r>
          </a:p>
          <a:p>
            <a:pPr lvl="1"/>
            <a:r>
              <a:rPr lang="en-US" dirty="0" smtClean="0"/>
              <a:t>NAC did not show efficacy (PANTHER)</a:t>
            </a:r>
          </a:p>
          <a:p>
            <a:pPr lvl="1"/>
            <a:r>
              <a:rPr lang="en-US" dirty="0" err="1"/>
              <a:t>Pirfenidone</a:t>
            </a:r>
            <a:r>
              <a:rPr lang="en-US" dirty="0"/>
              <a:t> and </a:t>
            </a:r>
            <a:r>
              <a:rPr lang="en-US" dirty="0" err="1"/>
              <a:t>nintedanib</a:t>
            </a:r>
            <a:r>
              <a:rPr lang="en-US" dirty="0"/>
              <a:t> are FDA approved for treatment of IPF</a:t>
            </a:r>
          </a:p>
          <a:p>
            <a:pPr lvl="1"/>
            <a:r>
              <a:rPr lang="en-US" dirty="0" smtClean="0"/>
              <a:t>Still need data on advanced disease, combination therapy, long-term safety, adherence</a:t>
            </a:r>
          </a:p>
          <a:p>
            <a:endParaRPr lang="en-US" dirty="0" smtClean="0"/>
          </a:p>
          <a:p>
            <a:endParaRPr lang="en-US" dirty="0"/>
          </a:p>
        </p:txBody>
      </p:sp>
    </p:spTree>
    <p:extLst>
      <p:ext uri="{BB962C8B-B14F-4D97-AF65-F5344CB8AC3E}">
        <p14:creationId xmlns:p14="http://schemas.microsoft.com/office/powerpoint/2010/main" val="125690522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449487" y="382820"/>
            <a:ext cx="8153400" cy="990600"/>
          </a:xfrm>
        </p:spPr>
        <p:txBody>
          <a:bodyPr>
            <a:normAutofit/>
          </a:bodyPr>
          <a:lstStyle/>
          <a:p>
            <a:r>
              <a:rPr lang="en-US" altLang="en-US" dirty="0" smtClean="0"/>
              <a:t>Conclusions II</a:t>
            </a:r>
          </a:p>
        </p:txBody>
      </p:sp>
      <p:sp>
        <p:nvSpPr>
          <p:cNvPr id="23555" name="Content Placeholder 3"/>
          <p:cNvSpPr>
            <a:spLocks noGrp="1"/>
          </p:cNvSpPr>
          <p:nvPr>
            <p:ph idx="1"/>
          </p:nvPr>
        </p:nvSpPr>
        <p:spPr>
          <a:xfrm>
            <a:off x="429531" y="1645559"/>
            <a:ext cx="8153400" cy="4525963"/>
          </a:xfrm>
        </p:spPr>
        <p:txBody>
          <a:bodyPr>
            <a:normAutofit lnSpcReduction="10000"/>
          </a:bodyPr>
          <a:lstStyle/>
          <a:p>
            <a:r>
              <a:rPr lang="en-US" altLang="en-US" dirty="0" smtClean="0"/>
              <a:t>Implications of having an approved drug</a:t>
            </a:r>
          </a:p>
          <a:p>
            <a:pPr lvl="1"/>
            <a:r>
              <a:rPr lang="en-US" altLang="en-US" dirty="0" smtClean="0"/>
              <a:t>Therapeutic option for patients	</a:t>
            </a:r>
          </a:p>
          <a:p>
            <a:pPr lvl="1"/>
            <a:r>
              <a:rPr lang="en-US" altLang="en-US" dirty="0" smtClean="0"/>
              <a:t>Need to make an accurate diagnosis</a:t>
            </a:r>
          </a:p>
          <a:p>
            <a:pPr lvl="2"/>
            <a:r>
              <a:rPr lang="en-US" altLang="en-US" dirty="0" smtClean="0"/>
              <a:t>Treat appropriately</a:t>
            </a:r>
          </a:p>
          <a:p>
            <a:pPr lvl="2"/>
            <a:r>
              <a:rPr lang="en-US" altLang="en-US" dirty="0" smtClean="0"/>
              <a:t>Avoid treating inappropriately</a:t>
            </a:r>
          </a:p>
          <a:p>
            <a:pPr lvl="1"/>
            <a:r>
              <a:rPr lang="en-US" altLang="en-US" dirty="0" smtClean="0"/>
              <a:t>Earlier diagnosis becomes essential</a:t>
            </a:r>
          </a:p>
          <a:p>
            <a:pPr lvl="1"/>
            <a:r>
              <a:rPr lang="en-US" altLang="en-US" dirty="0" smtClean="0"/>
              <a:t>Increased awareness</a:t>
            </a:r>
          </a:p>
          <a:p>
            <a:r>
              <a:rPr lang="en-US" altLang="en-US" dirty="0" smtClean="0"/>
              <a:t>The role of Pulmonary Fibrosis Centers of Excellence is developing</a:t>
            </a:r>
          </a:p>
        </p:txBody>
      </p:sp>
    </p:spTree>
    <p:extLst>
      <p:ext uri="{BB962C8B-B14F-4D97-AF65-F5344CB8AC3E}">
        <p14:creationId xmlns:p14="http://schemas.microsoft.com/office/powerpoint/2010/main" val="475517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72" y="275701"/>
            <a:ext cx="8229600" cy="1143000"/>
          </a:xfrm>
        </p:spPr>
        <p:txBody>
          <a:bodyPr>
            <a:normAutofit/>
          </a:bodyPr>
          <a:lstStyle/>
          <a:p>
            <a:r>
              <a:rPr lang="en-US" sz="3600" b="1" dirty="0" smtClean="0"/>
              <a:t>LOXL2 Biomarker: Target </a:t>
            </a:r>
            <a:r>
              <a:rPr lang="en-US" sz="3600" b="1" dirty="0"/>
              <a:t>for </a:t>
            </a:r>
            <a:r>
              <a:rPr lang="en-US" sz="3600" b="1" dirty="0" smtClean="0"/>
              <a:t>Therapy</a:t>
            </a:r>
            <a:r>
              <a:rPr lang="en-US" sz="3600" b="1" dirty="0"/>
              <a:t>?</a:t>
            </a:r>
          </a:p>
        </p:txBody>
      </p:sp>
      <p:sp>
        <p:nvSpPr>
          <p:cNvPr id="3" name="Content Placeholder 2"/>
          <p:cNvSpPr>
            <a:spLocks noGrp="1"/>
          </p:cNvSpPr>
          <p:nvPr>
            <p:ph idx="1"/>
          </p:nvPr>
        </p:nvSpPr>
        <p:spPr>
          <a:xfrm>
            <a:off x="429820" y="1653158"/>
            <a:ext cx="4673933" cy="3483735"/>
          </a:xfrm>
        </p:spPr>
        <p:txBody>
          <a:bodyPr>
            <a:normAutofit/>
          </a:bodyPr>
          <a:lstStyle/>
          <a:p>
            <a:r>
              <a:rPr lang="en-US" sz="2000" dirty="0" err="1" smtClean="0"/>
              <a:t>Lysyl</a:t>
            </a:r>
            <a:r>
              <a:rPr lang="en-US" sz="2000" dirty="0" smtClean="0"/>
              <a:t> oxidase-like 2 </a:t>
            </a:r>
            <a:r>
              <a:rPr lang="en-US" sz="2000" dirty="0"/>
              <a:t>(</a:t>
            </a:r>
            <a:r>
              <a:rPr lang="en-US" sz="2000" dirty="0" smtClean="0"/>
              <a:t>LOXL2) </a:t>
            </a:r>
            <a:r>
              <a:rPr lang="en-US" sz="2000" dirty="0"/>
              <a:t>promotes cross-linking </a:t>
            </a:r>
            <a:r>
              <a:rPr lang="en-US" sz="2000" dirty="0" smtClean="0"/>
              <a:t>of collagen </a:t>
            </a:r>
            <a:r>
              <a:rPr lang="en-US" sz="2000" dirty="0"/>
              <a:t>in pathological </a:t>
            </a:r>
            <a:r>
              <a:rPr lang="en-US" sz="2000" dirty="0" err="1" smtClean="0"/>
              <a:t>stroma</a:t>
            </a:r>
            <a:endParaRPr lang="en-US" sz="2000" dirty="0" smtClean="0"/>
          </a:p>
          <a:p>
            <a:r>
              <a:rPr lang="en-US" sz="2000" dirty="0" smtClean="0"/>
              <a:t>Association </a:t>
            </a:r>
            <a:r>
              <a:rPr lang="en-US" sz="2000" dirty="0"/>
              <a:t>between sLOXL2 </a:t>
            </a:r>
            <a:r>
              <a:rPr lang="en-US" sz="2000" dirty="0" smtClean="0"/>
              <a:t>levels and </a:t>
            </a:r>
            <a:r>
              <a:rPr lang="en-US" sz="2000" dirty="0"/>
              <a:t>IPF disease </a:t>
            </a:r>
            <a:r>
              <a:rPr lang="en-US" sz="2000" dirty="0" smtClean="0"/>
              <a:t>progression in 2 cohorts</a:t>
            </a:r>
          </a:p>
          <a:p>
            <a:r>
              <a:rPr lang="en-US" sz="2000" dirty="0" smtClean="0"/>
              <a:t>Baseline sLOXL2 levels were not significantly correlated with FVC or DL</a:t>
            </a:r>
            <a:r>
              <a:rPr lang="en-US" sz="2000" baseline="-25000" dirty="0" smtClean="0"/>
              <a:t>CO</a:t>
            </a:r>
          </a:p>
          <a:p>
            <a:r>
              <a:rPr lang="en-US" sz="2000" dirty="0" err="1" smtClean="0"/>
              <a:t>Simtuzumab</a:t>
            </a:r>
            <a:r>
              <a:rPr lang="en-US" sz="2000" dirty="0" smtClean="0"/>
              <a:t> (humanized monoclonal, LOXL2 inhibitor) </a:t>
            </a:r>
            <a:r>
              <a:rPr lang="en-US" sz="2000" dirty="0"/>
              <a:t>is </a:t>
            </a:r>
            <a:r>
              <a:rPr lang="en-US" sz="2000" dirty="0" smtClean="0"/>
              <a:t>in </a:t>
            </a:r>
            <a:r>
              <a:rPr lang="en-US" sz="2000" dirty="0"/>
              <a:t>a phase 2 clinical trial</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60618" y="2167132"/>
            <a:ext cx="3463636" cy="2455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3544" y="6136177"/>
            <a:ext cx="3952877" cy="307777"/>
          </a:xfrm>
          <a:prstGeom prst="rect">
            <a:avLst/>
          </a:prstGeom>
          <a:noFill/>
        </p:spPr>
        <p:txBody>
          <a:bodyPr wrap="none" rtlCol="0">
            <a:spAutoFit/>
          </a:bodyPr>
          <a:lstStyle/>
          <a:p>
            <a:r>
              <a:rPr lang="en-US" sz="1400" dirty="0" err="1"/>
              <a:t>Chien</a:t>
            </a:r>
            <a:r>
              <a:rPr lang="en-US" sz="1400" dirty="0"/>
              <a:t> JW, et </a:t>
            </a:r>
            <a:r>
              <a:rPr lang="en-US" sz="1400" dirty="0" smtClean="0"/>
              <a:t>al. </a:t>
            </a:r>
            <a:r>
              <a:rPr lang="en-US" sz="1400" i="1" dirty="0" err="1" smtClean="0"/>
              <a:t>Eur</a:t>
            </a:r>
            <a:r>
              <a:rPr lang="en-US" sz="1400" i="1" dirty="0" smtClean="0"/>
              <a:t> </a:t>
            </a:r>
            <a:r>
              <a:rPr lang="en-US" sz="1400" i="1" dirty="0" err="1"/>
              <a:t>Respir</a:t>
            </a:r>
            <a:r>
              <a:rPr lang="en-US" sz="1400" i="1" dirty="0"/>
              <a:t> J</a:t>
            </a:r>
            <a:r>
              <a:rPr lang="en-US" sz="1400" dirty="0"/>
              <a:t>. </a:t>
            </a:r>
            <a:r>
              <a:rPr lang="en-US" sz="1400" dirty="0" smtClean="0"/>
              <a:t>2014;43(5</a:t>
            </a:r>
            <a:r>
              <a:rPr lang="en-US" sz="1400" dirty="0"/>
              <a:t>):</a:t>
            </a:r>
            <a:r>
              <a:rPr lang="en-US" sz="1400" dirty="0" smtClean="0"/>
              <a:t>1430-1438</a:t>
            </a:r>
            <a:r>
              <a:rPr lang="en-US" sz="1400" dirty="0"/>
              <a:t>. </a:t>
            </a:r>
          </a:p>
        </p:txBody>
      </p:sp>
      <p:sp>
        <p:nvSpPr>
          <p:cNvPr id="7" name="TextBox 6"/>
          <p:cNvSpPr txBox="1"/>
          <p:nvPr/>
        </p:nvSpPr>
        <p:spPr>
          <a:xfrm rot="16200000">
            <a:off x="4009164" y="3155029"/>
            <a:ext cx="2736864" cy="307777"/>
          </a:xfrm>
          <a:prstGeom prst="rect">
            <a:avLst/>
          </a:prstGeom>
          <a:noFill/>
        </p:spPr>
        <p:txBody>
          <a:bodyPr wrap="square" rtlCol="0">
            <a:spAutoFit/>
          </a:bodyPr>
          <a:lstStyle/>
          <a:p>
            <a:pPr algn="ctr"/>
            <a:r>
              <a:rPr lang="en-US" sz="1400" b="1" dirty="0"/>
              <a:t>Cumulative </a:t>
            </a:r>
            <a:r>
              <a:rPr lang="en-US" sz="1400" b="1" dirty="0" smtClean="0"/>
              <a:t>Incidence Probability</a:t>
            </a:r>
            <a:endParaRPr lang="en-US" sz="1400" b="1" dirty="0"/>
          </a:p>
        </p:txBody>
      </p:sp>
      <p:sp>
        <p:nvSpPr>
          <p:cNvPr id="8" name="TextBox 7"/>
          <p:cNvSpPr txBox="1"/>
          <p:nvPr/>
        </p:nvSpPr>
        <p:spPr>
          <a:xfrm>
            <a:off x="6816758" y="4617521"/>
            <a:ext cx="1172052" cy="307777"/>
          </a:xfrm>
          <a:prstGeom prst="rect">
            <a:avLst/>
          </a:prstGeom>
          <a:noFill/>
        </p:spPr>
        <p:txBody>
          <a:bodyPr wrap="none" rtlCol="0">
            <a:spAutoFit/>
          </a:bodyPr>
          <a:lstStyle/>
          <a:p>
            <a:r>
              <a:rPr lang="en-US" sz="1400" b="1" dirty="0"/>
              <a:t>Time </a:t>
            </a:r>
            <a:r>
              <a:rPr lang="en-US" sz="1400" b="1" dirty="0" smtClean="0"/>
              <a:t>Months</a:t>
            </a:r>
            <a:endParaRPr lang="en-US" sz="1400" b="1" dirty="0"/>
          </a:p>
        </p:txBody>
      </p:sp>
      <p:sp>
        <p:nvSpPr>
          <p:cNvPr id="9" name="TextBox 8"/>
          <p:cNvSpPr txBox="1"/>
          <p:nvPr/>
        </p:nvSpPr>
        <p:spPr>
          <a:xfrm>
            <a:off x="6127592" y="1232011"/>
            <a:ext cx="2521527" cy="923330"/>
          </a:xfrm>
          <a:prstGeom prst="rect">
            <a:avLst/>
          </a:prstGeom>
          <a:noFill/>
        </p:spPr>
        <p:txBody>
          <a:bodyPr wrap="square" rtlCol="0">
            <a:spAutoFit/>
          </a:bodyPr>
          <a:lstStyle/>
          <a:p>
            <a:pPr algn="ctr"/>
            <a:r>
              <a:rPr lang="en-US" dirty="0"/>
              <a:t>Composite </a:t>
            </a:r>
            <a:r>
              <a:rPr lang="en-US" dirty="0" smtClean="0"/>
              <a:t>Disease </a:t>
            </a:r>
            <a:r>
              <a:rPr lang="en-US" dirty="0"/>
              <a:t>P</a:t>
            </a:r>
            <a:r>
              <a:rPr lang="en-US" dirty="0" smtClean="0"/>
              <a:t>rogression Endpoint</a:t>
            </a:r>
          </a:p>
          <a:p>
            <a:pPr algn="ctr"/>
            <a:r>
              <a:rPr lang="en-US" dirty="0" smtClean="0"/>
              <a:t>(ARTEMIS Cohort)*</a:t>
            </a:r>
            <a:endParaRPr lang="en-US" dirty="0"/>
          </a:p>
        </p:txBody>
      </p:sp>
      <p:sp>
        <p:nvSpPr>
          <p:cNvPr id="11" name="Content Placeholder 2"/>
          <p:cNvSpPr txBox="1">
            <a:spLocks/>
          </p:cNvSpPr>
          <p:nvPr/>
        </p:nvSpPr>
        <p:spPr>
          <a:xfrm>
            <a:off x="5105401" y="5284592"/>
            <a:ext cx="3989616" cy="13965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C54125"/>
              </a:buClr>
              <a:buSzPct val="120000"/>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C54125"/>
              </a:buClr>
              <a:buSzPct val="120000"/>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C54125"/>
              </a:buClr>
              <a:buSzPct val="120000"/>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C54125"/>
              </a:buClr>
              <a:buSzPct val="120000"/>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C54125"/>
              </a:buClr>
              <a:buSzPct val="120000"/>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smtClean="0"/>
              <a:t>*Composite End-Point (time to first event)</a:t>
            </a:r>
            <a:endParaRPr lang="en-US" sz="1600" dirty="0"/>
          </a:p>
          <a:p>
            <a:pPr marL="285750" indent="-285750">
              <a:buFont typeface="Arial" panose="020B0604020202020204" pitchFamily="34" charset="0"/>
              <a:buChar char="•"/>
            </a:pPr>
            <a:r>
              <a:rPr lang="en-US" sz="1400" dirty="0" smtClean="0"/>
              <a:t>Any cause mortality </a:t>
            </a:r>
            <a:r>
              <a:rPr lang="en-US" sz="1400" u="sng" dirty="0" smtClean="0"/>
              <a:t>or</a:t>
            </a:r>
          </a:p>
          <a:p>
            <a:pPr marL="285750" indent="-285750">
              <a:buFont typeface="Arial" panose="020B0604020202020204" pitchFamily="34" charset="0"/>
              <a:buChar char="•"/>
            </a:pPr>
            <a:r>
              <a:rPr lang="en-US" sz="1400" dirty="0" smtClean="0"/>
              <a:t>Respiratory hospitalization </a:t>
            </a:r>
            <a:r>
              <a:rPr lang="en-US" sz="1400" u="sng" dirty="0" smtClean="0"/>
              <a:t>or  </a:t>
            </a:r>
          </a:p>
          <a:p>
            <a:pPr marL="285750" indent="-285750">
              <a:buFont typeface="Arial" panose="020B0604020202020204" pitchFamily="34" charset="0"/>
              <a:buChar char="•"/>
            </a:pPr>
            <a:r>
              <a:rPr lang="en-US" sz="1400" dirty="0" smtClean="0"/>
              <a:t>Decrease in lung </a:t>
            </a:r>
            <a:r>
              <a:rPr lang="en-US" sz="1400" dirty="0"/>
              <a:t>function </a:t>
            </a:r>
            <a:r>
              <a:rPr lang="en-US" sz="1400" dirty="0" smtClean="0"/>
              <a:t>(FVC and DL</a:t>
            </a:r>
            <a:r>
              <a:rPr lang="en-US" sz="1400" baseline="-25000" dirty="0" smtClean="0"/>
              <a:t>CO</a:t>
            </a:r>
            <a:r>
              <a:rPr lang="en-US" sz="1400" dirty="0" smtClean="0"/>
              <a:t> criteria)</a:t>
            </a:r>
            <a:endParaRPr lang="en-US" sz="1400" dirty="0"/>
          </a:p>
        </p:txBody>
      </p:sp>
    </p:spTree>
    <p:extLst>
      <p:ext uri="{BB962C8B-B14F-4D97-AF65-F5344CB8AC3E}">
        <p14:creationId xmlns:p14="http://schemas.microsoft.com/office/powerpoint/2010/main" val="4195034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46308" y="279410"/>
            <a:ext cx="7772400" cy="1143000"/>
          </a:xfrm>
        </p:spPr>
        <p:txBody>
          <a:bodyPr>
            <a:noAutofit/>
          </a:bodyPr>
          <a:lstStyle/>
          <a:p>
            <a:r>
              <a:rPr lang="en-US" sz="3600" b="1" dirty="0"/>
              <a:t>Predictors of Disease Severity and Progression in IPF</a:t>
            </a:r>
          </a:p>
        </p:txBody>
      </p:sp>
      <p:graphicFrame>
        <p:nvGraphicFramePr>
          <p:cNvPr id="3111" name="Group 39"/>
          <p:cNvGraphicFramePr>
            <a:graphicFrameLocks noGrp="1"/>
          </p:cNvGraphicFramePr>
          <p:nvPr>
            <p:ph type="tbl" idx="1"/>
            <p:extLst>
              <p:ext uri="{D42A27DB-BD31-4B8C-83A1-F6EECF244321}">
                <p14:modId xmlns:p14="http://schemas.microsoft.com/office/powerpoint/2010/main" val="809015603"/>
              </p:ext>
            </p:extLst>
          </p:nvPr>
        </p:nvGraphicFramePr>
        <p:xfrm>
          <a:off x="457200" y="1687285"/>
          <a:ext cx="8229600" cy="3771910"/>
        </p:xfrm>
        <a:graphic>
          <a:graphicData uri="http://schemas.openxmlformats.org/drawingml/2006/table">
            <a:tbl>
              <a:tblPr firstRow="1">
                <a:tableStyleId>{69012ECD-51FC-41F1-AA8D-1B2483CD663E}</a:tableStyleId>
              </a:tblPr>
              <a:tblGrid>
                <a:gridCol w="2044700"/>
                <a:gridCol w="6184900"/>
              </a:tblGrid>
              <a:tr h="4461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TESTS/ CLINICAL FACTORS</a:t>
                      </a:r>
                      <a:endParaRPr kumimoji="0" lang="en-US" sz="2000" b="0" i="0" u="none" strike="noStrike" cap="none" normalizeH="0" baseline="0" dirty="0" smtClean="0">
                        <a:ln>
                          <a:noFill/>
                        </a:ln>
                        <a:solidFill>
                          <a:schemeClr val="bg1"/>
                        </a:solidFill>
                        <a:effectLst/>
                        <a:latin typeface="Arial" pitchFamily="34" charset="0"/>
                        <a:ea typeface="ＭＳ Ｐゴシック" pitchFamily="-112" charset="-128"/>
                      </a:endParaRPr>
                    </a:p>
                  </a:txBody>
                  <a:tcPr marL="85613" marR="85613" marT="42807" marB="4280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PREDICTIVE VALUE            </a:t>
                      </a:r>
                      <a:endParaRPr kumimoji="0" lang="en-US" sz="2000" b="0" i="0" u="none" strike="noStrike" cap="none" normalizeH="0" baseline="0" dirty="0" smtClean="0">
                        <a:ln>
                          <a:noFill/>
                        </a:ln>
                        <a:solidFill>
                          <a:schemeClr val="bg1"/>
                        </a:solidFill>
                        <a:effectLst/>
                        <a:latin typeface="Arial" pitchFamily="34" charset="0"/>
                        <a:ea typeface="ＭＳ Ｐゴシック" pitchFamily="-112" charset="-128"/>
                      </a:endParaRPr>
                    </a:p>
                  </a:txBody>
                  <a:tcPr marL="85613" marR="85613" marT="42807" marB="42807" anchor="ctr" horzOverflow="overflow"/>
                </a:tc>
              </a:tr>
              <a:tr h="407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FVC</a:t>
                      </a:r>
                      <a:endParaRPr kumimoji="0" lang="en-US" sz="1800" b="0" i="0" u="none" strike="noStrike" cap="none" normalizeH="0" baseline="0" dirty="0" smtClean="0">
                        <a:ln>
                          <a:noFill/>
                        </a:ln>
                        <a:solidFill>
                          <a:schemeClr val="tx1"/>
                        </a:solidFill>
                        <a:effectLst/>
                        <a:latin typeface="Arial" pitchFamily="34" charset="0"/>
                        <a:ea typeface="ＭＳ Ｐゴシック" pitchFamily="-112" charset="-128"/>
                      </a:endParaRPr>
                    </a:p>
                  </a:txBody>
                  <a:tcPr marL="85613" marR="85613" marT="42807" marB="42807" anchor="ctr" horzOverflow="overflow"/>
                </a:tc>
                <a:tc>
                  <a:txBody>
                    <a:bodyPr/>
                    <a:lstStyle/>
                    <a:p>
                      <a:pPr marL="231775" marR="0" lvl="0" indent="-231775" algn="l" defTabSz="914400" rtl="0" eaLnBrk="1" fontAlgn="base" latinLnBrk="0" hangingPunct="1">
                        <a:lnSpc>
                          <a:spcPct val="100000"/>
                        </a:lnSpc>
                        <a:spcBef>
                          <a:spcPct val="0"/>
                        </a:spcBef>
                        <a:spcAft>
                          <a:spcPct val="0"/>
                        </a:spcAft>
                        <a:buClr>
                          <a:srgbClr val="C00000"/>
                        </a:buClr>
                        <a:buSzPct val="120000"/>
                        <a:buFontTx/>
                        <a:buChar char="•"/>
                        <a:tabLst/>
                      </a:pPr>
                      <a:r>
                        <a:rPr kumimoji="0" lang="en-US" sz="1800" u="none" strike="noStrike" cap="none" normalizeH="0" baseline="0" dirty="0" smtClean="0">
                          <a:ln>
                            <a:noFill/>
                          </a:ln>
                          <a:effectLst/>
                          <a:sym typeface="Symbol" pitchFamily="18" charset="2"/>
                        </a:rPr>
                        <a:t>Initial value and change over time correlate with mortality </a:t>
                      </a:r>
                      <a:endParaRPr kumimoji="0" lang="en-US" sz="1800" b="0" i="0" u="none" strike="noStrike" cap="none" normalizeH="0" baseline="0" dirty="0" smtClean="0">
                        <a:ln>
                          <a:noFill/>
                        </a:ln>
                        <a:solidFill>
                          <a:schemeClr val="tx1"/>
                        </a:solidFill>
                        <a:effectLst/>
                        <a:latin typeface="Arial" pitchFamily="34" charset="0"/>
                        <a:ea typeface="ＭＳ Ｐゴシック" pitchFamily="-112" charset="-128"/>
                        <a:sym typeface="Symbol" pitchFamily="18" charset="2"/>
                      </a:endParaRPr>
                    </a:p>
                  </a:txBody>
                  <a:tcPr marL="85613" marR="85613" marT="42807" marB="42807" anchor="ctr" horzOverflow="overflow"/>
                </a:tc>
              </a:tr>
              <a:tr h="407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DL</a:t>
                      </a:r>
                      <a:r>
                        <a:rPr kumimoji="0" lang="en-US" sz="1800" u="none" strike="noStrike" cap="none" normalizeH="0" baseline="-25000" dirty="0" smtClean="0">
                          <a:ln>
                            <a:noFill/>
                          </a:ln>
                          <a:effectLst/>
                        </a:rPr>
                        <a:t>CO</a:t>
                      </a:r>
                      <a:endParaRPr kumimoji="0" lang="en-US" sz="1800" b="0" i="0" u="none" strike="noStrike" cap="none" normalizeH="0" baseline="0" dirty="0" smtClean="0">
                        <a:ln>
                          <a:noFill/>
                        </a:ln>
                        <a:solidFill>
                          <a:schemeClr val="tx1"/>
                        </a:solidFill>
                        <a:effectLst/>
                        <a:latin typeface="Arial" pitchFamily="34" charset="0"/>
                        <a:ea typeface="ＭＳ Ｐゴシック" pitchFamily="-112" charset="-128"/>
                      </a:endParaRPr>
                    </a:p>
                  </a:txBody>
                  <a:tcPr marL="85613" marR="85613" marT="42807" marB="42807" anchor="ctr" horzOverflow="overflow"/>
                </a:tc>
                <a:tc>
                  <a:txBody>
                    <a:bodyPr/>
                    <a:lstStyle/>
                    <a:p>
                      <a:pPr marL="231775" marR="0" lvl="0" indent="-231775" algn="l" defTabSz="914400" rtl="0" eaLnBrk="1" fontAlgn="base" latinLnBrk="0" hangingPunct="1">
                        <a:lnSpc>
                          <a:spcPct val="100000"/>
                        </a:lnSpc>
                        <a:spcBef>
                          <a:spcPct val="0"/>
                        </a:spcBef>
                        <a:spcAft>
                          <a:spcPct val="0"/>
                        </a:spcAft>
                        <a:buClr>
                          <a:srgbClr val="C00000"/>
                        </a:buClr>
                        <a:buSzPct val="120000"/>
                        <a:buFontTx/>
                        <a:buChar char="•"/>
                        <a:tabLst/>
                      </a:pPr>
                      <a:r>
                        <a:rPr kumimoji="0" lang="en-US" sz="1800" u="none" strike="noStrike" cap="none" normalizeH="0" baseline="0" dirty="0" smtClean="0">
                          <a:ln>
                            <a:noFill/>
                          </a:ln>
                          <a:effectLst/>
                          <a:sym typeface="Symbol" pitchFamily="18" charset="2"/>
                        </a:rPr>
                        <a:t>&lt; 35% predicted </a:t>
                      </a:r>
                      <a:r>
                        <a:rPr kumimoji="0" lang="en-US" sz="1800" u="none" strike="noStrike" cap="none" normalizeH="0" baseline="0" dirty="0" smtClean="0">
                          <a:ln>
                            <a:noFill/>
                          </a:ln>
                          <a:effectLst/>
                          <a:sym typeface="Wingdings" panose="05000000000000000000" pitchFamily="2" charset="2"/>
                        </a:rPr>
                        <a:t> lower </a:t>
                      </a:r>
                      <a:r>
                        <a:rPr kumimoji="0" lang="en-US" sz="1800" u="none" strike="noStrike" cap="none" normalizeH="0" baseline="0" dirty="0" smtClean="0">
                          <a:ln>
                            <a:noFill/>
                          </a:ln>
                          <a:effectLst/>
                          <a:sym typeface="Symbol" pitchFamily="18" charset="2"/>
                        </a:rPr>
                        <a:t>survival</a:t>
                      </a:r>
                      <a:endParaRPr kumimoji="0" lang="en-US" sz="1800" b="0" i="0" u="none" strike="noStrike" cap="none" normalizeH="0" baseline="0" dirty="0" smtClean="0">
                        <a:ln>
                          <a:noFill/>
                        </a:ln>
                        <a:solidFill>
                          <a:schemeClr val="tx1"/>
                        </a:solidFill>
                        <a:effectLst/>
                        <a:latin typeface="Arial" pitchFamily="34" charset="0"/>
                        <a:ea typeface="ＭＳ Ｐゴシック" pitchFamily="-112" charset="-128"/>
                        <a:sym typeface="Symbol" pitchFamily="18" charset="2"/>
                      </a:endParaRPr>
                    </a:p>
                  </a:txBody>
                  <a:tcPr marL="85613" marR="85613" marT="42807" marB="42807" anchor="ctr" horzOverflow="overflow"/>
                </a:tc>
              </a:tr>
              <a:tr h="6458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6MWT</a:t>
                      </a:r>
                      <a:endParaRPr kumimoji="0" lang="en-US" sz="1800" b="0" i="0" u="none" strike="noStrike" cap="none" normalizeH="0" baseline="0" dirty="0" smtClean="0">
                        <a:ln>
                          <a:noFill/>
                        </a:ln>
                        <a:solidFill>
                          <a:schemeClr val="tx1"/>
                        </a:solidFill>
                        <a:effectLst/>
                        <a:latin typeface="Arial" pitchFamily="34" charset="0"/>
                        <a:ea typeface="ＭＳ Ｐゴシック" pitchFamily="-112" charset="-128"/>
                      </a:endParaRPr>
                    </a:p>
                  </a:txBody>
                  <a:tcPr marL="85613" marR="85613" marT="42807" marB="42807" anchor="ctr" horzOverflow="overflow"/>
                </a:tc>
                <a:tc>
                  <a:txBody>
                    <a:bodyPr/>
                    <a:lstStyle/>
                    <a:p>
                      <a:pPr marL="231775" marR="0" lvl="0" indent="-231775" algn="l" defTabSz="914400" rtl="0" eaLnBrk="1" fontAlgn="base" latinLnBrk="0" hangingPunct="1">
                        <a:lnSpc>
                          <a:spcPct val="100000"/>
                        </a:lnSpc>
                        <a:spcBef>
                          <a:spcPct val="0"/>
                        </a:spcBef>
                        <a:spcAft>
                          <a:spcPct val="0"/>
                        </a:spcAft>
                        <a:buClr>
                          <a:srgbClr val="C00000"/>
                        </a:buClr>
                        <a:buSzPct val="120000"/>
                        <a:buFontTx/>
                        <a:buChar char="•"/>
                        <a:tabLst/>
                      </a:pPr>
                      <a:r>
                        <a:rPr kumimoji="0" lang="en-US" sz="1800" u="none" strike="noStrike" cap="none" normalizeH="0" baseline="0" dirty="0" smtClean="0">
                          <a:ln>
                            <a:noFill/>
                          </a:ln>
                          <a:effectLst/>
                          <a:sym typeface="Symbol" pitchFamily="18" charset="2"/>
                        </a:rPr>
                        <a:t>O</a:t>
                      </a:r>
                      <a:r>
                        <a:rPr kumimoji="0" lang="en-US" sz="1800" u="none" strike="noStrike" cap="none" normalizeH="0" baseline="-25000" dirty="0" smtClean="0">
                          <a:ln>
                            <a:noFill/>
                          </a:ln>
                          <a:effectLst/>
                          <a:sym typeface="Symbol" pitchFamily="18" charset="2"/>
                        </a:rPr>
                        <a:t>2</a:t>
                      </a:r>
                      <a:r>
                        <a:rPr kumimoji="0" lang="en-US" sz="1800" u="none" strike="noStrike" cap="none" normalizeH="0" baseline="0" dirty="0" smtClean="0">
                          <a:ln>
                            <a:noFill/>
                          </a:ln>
                          <a:effectLst/>
                          <a:sym typeface="Symbol" pitchFamily="18" charset="2"/>
                        </a:rPr>
                        <a:t> sat  88% </a:t>
                      </a:r>
                      <a:r>
                        <a:rPr kumimoji="0" lang="en-US" sz="1800" u="none" strike="noStrike" cap="none" normalizeH="0" baseline="0" dirty="0" smtClean="0">
                          <a:ln>
                            <a:noFill/>
                          </a:ln>
                          <a:effectLst/>
                          <a:sym typeface="Wingdings" panose="05000000000000000000" pitchFamily="2" charset="2"/>
                        </a:rPr>
                        <a:t></a:t>
                      </a:r>
                      <a:r>
                        <a:rPr kumimoji="0" lang="en-US" sz="1800" u="none" strike="noStrike" cap="none" normalizeH="0" baseline="0" dirty="0" smtClean="0">
                          <a:ln>
                            <a:noFill/>
                          </a:ln>
                          <a:effectLst/>
                          <a:sym typeface="Symbol" pitchFamily="18" charset="2"/>
                        </a:rPr>
                        <a:t> increased mortality risk for IPF &amp; NSIP</a:t>
                      </a:r>
                    </a:p>
                    <a:p>
                      <a:pPr marL="231775" marR="0" lvl="0" indent="-231775" algn="l" defTabSz="914400" rtl="0" eaLnBrk="1" fontAlgn="base" latinLnBrk="0" hangingPunct="1">
                        <a:lnSpc>
                          <a:spcPct val="100000"/>
                        </a:lnSpc>
                        <a:spcBef>
                          <a:spcPct val="0"/>
                        </a:spcBef>
                        <a:spcAft>
                          <a:spcPct val="0"/>
                        </a:spcAft>
                        <a:buClr>
                          <a:srgbClr val="C00000"/>
                        </a:buClr>
                        <a:buSzPct val="120000"/>
                        <a:buFontTx/>
                        <a:buChar char="•"/>
                        <a:tabLst/>
                      </a:pPr>
                      <a:r>
                        <a:rPr kumimoji="0" lang="en-US" sz="1800" u="none" strike="noStrike" cap="none" normalizeH="0" baseline="0" dirty="0" smtClean="0">
                          <a:ln>
                            <a:noFill/>
                          </a:ln>
                          <a:effectLst/>
                          <a:sym typeface="Symbol" pitchFamily="18" charset="2"/>
                        </a:rPr>
                        <a:t>Walk distance correlates with mortality</a:t>
                      </a:r>
                    </a:p>
                    <a:p>
                      <a:pPr marL="231775" marR="0" lvl="0" indent="-231775" algn="l" defTabSz="914400" rtl="0" eaLnBrk="1" fontAlgn="base" latinLnBrk="0" hangingPunct="1">
                        <a:lnSpc>
                          <a:spcPct val="100000"/>
                        </a:lnSpc>
                        <a:spcBef>
                          <a:spcPct val="0"/>
                        </a:spcBef>
                        <a:spcAft>
                          <a:spcPct val="0"/>
                        </a:spcAft>
                        <a:buClr>
                          <a:srgbClr val="C00000"/>
                        </a:buClr>
                        <a:buSzPct val="120000"/>
                        <a:buFontTx/>
                        <a:buChar char="•"/>
                        <a:tabLst/>
                      </a:pPr>
                      <a:r>
                        <a:rPr kumimoji="0" lang="en-US" sz="1800" u="none" strike="noStrike" cap="none" normalizeH="0" baseline="0" dirty="0" smtClean="0">
                          <a:ln>
                            <a:noFill/>
                          </a:ln>
                          <a:effectLst/>
                          <a:sym typeface="Symbol" pitchFamily="18" charset="2"/>
                        </a:rPr>
                        <a:t>Heart rate recovery correlates with mortality</a:t>
                      </a:r>
                      <a:endParaRPr kumimoji="0" lang="en-US" sz="1800" b="0" i="0" u="none" strike="noStrike" cap="none" normalizeH="0" baseline="0" dirty="0" smtClean="0">
                        <a:ln>
                          <a:noFill/>
                        </a:ln>
                        <a:solidFill>
                          <a:srgbClr val="FF0000"/>
                        </a:solidFill>
                        <a:effectLst/>
                        <a:latin typeface="Arial" pitchFamily="34" charset="0"/>
                        <a:ea typeface="ＭＳ Ｐゴシック" pitchFamily="-112" charset="-128"/>
                        <a:sym typeface="Symbol" pitchFamily="18" charset="2"/>
                      </a:endParaRPr>
                    </a:p>
                  </a:txBody>
                  <a:tcPr marL="85613" marR="85613" marT="42807" marB="42807" anchor="ctr" horzOverflow="overflow"/>
                </a:tc>
              </a:tr>
              <a:tr h="407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Pulmonary   hypertension</a:t>
                      </a:r>
                      <a:endParaRPr kumimoji="0" lang="en-US" sz="1800" b="0" i="0" u="none" strike="noStrike" cap="none" normalizeH="0" baseline="0" dirty="0" smtClean="0">
                        <a:ln>
                          <a:noFill/>
                        </a:ln>
                        <a:solidFill>
                          <a:schemeClr val="tx1"/>
                        </a:solidFill>
                        <a:effectLst/>
                        <a:latin typeface="Arial" pitchFamily="34" charset="0"/>
                        <a:ea typeface="ＭＳ Ｐゴシック" pitchFamily="-112" charset="-128"/>
                      </a:endParaRPr>
                    </a:p>
                  </a:txBody>
                  <a:tcPr marL="85613" marR="85613" marT="42807" marB="42807" anchor="ctr" horzOverflow="overflow"/>
                </a:tc>
                <a:tc>
                  <a:txBody>
                    <a:bodyPr/>
                    <a:lstStyle/>
                    <a:p>
                      <a:pPr marL="231775" marR="0" lvl="0" indent="-231775" algn="l" defTabSz="914400" rtl="0" eaLnBrk="1" fontAlgn="base" latinLnBrk="0" hangingPunct="1">
                        <a:lnSpc>
                          <a:spcPct val="100000"/>
                        </a:lnSpc>
                        <a:spcBef>
                          <a:spcPct val="0"/>
                        </a:spcBef>
                        <a:spcAft>
                          <a:spcPct val="0"/>
                        </a:spcAft>
                        <a:buClr>
                          <a:srgbClr val="C00000"/>
                        </a:buClr>
                        <a:buSzPct val="120000"/>
                        <a:buFontTx/>
                        <a:buChar char="•"/>
                        <a:tabLst/>
                      </a:pPr>
                      <a:r>
                        <a:rPr kumimoji="0" lang="en-US" sz="1800" u="none" strike="noStrike" cap="none" normalizeH="0" baseline="0" dirty="0" smtClean="0">
                          <a:ln>
                            <a:noFill/>
                          </a:ln>
                          <a:effectLst/>
                          <a:sym typeface="Symbol" pitchFamily="18" charset="2"/>
                        </a:rPr>
                        <a:t>Associated with higher mortality</a:t>
                      </a:r>
                      <a:endParaRPr kumimoji="0" lang="en-US" sz="1800" b="0" i="0" u="none" strike="noStrike" cap="none" normalizeH="0" baseline="-25000" dirty="0" smtClean="0">
                        <a:ln>
                          <a:noFill/>
                        </a:ln>
                        <a:solidFill>
                          <a:schemeClr val="tx1"/>
                        </a:solidFill>
                        <a:effectLst/>
                        <a:latin typeface="Arial" pitchFamily="34" charset="0"/>
                        <a:ea typeface="ＭＳ Ｐゴシック" pitchFamily="-112" charset="-128"/>
                        <a:sym typeface="Symbol" pitchFamily="18" charset="2"/>
                      </a:endParaRPr>
                    </a:p>
                  </a:txBody>
                  <a:tcPr marL="85613" marR="85613" marT="42807" marB="42807" anchor="ctr" horzOverflow="overflow"/>
                </a:tc>
              </a:tr>
              <a:tr h="2597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Dyspnea score</a:t>
                      </a:r>
                      <a:endParaRPr kumimoji="0" lang="en-US" sz="1800" b="0" i="0" u="none" strike="noStrike" cap="none" normalizeH="0" baseline="0" dirty="0" smtClean="0">
                        <a:ln>
                          <a:noFill/>
                        </a:ln>
                        <a:solidFill>
                          <a:schemeClr val="tx1"/>
                        </a:solidFill>
                        <a:effectLst/>
                        <a:latin typeface="Arial" pitchFamily="34" charset="0"/>
                        <a:ea typeface="ＭＳ Ｐゴシック" pitchFamily="-112" charset="-128"/>
                      </a:endParaRPr>
                    </a:p>
                  </a:txBody>
                  <a:tcPr marL="85613" marR="85613" marT="42807" marB="42807" anchor="ctr" horzOverflow="overflow"/>
                </a:tc>
                <a:tc>
                  <a:txBody>
                    <a:bodyPr/>
                    <a:lstStyle/>
                    <a:p>
                      <a:pPr marL="231775" marR="0" lvl="0" indent="-231775" algn="l" defTabSz="914400" rtl="0" eaLnBrk="1" fontAlgn="base" latinLnBrk="0" hangingPunct="1">
                        <a:lnSpc>
                          <a:spcPct val="100000"/>
                        </a:lnSpc>
                        <a:spcBef>
                          <a:spcPct val="0"/>
                        </a:spcBef>
                        <a:spcAft>
                          <a:spcPct val="0"/>
                        </a:spcAft>
                        <a:buClr>
                          <a:srgbClr val="C00000"/>
                        </a:buClr>
                        <a:buSzPct val="120000"/>
                        <a:buFontTx/>
                        <a:buChar char="•"/>
                        <a:tabLst/>
                      </a:pPr>
                      <a:r>
                        <a:rPr kumimoji="0" lang="en-US" sz="1800" u="none" strike="noStrike" cap="none" normalizeH="0" baseline="0" dirty="0" smtClean="0">
                          <a:ln>
                            <a:noFill/>
                          </a:ln>
                          <a:effectLst/>
                          <a:sym typeface="Symbol" pitchFamily="18" charset="2"/>
                        </a:rPr>
                        <a:t>Correlates with survival</a:t>
                      </a:r>
                      <a:endParaRPr kumimoji="0" lang="en-US" sz="1800" b="0" i="0" u="none" strike="noStrike" cap="none" normalizeH="0" baseline="0" dirty="0" smtClean="0">
                        <a:ln>
                          <a:noFill/>
                        </a:ln>
                        <a:solidFill>
                          <a:schemeClr val="tx1"/>
                        </a:solidFill>
                        <a:effectLst/>
                        <a:latin typeface="Arial" pitchFamily="34" charset="0"/>
                        <a:ea typeface="ＭＳ Ｐゴシック" pitchFamily="-112" charset="-128"/>
                        <a:sym typeface="Symbol" pitchFamily="18" charset="2"/>
                      </a:endParaRPr>
                    </a:p>
                  </a:txBody>
                  <a:tcPr marL="85613" marR="85613" marT="42807" marB="42807" anchor="ctr" horzOverflow="overflow"/>
                </a:tc>
              </a:tr>
              <a:tr h="2607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Hospitalization</a:t>
                      </a:r>
                      <a:endParaRPr kumimoji="0" lang="en-US" sz="1800" b="0" i="0" u="none" strike="noStrike" cap="none" normalizeH="0" baseline="0" dirty="0" smtClean="0">
                        <a:ln>
                          <a:noFill/>
                        </a:ln>
                        <a:solidFill>
                          <a:schemeClr val="tx1"/>
                        </a:solidFill>
                        <a:effectLst/>
                        <a:latin typeface="Arial" pitchFamily="34" charset="0"/>
                        <a:ea typeface="ＭＳ Ｐゴシック" pitchFamily="-112" charset="-128"/>
                      </a:endParaRPr>
                    </a:p>
                  </a:txBody>
                  <a:tcPr marL="85613" marR="85613" marT="42807" marB="42807" anchor="ctr" horzOverflow="overflow"/>
                </a:tc>
                <a:tc>
                  <a:txBody>
                    <a:bodyPr/>
                    <a:lstStyle/>
                    <a:p>
                      <a:pPr marL="231775" marR="0" lvl="0" indent="-231775" algn="l" defTabSz="914400" rtl="0" eaLnBrk="1" fontAlgn="base" latinLnBrk="0" hangingPunct="1">
                        <a:lnSpc>
                          <a:spcPct val="100000"/>
                        </a:lnSpc>
                        <a:spcBef>
                          <a:spcPct val="0"/>
                        </a:spcBef>
                        <a:spcAft>
                          <a:spcPct val="0"/>
                        </a:spcAft>
                        <a:buClr>
                          <a:srgbClr val="C00000"/>
                        </a:buClr>
                        <a:buSzPct val="120000"/>
                        <a:buFontTx/>
                        <a:buChar char="•"/>
                        <a:tabLst/>
                      </a:pPr>
                      <a:r>
                        <a:rPr kumimoji="0" lang="en-US" sz="1800" u="none" strike="noStrike" cap="none" normalizeH="0" baseline="0" dirty="0" smtClean="0">
                          <a:ln>
                            <a:noFill/>
                          </a:ln>
                          <a:effectLst/>
                          <a:sym typeface="Symbol" pitchFamily="18" charset="2"/>
                        </a:rPr>
                        <a:t>Predicts worse survival</a:t>
                      </a:r>
                      <a:endParaRPr kumimoji="0" lang="en-US" sz="1800" b="0" i="0" u="none" strike="noStrike" cap="none" normalizeH="0" baseline="0" dirty="0" smtClean="0">
                        <a:ln>
                          <a:noFill/>
                        </a:ln>
                        <a:solidFill>
                          <a:schemeClr val="tx1"/>
                        </a:solidFill>
                        <a:effectLst/>
                        <a:latin typeface="Arial" pitchFamily="34" charset="0"/>
                        <a:ea typeface="ＭＳ Ｐゴシック" pitchFamily="-112" charset="-128"/>
                        <a:sym typeface="Symbol" pitchFamily="18" charset="2"/>
                      </a:endParaRPr>
                    </a:p>
                  </a:txBody>
                  <a:tcPr marL="85613" marR="85613" marT="42807" marB="42807" anchor="ctr" horzOverflow="overflow"/>
                </a:tc>
              </a:tr>
            </a:tbl>
          </a:graphicData>
        </a:graphic>
      </p:graphicFrame>
      <p:sp>
        <p:nvSpPr>
          <p:cNvPr id="2" name="TextBox 1"/>
          <p:cNvSpPr txBox="1"/>
          <p:nvPr/>
        </p:nvSpPr>
        <p:spPr>
          <a:xfrm>
            <a:off x="54430" y="6149008"/>
            <a:ext cx="4596451" cy="307777"/>
          </a:xfrm>
          <a:prstGeom prst="rect">
            <a:avLst/>
          </a:prstGeom>
          <a:noFill/>
        </p:spPr>
        <p:txBody>
          <a:bodyPr wrap="none" rtlCol="0">
            <a:spAutoFit/>
          </a:bodyPr>
          <a:lstStyle/>
          <a:p>
            <a:r>
              <a:rPr lang="en-US" sz="1400" dirty="0"/>
              <a:t>Ley B, </a:t>
            </a:r>
            <a:r>
              <a:rPr lang="en-US" sz="1400" dirty="0" smtClean="0"/>
              <a:t>et al. </a:t>
            </a:r>
            <a:r>
              <a:rPr lang="en-US" sz="1400" i="1" dirty="0" smtClean="0"/>
              <a:t>Am </a:t>
            </a:r>
            <a:r>
              <a:rPr lang="en-US" sz="1400" i="1" dirty="0"/>
              <a:t>J </a:t>
            </a:r>
            <a:r>
              <a:rPr lang="en-US" sz="1400" i="1" dirty="0" err="1"/>
              <a:t>Respir</a:t>
            </a:r>
            <a:r>
              <a:rPr lang="en-US" sz="1400" i="1" dirty="0"/>
              <a:t> </a:t>
            </a:r>
            <a:r>
              <a:rPr lang="en-US" sz="1400" i="1" dirty="0" err="1"/>
              <a:t>Crit</a:t>
            </a:r>
            <a:r>
              <a:rPr lang="en-US" sz="1400" i="1" dirty="0"/>
              <a:t> Care Med</a:t>
            </a:r>
            <a:r>
              <a:rPr lang="en-US" sz="1400" dirty="0"/>
              <a:t>. </a:t>
            </a:r>
            <a:r>
              <a:rPr lang="en-US" sz="1400" dirty="0" smtClean="0"/>
              <a:t>2011;183(4</a:t>
            </a:r>
            <a:r>
              <a:rPr lang="en-US" sz="1400" dirty="0"/>
              <a:t>):</a:t>
            </a:r>
            <a:r>
              <a:rPr lang="en-US" sz="1400" dirty="0" smtClean="0"/>
              <a:t>431-440</a:t>
            </a:r>
            <a:r>
              <a:rPr lang="en-US" sz="1400" dirty="0"/>
              <a:t>.</a:t>
            </a:r>
          </a:p>
        </p:txBody>
      </p:sp>
    </p:spTree>
    <p:extLst>
      <p:ext uri="{BB962C8B-B14F-4D97-AF65-F5344CB8AC3E}">
        <p14:creationId xmlns:p14="http://schemas.microsoft.com/office/powerpoint/2010/main" val="219394742"/>
      </p:ext>
    </p:ext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1"/>
  <p:tag name="INCORRECTPOINTVALUE" val="0"/>
  <p:tag name="AUTOADJUSTPARTRANGE" val="True"/>
  <p:tag name="FIBNUMRESULTS" val="5"/>
  <p:tag name="PRRESPONSE2" val="9"/>
  <p:tag name="PRRESPONSE6" val="5"/>
  <p:tag name="PRRESPONSE10" val="1"/>
  <p:tag name="POWERPOINTVERSION" val="14.0"/>
  <p:tag name="CSVFORMAT" val="0"/>
  <p:tag name="RESPCOUNTERFORMAT" val="0"/>
  <p:tag name="ALLOWDUPLICATES" val="False"/>
  <p:tag name="REVIEWONLY" val="False"/>
  <p:tag name="RACEANIMATIONSPEED" val="3"/>
  <p:tag name="BUBBLENAMEVISIBLE" val="True"/>
  <p:tag name="CUSTOMGRIDBACKCOLOR" val="-722948"/>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MULTIRESPDIVISOR" val="1"/>
  <p:tag name="SAVECSVWITHSESSION" val="True"/>
  <p:tag name="DISPLAYNAME" val="True"/>
  <p:tag name="PRRESPONSE7" val="4"/>
  <p:tag name="POLLINGCYCLE" val="2"/>
  <p:tag name="STDCHART" val="1"/>
  <p:tag name="RESPTABLESTYLE" val="-1"/>
  <p:tag name="CUSTOMCELLBACKCOLOR1" val="-657956"/>
  <p:tag name="PRRESPONSE4" val="7"/>
  <p:tag name="ADVANCEDSETTINGSVIEW" val="False"/>
  <p:tag name="DELIMITERS" val="3.1"/>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342&quot;/&gt;&lt;/object&gt;&lt;object type=&quot;3&quot; unique_id=&quot;10004&quot;&gt;&lt;property id=&quot;20148&quot; value=&quot;5&quot;/&gt;&lt;property id=&quot;20300&quot; value=&quot;Slide 2&quot;/&gt;&lt;property id=&quot;20307&quot; value=&quot;343&quot;/&gt;&lt;/object&gt;&lt;object type=&quot;3&quot; unique_id=&quot;10005&quot;&gt;&lt;property id=&quot;20148&quot; value=&quot;5&quot;/&gt;&lt;property id=&quot;20300&quot; value=&quot;Slide 3&quot;/&gt;&lt;property id=&quot;20307&quot; value=&quot;344&quot;/&gt;&lt;/object&gt;&lt;object type=&quot;3&quot; unique_id=&quot;10006&quot;&gt;&lt;property id=&quot;20148&quot; value=&quot;5&quot;/&gt;&lt;property id=&quot;20300&quot; value=&quot;Slide 4 - &amp;quot;Epidemiology of Idiopathic Pulmonary Fibrosis:  The Importance of Accurate and Early Diagnosis&amp;quot;&quot;/&gt;&lt;property id=&quot;20307&quot; value=&quot;305&quot;/&gt;&lt;/object&gt;&lt;object type=&quot;3&quot; unique_id=&quot;10007&quot;&gt;&lt;property id=&quot;20148&quot; value=&quot;5&quot;/&gt;&lt;property id=&quot;20300&quot; value=&quot;Slide 5 - &amp;quot;Faculty Disclosure&amp;quot;&quot;/&gt;&lt;property id=&quot;20307&quot; value=&quot;306&quot;/&gt;&lt;/object&gt;&lt;object type=&quot;3&quot; unique_id=&quot;10008&quot;&gt;&lt;property id=&quot;20148&quot; value=&quot;5&quot;/&gt;&lt;property id=&quot;20300&quot; value=&quot;Slide 6 - &amp;quot;Learning Objective&amp;quot;&quot;/&gt;&lt;property id=&quot;20307&quot; value=&quot;307&quot;/&gt;&lt;/object&gt;&lt;object type=&quot;3&quot; unique_id=&quot;10009&quot;&gt;&lt;property id=&quot;20148&quot; value=&quot;5&quot;/&gt;&lt;property id=&quot;20300&quot; value=&quot;Slide 7 - &amp;quot;Epidemiology of IPF: The Importance of Accurate and Early Diagnosis&amp;quot;&quot;/&gt;&lt;property id=&quot;20307&quot; value=&quot;304&quot;/&gt;&lt;/object&gt;&lt;object type=&quot;3&quot; unique_id=&quot;10010&quot;&gt;&lt;property id=&quot;20148&quot; value=&quot;5&quot;/&gt;&lt;property id=&quot;20300&quot; value=&quot;Slide 8 - &amp;quot;Case Background&amp;quot;&quot;/&gt;&lt;property id=&quot;20307&quot; value=&quot;266&quot;/&gt;&lt;/object&gt;&lt;object type=&quot;3&quot; unique_id=&quot;10011&quot;&gt;&lt;property id=&quot;20148&quot; value=&quot;5&quot;/&gt;&lt;property id=&quot;20300&quot; value=&quot;Slide 9 - &amp;quot;CT Image for ARS #1&amp;quot;&quot;/&gt;&lt;property id=&quot;20307&quot; value=&quot;268&quot;/&gt;&lt;/object&gt;&lt;object type=&quot;3&quot; unique_id=&quot;10012&quot;&gt;&lt;property id=&quot;20148&quot; value=&quot;5&quot;/&gt;&lt;property id=&quot;20300&quot; value=&quot;Slide 10 - &amp;quot;The most important part of the management of this patient is:&amp;quot;&quot;/&gt;&lt;property id=&quot;20307&quot; value=&quot;302&quot;/&gt;&lt;/object&gt;&lt;object type=&quot;3&quot; unique_id=&quot;10013&quot;&gt;&lt;property id=&quot;20148&quot; value=&quot;5&quot;/&gt;&lt;property id=&quot;20300&quot; value=&quot;Slide 11 - &amp;quot;Which one of the following statements about IPF is TRUE?&amp;quot;&quot;/&gt;&lt;property id=&quot;20307&quot; value=&quot;303&quot;/&gt;&lt;/object&gt;&lt;object type=&quot;3&quot; unique_id=&quot;10014&quot;&gt;&lt;property id=&quot;20148&quot; value=&quot;5&quot;/&gt;&lt;property id=&quot;20300&quot; value=&quot;Slide 12 - &amp;quot;Outline&amp;quot;&quot;/&gt;&lt;property id=&quot;20307&quot; value=&quot;308&quot;/&gt;&lt;/object&gt;&lt;object type=&quot;3&quot; unique_id=&quot;10015&quot;&gt;&lt;property id=&quot;20148&quot; value=&quot;5&quot;/&gt;&lt;property id=&quot;20300&quot; value=&quot;Slide 13 - &amp;quot;Idiopathic Pulmonary Fibrosis&amp;quot;&quot;/&gt;&lt;property id=&quot;20307&quot; value=&quot;309&quot;/&gt;&lt;/object&gt;&lt;object type=&quot;3&quot; unique_id=&quot;10016&quot;&gt;&lt;property id=&quot;20148&quot; value=&quot;5&quot;/&gt;&lt;property id=&quot;20300&quot; value=&quot;Slide 14 - &amp;quot;Idiopathic Pulmonary Fibrosis&amp;quot;&quot;/&gt;&lt;property id=&quot;20307&quot; value=&quot;310&quot;/&gt;&lt;/object&gt;&lt;object type=&quot;3&quot; unique_id=&quot;10017&quot;&gt;&lt;property id=&quot;20148&quot; value=&quot;5&quot;/&gt;&lt;property id=&quot;20300&quot; value=&quot;Slide 15 - &amp;quot;Idiopathic Pulmonary Fibrosis&amp;quot;&quot;/&gt;&lt;property id=&quot;20307&quot; value=&quot;311&quot;/&gt;&lt;/object&gt;&lt;object type=&quot;3&quot; unique_id=&quot;10018&quot;&gt;&lt;property id=&quot;20148&quot; value=&quot;5&quot;/&gt;&lt;property id=&quot;20300&quot; value=&quot;Slide 16 - &amp;quot;Age- and Sex-Stratified Incidence of IPF&amp;quot;&quot;/&gt;&lt;property id=&quot;20307&quot; value=&quot;312&quot;/&gt;&lt;/object&gt;&lt;object type=&quot;3&quot; unique_id=&quot;10019&quot;&gt;&lt;property id=&quot;20148&quot; value=&quot;5&quot;/&gt;&lt;property id=&quot;20300&quot; value=&quot;Slide 17 - &amp;quot;So How Much IPF Is There in the US?&amp;quot;&quot;/&gt;&lt;property id=&quot;20307&quot; value=&quot;313&quot;/&gt;&lt;/object&gt;&lt;object type=&quot;3&quot; unique_id=&quot;10020&quot;&gt;&lt;property id=&quot;20148&quot; value=&quot;5&quot;/&gt;&lt;property id=&quot;20300&quot; value=&quot;Slide 18 - &amp;quot;Does Early Diagnosis Matter?&amp;quot;&quot;/&gt;&lt;property id=&quot;20307&quot; value=&quot;314&quot;/&gt;&lt;/object&gt;&lt;object type=&quot;3&quot; unique_id=&quot;10021&quot;&gt;&lt;property id=&quot;20148&quot; value=&quot;5&quot;/&gt;&lt;property id=&quot;20300&quot; value=&quot;Slide 19 - &amp;quot;Survival in IPF&amp;quot;&quot;/&gt;&lt;property id=&quot;20307&quot; value=&quot;315&quot;/&gt;&lt;/object&gt;&lt;object type=&quot;3&quot; unique_id=&quot;10022&quot;&gt;&lt;property id=&quot;20148&quot; value=&quot;5&quot;/&gt;&lt;property id=&quot;20300&quot; value=&quot;Slide 20 - &amp;quot;Hypothetical Timeline  for an IPF Patient&amp;quot;&quot;/&gt;&lt;property id=&quot;20307&quot; value=&quot;316&quot;/&gt;&lt;/object&gt;&lt;object type=&quot;3&quot; unique_id=&quot;10023&quot;&gt;&lt;property id=&quot;20148&quot; value=&quot;5&quot;/&gt;&lt;property id=&quot;20300&quot; value=&quot;Slide 21 - &amp;quot;Higher Mortality Rate Among IPF Patients With Longer Delays in Accessing Care&amp;quot;&quot;/&gt;&lt;property id=&quot;20307&quot; value=&quot;317&quot;/&gt;&lt;/object&gt;&lt;object type=&quot;3&quot; unique_id=&quot;10024&quot;&gt;&lt;property id=&quot;20148&quot; value=&quot;5&quot;/&gt;&lt;property id=&quot;20300&quot; value=&quot;Slide 22 - &amp;quot;Those with Delayed Access  Were Not Sicker or Older&amp;quot;&quot;/&gt;&lt;property id=&quot;20307&quot; value=&quot;318&quot;/&gt;&lt;/object&gt;&lt;object type=&quot;3&quot; unique_id=&quot;10025&quot;&gt;&lt;property id=&quot;20148&quot; value=&quot;5&quot;/&gt;&lt;property id=&quot;20300&quot; value=&quot;Slide 23 - &amp;quot;Hazard Ratios for Death and Transplantation Adjusted for Age, FVC%, Gender, and Socioeconomic Status&amp;quot;&quot;/&gt;&lt;property id=&quot;20307&quot; value=&quot;319&quot;/&gt;&lt;/object&gt;&lt;object type=&quot;3&quot; unique_id=&quot;10026&quot;&gt;&lt;property id=&quot;20148&quot; value=&quot;5&quot;/&gt;&lt;property id=&quot;20300&quot; value=&quot;Slide 24 - &amp;quot;Why Might Early Referral  Be Better?&amp;quot;&quot;/&gt;&lt;property id=&quot;20307&quot; value=&quot;320&quot;/&gt;&lt;/object&gt;&lt;object type=&quot;3&quot; unique_id=&quot;10027&quot;&gt;&lt;property id=&quot;20148&quot; value=&quot;5&quot;/&gt;&lt;property id=&quot;20300&quot; value=&quot;Slide 25 - &amp;quot;Why Might Early Referral Be Better?&amp;quot;&quot;/&gt;&lt;property id=&quot;20307&quot; value=&quot;321&quot;/&gt;&lt;/object&gt;&lt;object type=&quot;3&quot; unique_id=&quot;10028&quot;&gt;&lt;property id=&quot;20148&quot; value=&quot;5&quot;/&gt;&lt;property id=&quot;20300&quot; value=&quot;Slide 26 - &amp;quot;Clinical Predictors of Progression or Death &amp;quot;&quot;/&gt;&lt;property id=&quot;20307&quot; value=&quot;322&quot;/&gt;&lt;/object&gt;&lt;object type=&quot;3&quot; unique_id=&quot;10029&quot;&gt;&lt;property id=&quot;20148&quot; value=&quot;5&quot;/&gt;&lt;property id=&quot;20300&quot; value=&quot;Slide 27&quot;/&gt;&lt;property id=&quot;20307&quot; value=&quot;323&quot;/&gt;&lt;/object&gt;&lt;object type=&quot;3&quot; unique_id=&quot;10030&quot;&gt;&lt;property id=&quot;20148&quot; value=&quot;5&quot;/&gt;&lt;property id=&quot;20300&quot; value=&quot;Slide 28&quot;/&gt;&lt;property id=&quot;20307&quot; value=&quot;324&quot;/&gt;&lt;/object&gt;&lt;object type=&quot;3&quot; unique_id=&quot;10031&quot;&gt;&lt;property id=&quot;20148&quot; value=&quot;5&quot;/&gt;&lt;property id=&quot;20300&quot; value=&quot;Slide 29&quot;/&gt;&lt;property id=&quot;20307&quot; value=&quot;325&quot;/&gt;&lt;/object&gt;&lt;object type=&quot;3&quot; unique_id=&quot;10032&quot;&gt;&lt;property id=&quot;20148&quot; value=&quot;5&quot;/&gt;&lt;property id=&quot;20300&quot; value=&quot;Slide 30&quot;/&gt;&lt;property id=&quot;20307&quot; value=&quot;326&quot;/&gt;&lt;/object&gt;&lt;object type=&quot;3&quot; unique_id=&quot;10033&quot;&gt;&lt;property id=&quot;20148&quot; value=&quot;5&quot;/&gt;&lt;property id=&quot;20300&quot; value=&quot;Slide 31&quot;/&gt;&lt;property id=&quot;20307&quot; value=&quot;327&quot;/&gt;&lt;/object&gt;&lt;object type=&quot;3&quot; unique_id=&quot;10034&quot;&gt;&lt;property id=&quot;20148&quot; value=&quot;5&quot;/&gt;&lt;property id=&quot;20300&quot; value=&quot;Slide 32&quot;/&gt;&lt;property id=&quot;20307&quot; value=&quot;328&quot;/&gt;&lt;/object&gt;&lt;object type=&quot;3&quot; unique_id=&quot;10035&quot;&gt;&lt;property id=&quot;20148&quot; value=&quot;5&quot;/&gt;&lt;property id=&quot;20300&quot; value=&quot;Slide 33&quot;/&gt;&lt;property id=&quot;20307&quot; value=&quot;329&quot;/&gt;&lt;/object&gt;&lt;object type=&quot;3&quot; unique_id=&quot;10036&quot;&gt;&lt;property id=&quot;20148&quot; value=&quot;5&quot;/&gt;&lt;property id=&quot;20300&quot; value=&quot;Slide 34&quot;/&gt;&lt;property id=&quot;20307&quot; value=&quot;330&quot;/&gt;&lt;/object&gt;&lt;object type=&quot;3&quot; unique_id=&quot;10037&quot;&gt;&lt;property id=&quot;20148&quot; value=&quot;5&quot;/&gt;&lt;property id=&quot;20300&quot; value=&quot;Slide 35 - &amp;quot;Is There Undiagnosed IPF in the Population?&amp;quot;&quot;/&gt;&lt;property id=&quot;20307&quot; value=&quot;331&quot;/&gt;&lt;/object&gt;&lt;object type=&quot;3&quot; unique_id=&quot;10038&quot;&gt;&lt;property id=&quot;20148&quot; value=&quot;5&quot;/&gt;&lt;property id=&quot;20300&quot; value=&quot;Slide 36&quot;/&gt;&lt;property id=&quot;20307&quot; value=&quot;332&quot;/&gt;&lt;/object&gt;&lt;object type=&quot;3&quot; unique_id=&quot;10039&quot;&gt;&lt;property id=&quot;20148&quot; value=&quot;5&quot;/&gt;&lt;property id=&quot;20300&quot; value=&quot;Slide 37 - &amp;quot;Prevalence of Asymptomatic, Subclinical  ILD Seen on Abdominal CT Scanning &amp;quot;&quot;/&gt;&lt;property id=&quot;20307&quot; value=&quot;333&quot;/&gt;&lt;/object&gt;&lt;object type=&quot;3&quot; unique_id=&quot;10040&quot;&gt;&lt;property id=&quot;20148&quot; value=&quot;5&quot;/&gt;&lt;property id=&quot;20300&quot; value=&quot;Slide 38 - &amp;quot;Subclinical ILD Is Prevalent in Younger  Family Members in Familial IPF Kindreds &amp;quot;&quot;/&gt;&lt;property id=&quot;20307&quot; value=&quot;334&quot;/&gt;&lt;/object&gt;&lt;object type=&quot;3&quot; unique_id=&quot;10041&quot;&gt;&lt;property id=&quot;20148&quot; value=&quot;5&quot;/&gt;&lt;property id=&quot;20300&quot; value=&quot;Slide 39 - &amp;quot;Subclinical ILD in the Community&amp;quot;&quot;/&gt;&lt;property id=&quot;20307&quot; value=&quot;335&quot;/&gt;&lt;/object&gt;&lt;object type=&quot;3&quot; unique_id=&quot;10042&quot;&gt;&lt;property id=&quot;20148&quot; value=&quot;5&quot;/&gt;&lt;property id=&quot;20300&quot; value=&quot;Slide 40 - &amp;quot;Summary&amp;quot;&quot;/&gt;&lt;property id=&quot;20307&quot; value=&quot;336&quot;/&gt;&lt;/object&gt;&lt;object type=&quot;3&quot; unique_id=&quot;10043&quot;&gt;&lt;property id=&quot;20148&quot; value=&quot;5&quot;/&gt;&lt;property id=&quot;20300&quot; value=&quot;Slide 41 - &amp;quot;Epidemiology of IPF: The Importance of Accurate and Early Diagnosis&amp;quot;&quot;/&gt;&lt;property id=&quot;20307&quot; value=&quot;337&quot;/&gt;&lt;/object&gt;&lt;object type=&quot;3&quot; unique_id=&quot;10044&quot;&gt;&lt;property id=&quot;20148&quot; value=&quot;5&quot;/&gt;&lt;property id=&quot;20300&quot; value=&quot;Slide 42 - &amp;quot;Case Background&amp;quot;&quot;/&gt;&lt;property id=&quot;20307&quot; value=&quot;338&quot;/&gt;&lt;/object&gt;&lt;object type=&quot;3&quot; unique_id=&quot;10045&quot;&gt;&lt;property id=&quot;20148&quot; value=&quot;5&quot;/&gt;&lt;property id=&quot;20300&quot; value=&quot;Slide 43 - &amp;quot;CT Image for ARS #1&amp;quot;&quot;/&gt;&lt;property id=&quot;20307&quot; value=&quot;339&quot;/&gt;&lt;/object&gt;&lt;object type=&quot;3&quot; unique_id=&quot;10046&quot;&gt;&lt;property id=&quot;20148&quot; value=&quot;5&quot;/&gt;&lt;property id=&quot;20300&quot; value=&quot;Slide 44 - &amp;quot;The most important part of the management of this patient is:&amp;quot;&quot;/&gt;&lt;property id=&quot;20307&quot; value=&quot;340&quot;/&gt;&lt;/object&gt;&lt;object type=&quot;3&quot; unique_id=&quot;10047&quot;&gt;&lt;property id=&quot;20148&quot; value=&quot;5&quot;/&gt;&lt;property id=&quot;20300&quot; value=&quot;Slide 45 - &amp;quot;Which one of the following statements about IPF is TRUE?&amp;quot;&quot;/&gt;&lt;property id=&quot;20307&quot; value=&quot;341&quot;/&gt;&lt;/object&gt;&lt;object type=&quot;3&quot; unique_id=&quot;10048&quot;&gt;&lt;property id=&quot;20148&quot; value=&quot;5&quot;/&gt;&lt;property id=&quot;20300&quot; value=&quot;Slide 46&quot;/&gt;&lt;property id=&quot;20307&quot; value=&quot;461&quot;/&gt;&lt;/object&gt;&lt;object type=&quot;3&quot; unique_id=&quot;10049&quot;&gt;&lt;property id=&quot;20148&quot; value=&quot;5&quot;/&gt;&lt;property id=&quot;20300&quot; value=&quot;Slide 47 - &amp;quot;Diagnosing IPF: A Dynamic, Interactive Cased-based Discussion&amp;quot;&quot;/&gt;&lt;property id=&quot;20307&quot; value=&quot;345&quot;/&gt;&lt;/object&gt;&lt;object type=&quot;3&quot; unique_id=&quot;10050&quot;&gt;&lt;property id=&quot;20148&quot; value=&quot;5&quot;/&gt;&lt;property id=&quot;20300&quot; value=&quot;Slide 48 - &amp;quot;Faculty Disclosure&amp;quot;&quot;/&gt;&lt;property id=&quot;20307&quot; value=&quot;346&quot;/&gt;&lt;/object&gt;&lt;object type=&quot;3&quot; unique_id=&quot;10051&quot;&gt;&lt;property id=&quot;20148&quot; value=&quot;5&quot;/&gt;&lt;property id=&quot;20300&quot; value=&quot;Slide 49 - &amp;quot;Learning Objective&amp;quot;&quot;/&gt;&lt;property id=&quot;20307&quot; value=&quot;347&quot;/&gt;&lt;/object&gt;&lt;object type=&quot;3&quot; unique_id=&quot;10052&quot;&gt;&lt;property id=&quot;20148&quot; value=&quot;5&quot;/&gt;&lt;property id=&quot;20300&quot; value=&quot;Slide 50 - &amp;quot;Objectives&amp;quot;&quot;/&gt;&lt;property id=&quot;20307&quot; value=&quot;348&quot;/&gt;&lt;/object&gt;&lt;object type=&quot;3&quot; unique_id=&quot;10053&quot;&gt;&lt;property id=&quot;20148&quot; value=&quot;5&quot;/&gt;&lt;property id=&quot;20300&quot; value=&quot;Slide 51 - &amp;quot;Diagnosing IPF: A Dynamic, Interactive, Case-based Discussion&amp;quot;&quot;/&gt;&lt;property id=&quot;20307&quot; value=&quot;394&quot;/&gt;&lt;/object&gt;&lt;object type=&quot;3&quot; unique_id=&quot;10054&quot;&gt;&lt;property id=&quot;20148&quot; value=&quot;5&quot;/&gt;&lt;property id=&quot;20300&quot; value=&quot;Slide 52 - &amp;quot;69-Year-Old Male&amp;quot;&quot;/&gt;&lt;property id=&quot;20307&quot; value=&quot;349&quot;/&gt;&lt;/object&gt;&lt;object type=&quot;3&quot; unique_id=&quot;10055&quot;&gt;&lt;property id=&quot;20148&quot; value=&quot;5&quot;/&gt;&lt;property id=&quot;20300&quot; value=&quot;Slide 53 - &amp;quot;CXR&amp;quot;&quot;/&gt;&lt;property id=&quot;20307&quot; value=&quot;350&quot;/&gt;&lt;/object&gt;&lt;object type=&quot;3&quot; unique_id=&quot;10056&quot;&gt;&lt;property id=&quot;20148&quot; value=&quot;5&quot;/&gt;&lt;property id=&quot;20300&quot; value=&quot;Slide 54 - &amp;quot;What would be your first diagnostic impression?&amp;quot;&quot;/&gt;&lt;property id=&quot;20307&quot; value=&quot;395&quot;/&gt;&lt;/object&gt;&lt;object type=&quot;3&quot; unique_id=&quot;10057&quot;&gt;&lt;property id=&quot;20148&quot; value=&quot;5&quot;/&gt;&lt;property id=&quot;20300&quot; value=&quot;Slide 55 - &amp;quot;Interstitial Lung Disease&amp;quot;&quot;/&gt;&lt;property id=&quot;20307&quot; value=&quot;352&quot;/&gt;&lt;/object&gt;&lt;object type=&quot;3&quot; unique_id=&quot;10058&quot;&gt;&lt;property id=&quot;20148&quot; value=&quot;5&quot;/&gt;&lt;property id=&quot;20300&quot; value=&quot;Slide 56 - &amp;quot;Interstitial Lung Diseases - Difficulties&amp;quot;&quot;/&gt;&lt;property id=&quot;20307&quot; value=&quot;353&quot;/&gt;&lt;/object&gt;&lt;object type=&quot;3&quot; unique_id=&quot;10059&quot;&gt;&lt;property id=&quot;20148&quot; value=&quot;5&quot;/&gt;&lt;property id=&quot;20300&quot; value=&quot;Slide 57&quot;/&gt;&lt;property id=&quot;20307&quot; value=&quot;354&quot;/&gt;&lt;/object&gt;&lt;object type=&quot;3&quot; unique_id=&quot;10060&quot;&gt;&lt;property id=&quot;20148&quot; value=&quot;5&quot;/&gt;&lt;property id=&quot;20300&quot; value=&quot;Slide 58&quot;/&gt;&lt;property id=&quot;20307&quot; value=&quot;355&quot;/&gt;&lt;/object&gt;&lt;object type=&quot;3&quot; unique_id=&quot;10061&quot;&gt;&lt;property id=&quot;20148&quot; value=&quot;5&quot;/&gt;&lt;property id=&quot;20300&quot; value=&quot;Slide 59&quot;/&gt;&lt;property id=&quot;20307&quot; value=&quot;356&quot;/&gt;&lt;/object&gt;&lt;object type=&quot;3&quot; unique_id=&quot;10062&quot;&gt;&lt;property id=&quot;20148&quot; value=&quot;5&quot;/&gt;&lt;property id=&quot;20300&quot; value=&quot;Slide 60 - &amp;quot;Diagnostic “Tools”&amp;quot;&quot;/&gt;&lt;property id=&quot;20307&quot; value=&quot;357&quot;/&gt;&lt;/object&gt;&lt;object type=&quot;3&quot; unique_id=&quot;10063&quot;&gt;&lt;property id=&quot;20148&quot; value=&quot;5&quot;/&gt;&lt;property id=&quot;20300&quot; value=&quot;Slide 61 - &amp;quot;Putting the Pattern in Context&amp;quot;&quot;/&gt;&lt;property id=&quot;20307&quot; value=&quot;358&quot;/&gt;&lt;/object&gt;&lt;object type=&quot;3&quot; unique_id=&quot;10064&quot;&gt;&lt;property id=&quot;20148&quot; value=&quot;5&quot;/&gt;&lt;property id=&quot;20300&quot; value=&quot;Slide 62 - &amp;quot;Putting the Pattern in Context&amp;quot;&quot;/&gt;&lt;property id=&quot;20307&quot; value=&quot;359&quot;/&gt;&lt;/object&gt;&lt;object type=&quot;3&quot; unique_id=&quot;10065&quot;&gt;&lt;property id=&quot;20148&quot; value=&quot;5&quot;/&gt;&lt;property id=&quot;20300&quot; value=&quot;Slide 63 - &amp;quot;Putting the Pattern in Context&amp;quot;&quot;/&gt;&lt;property id=&quot;20307&quot; value=&quot;360&quot;/&gt;&lt;/object&gt;&lt;object type=&quot;3&quot; unique_id=&quot;10066&quot;&gt;&lt;property id=&quot;20148&quot; value=&quot;5&quot;/&gt;&lt;property id=&quot;20300&quot; value=&quot;Slide 64 - &amp;quot;Causes of OP&amp;quot;&quot;/&gt;&lt;property id=&quot;20307&quot; value=&quot;361&quot;/&gt;&lt;/object&gt;&lt;object type=&quot;3&quot; unique_id=&quot;10067&quot;&gt;&lt;property id=&quot;20148&quot; value=&quot;5&quot;/&gt;&lt;property id=&quot;20300&quot; value=&quot;Slide 65 - &amp;quot;Interstitial Lung Disease Diagnostic Team&amp;quot;&quot;/&gt;&lt;property id=&quot;20307&quot; value=&quot;362&quot;/&gt;&lt;/object&gt;&lt;object type=&quot;3&quot; unique_id=&quot;10068&quot;&gt;&lt;property id=&quot;20148&quot; value=&quot;5&quot;/&gt;&lt;property id=&quot;20300&quot; value=&quot;Slide 66 - &amp;quot;Diagnostic “Tools”&amp;quot;&quot;/&gt;&lt;property id=&quot;20307&quot; value=&quot;363&quot;/&gt;&lt;/object&gt;&lt;object type=&quot;3&quot; unique_id=&quot;10069&quot;&gt;&lt;property id=&quot;20148&quot; value=&quot;5&quot;/&gt;&lt;property id=&quot;20300&quot; value=&quot;Slide 67&quot;/&gt;&lt;property id=&quot;20307&quot; value=&quot;364&quot;/&gt;&lt;/object&gt;&lt;object type=&quot;3&quot; unique_id=&quot;10070&quot;&gt;&lt;property id=&quot;20148&quot; value=&quot;5&quot;/&gt;&lt;property id=&quot;20300&quot; value=&quot;Slide 68 - &amp;quot;Undifferentiated CTD&amp;quot;&quot;/&gt;&lt;property id=&quot;20307&quot; value=&quot;365&quot;/&gt;&lt;/object&gt;&lt;object type=&quot;3&quot; unique_id=&quot;10071&quot;&gt;&lt;property id=&quot;20148&quot; value=&quot;5&quot;/&gt;&lt;property id=&quot;20300&quot; value=&quot;Slide 69 - &amp;quot;UCTD Is Common in Patients  With Suspected IIP&amp;quot;&quot;/&gt;&lt;property id=&quot;20307&quot; value=&quot;366&quot;/&gt;&lt;/object&gt;&lt;object type=&quot;3&quot; unique_id=&quot;10072&quot;&gt;&lt;property id=&quot;20148&quot; value=&quot;5&quot;/&gt;&lt;property id=&quot;20300&quot; value=&quot;Slide 70 - &amp;quot;Diagnosing IPF: A Dynamic, Interactive, Case-based Discussion&amp;quot;&quot;/&gt;&lt;property id=&quot;20307&quot; value=&quot;396&quot;/&gt;&lt;/object&gt;&lt;object type=&quot;3&quot; unique_id=&quot;10073&quot;&gt;&lt;property id=&quot;20148&quot; value=&quot;5&quot;/&gt;&lt;property id=&quot;20300&quot; value=&quot;Slide 71 - &amp;quot;Pulmonary Function Tests&amp;quot;&quot;/&gt;&lt;property id=&quot;20307&quot; value=&quot;367&quot;/&gt;&lt;/object&gt;&lt;object type=&quot;3&quot; unique_id=&quot;10074&quot;&gt;&lt;property id=&quot;20148&quot; value=&quot;5&quot;/&gt;&lt;property id=&quot;20300&quot; value=&quot;Slide 72&quot;/&gt;&lt;property id=&quot;20307&quot; value=&quot;368&quot;/&gt;&lt;/object&gt;&lt;object type=&quot;3&quot; unique_id=&quot;10075&quot;&gt;&lt;property id=&quot;20148&quot; value=&quot;5&quot;/&gt;&lt;property id=&quot;20300&quot; value=&quot;Slide 73 - &amp;quot;What is your leading general diagnosis?&amp;quot;&quot;/&gt;&lt;property id=&quot;20307&quot; value=&quot;397&quot;/&gt;&lt;/object&gt;&lt;object type=&quot;3&quot; unique_id=&quot;10076&quot;&gt;&lt;property id=&quot;20148&quot; value=&quot;5&quot;/&gt;&lt;property id=&quot;20300&quot; value=&quot;Slide 74&quot;/&gt;&lt;property id=&quot;20307&quot; value=&quot;370&quot;/&gt;&lt;/object&gt;&lt;object type=&quot;3&quot; unique_id=&quot;10077&quot;&gt;&lt;property id=&quot;20148&quot; value=&quot;5&quot;/&gt;&lt;property id=&quot;20300&quot; value=&quot;Slide 75 - &amp;quot;Diagnostic “Tools”&amp;quot;&quot;/&gt;&lt;property id=&quot;20307&quot; value=&quot;371&quot;/&gt;&lt;/object&gt;&lt;object type=&quot;3&quot; unique_id=&quot;10078&quot;&gt;&lt;property id=&quot;20148&quot; value=&quot;5&quot;/&gt;&lt;property id=&quot;20300&quot; value=&quot;Slide 76 - &amp;quot;High Resolution Computed Tomography&amp;quot;&quot;/&gt;&lt;property id=&quot;20307&quot; value=&quot;372&quot;/&gt;&lt;/object&gt;&lt;object type=&quot;3&quot; unique_id=&quot;10079&quot;&gt;&lt;property id=&quot;20148&quot; value=&quot;5&quot;/&gt;&lt;property id=&quot;20300&quot; value=&quot;Slide 77 - &amp;quot;High Resolution Computed Tomography&amp;quot;&quot;/&gt;&lt;property id=&quot;20307&quot; value=&quot;373&quot;/&gt;&lt;/object&gt;&lt;object type=&quot;3&quot; unique_id=&quot;10080&quot;&gt;&lt;property id=&quot;20148&quot; value=&quot;5&quot;/&gt;&lt;property id=&quot;20300&quot; value=&quot;Slide 78 - &amp;quot;Diagnostic “Tools”&amp;quot;&quot;/&gt;&lt;property id=&quot;20307&quot; value=&quot;374&quot;/&gt;&lt;/object&gt;&lt;object type=&quot;3&quot; unique_id=&quot;10081&quot;&gt;&lt;property id=&quot;20148&quot; value=&quot;5&quot;/&gt;&lt;property id=&quot;20300&quot; value=&quot;Slide 79 - &amp;quot;HRCT Criteria for UIP Pattern&amp;quot;&quot;/&gt;&lt;property id=&quot;20307&quot; value=&quot;375&quot;/&gt;&lt;/object&gt;&lt;object type=&quot;3&quot; unique_id=&quot;10082&quot;&gt;&lt;property id=&quot;20148&quot; value=&quot;5&quot;/&gt;&lt;property id=&quot;20300&quot; value=&quot;Slide 80 - &amp;quot;HRCT&amp;quot;&quot;/&gt;&lt;property id=&quot;20307&quot; value=&quot;468&quot;/&gt;&lt;/object&gt;&lt;object type=&quot;3&quot; unique_id=&quot;10083&quot;&gt;&lt;property id=&quot;20148&quot; value=&quot;5&quot;/&gt;&lt;property id=&quot;20300&quot; value=&quot;Slide 81 - &amp;quot;69-Year-Old With Mild Cough/Breathlessness&amp;quot;&quot;/&gt;&lt;property id=&quot;20307&quot; value=&quot;469&quot;/&gt;&lt;/object&gt;&lt;object type=&quot;3&quot; unique_id=&quot;10084&quot;&gt;&lt;property id=&quot;20148&quot; value=&quot;5&quot;/&gt;&lt;property id=&quot;20300&quot; value=&quot;Slide 82 - &amp;quot;Another HRCT&amp;quot;&quot;/&gt;&lt;property id=&quot;20307&quot; value=&quot;470&quot;/&gt;&lt;/object&gt;&lt;object type=&quot;3&quot; unique_id=&quot;10085&quot;&gt;&lt;property id=&quot;20148&quot; value=&quot;5&quot;/&gt;&lt;property id=&quot;20300&quot; value=&quot;Slide 83 - &amp;quot;Another HRCT&amp;quot;&quot;/&gt;&lt;property id=&quot;20307&quot; value=&quot;471&quot;/&gt;&lt;/object&gt;&lt;object type=&quot;3&quot; unique_id=&quot;10086&quot;&gt;&lt;property id=&quot;20148&quot; value=&quot;5&quot;/&gt;&lt;property id=&quot;20300&quot; value=&quot;Slide 84 - &amp;quot;Diagnostic “Tools”&amp;quot;&quot;/&gt;&lt;property id=&quot;20307&quot; value=&quot;380&quot;/&gt;&lt;/object&gt;&lt;object type=&quot;3&quot; unique_id=&quot;10087&quot;&gt;&lt;property id=&quot;20148&quot; value=&quot;5&quot;/&gt;&lt;property id=&quot;20300&quot; value=&quot;Slide 85 - &amp;quot;Probability of Diagnosing Diffuse Diseases&amp;quot;&quot;/&gt;&lt;property id=&quot;20307&quot; value=&quot;381&quot;/&gt;&lt;/object&gt;&lt;object type=&quot;3&quot; unique_id=&quot;10088&quot;&gt;&lt;property id=&quot;20148&quot; value=&quot;5&quot;/&gt;&lt;property id=&quot;20300&quot; value=&quot;Slide 86 - &amp;quot;Diagnostic Thoracoscopic Biopsy: An Outpatient Experience&amp;quot;&quot;/&gt;&lt;property id=&quot;20307&quot; value=&quot;382&quot;/&gt;&lt;/object&gt;&lt;object type=&quot;3&quot; unique_id=&quot;10089&quot;&gt;&lt;property id=&quot;20148&quot; value=&quot;5&quot;/&gt;&lt;property id=&quot;20300&quot; value=&quot;Slide 87 - &amp;quot;Risk Factors for Mortality&amp;quot;&quot;/&gt;&lt;property id=&quot;20307&quot; value=&quot;383&quot;/&gt;&lt;/object&gt;&lt;object type=&quot;3&quot; unique_id=&quot;10090&quot;&gt;&lt;property id=&quot;20148&quot; value=&quot;5&quot;/&gt;&lt;property id=&quot;20300&quot; value=&quot;Slide 88 - &amp;quot;Acute Exacerbation Following Surgery&amp;quot;&quot;/&gt;&lt;property id=&quot;20307&quot; value=&quot;384&quot;/&gt;&lt;/object&gt;&lt;object type=&quot;3&quot; unique_id=&quot;10091&quot;&gt;&lt;property id=&quot;20148&quot; value=&quot;5&quot;/&gt;&lt;property id=&quot;20300&quot; value=&quot;Slide 89 - &amp;quot;Usual Interstitial Pneumonia&amp;quot;&quot;/&gt;&lt;property id=&quot;20307&quot; value=&quot;385&quot;/&gt;&lt;/object&gt;&lt;object type=&quot;3&quot; unique_id=&quot;10092&quot;&gt;&lt;property id=&quot;20148&quot; value=&quot;5&quot;/&gt;&lt;property id=&quot;20300&quot; value=&quot;Slide 90&quot;/&gt;&lt;property id=&quot;20307&quot; value=&quot;386&quot;/&gt;&lt;/object&gt;&lt;object type=&quot;3&quot; unique_id=&quot;10093&quot;&gt;&lt;property id=&quot;20148&quot; value=&quot;5&quot;/&gt;&lt;property id=&quot;20300&quot; value=&quot;Slide 91&quot;/&gt;&lt;property id=&quot;20307&quot; value=&quot;387&quot;/&gt;&lt;/object&gt;&lt;object type=&quot;3&quot; unique_id=&quot;10094&quot;&gt;&lt;property id=&quot;20148&quot; value=&quot;5&quot;/&gt;&lt;property id=&quot;20300&quot; value=&quot;Slide 92 - &amp;quot;Intra-Patient Heterogeneity&amp;quot;&quot;/&gt;&lt;property id=&quot;20307&quot; value=&quot;388&quot;/&gt;&lt;/object&gt;&lt;object type=&quot;3&quot; unique_id=&quot;10095&quot;&gt;&lt;property id=&quot;20148&quot; value=&quot;5&quot;/&gt;&lt;property id=&quot;20300&quot; value=&quot;Slide 93 - &amp;quot;Interstitial Lung Disease Diagnostic Team&amp;quot;&quot;/&gt;&lt;property id=&quot;20307&quot; value=&quot;389&quot;/&gt;&lt;/object&gt;&lt;object type=&quot;3&quot; unique_id=&quot;10096&quot;&gt;&lt;property id=&quot;20148&quot; value=&quot;5&quot;/&gt;&lt;property id=&quot;20300&quot; value=&quot;Slide 94&quot;/&gt;&lt;property id=&quot;20307&quot; value=&quot;390&quot;/&gt;&lt;/object&gt;&lt;object type=&quot;3&quot; unique_id=&quot;10097&quot;&gt;&lt;property id=&quot;20148&quot; value=&quot;5&quot;/&gt;&lt;property id=&quot;20300&quot; value=&quot;Slide 95&quot;/&gt;&lt;property id=&quot;20307&quot; value=&quot;391&quot;/&gt;&lt;/object&gt;&lt;object type=&quot;3&quot; unique_id=&quot;10098&quot;&gt;&lt;property id=&quot;20148&quot; value=&quot;5&quot;/&gt;&lt;property id=&quot;20300&quot; value=&quot;Slide 96 - &amp;quot;Multidisciplinary Approach&amp;quot;&quot;/&gt;&lt;property id=&quot;20307&quot; value=&quot;392&quot;/&gt;&lt;/object&gt;&lt;object type=&quot;3&quot; unique_id=&quot;10099&quot;&gt;&lt;property id=&quot;20148&quot; value=&quot;5&quot;/&gt;&lt;property id=&quot;20300&quot; value=&quot;Slide 97&quot;/&gt;&lt;property id=&quot;20307&quot; value=&quot;393&quot;/&gt;&lt;/object&gt;&lt;object type=&quot;3&quot; unique_id=&quot;10100&quot;&gt;&lt;property id=&quot;20148&quot; value=&quot;5&quot;/&gt;&lt;property id=&quot;20300&quot; value=&quot;Slide 98 - &amp;quot;Diagnosing IPF: A Dynamic, Interactive, Case-based Discussion&amp;quot;&quot;/&gt;&lt;property id=&quot;20307&quot; value=&quot;398&quot;/&gt;&lt;/object&gt;&lt;object type=&quot;3&quot; unique_id=&quot;10101&quot;&gt;&lt;property id=&quot;20148&quot; value=&quot;5&quot;/&gt;&lt;property id=&quot;20300&quot; value=&quot;Slide 99 - &amp;quot;69-Year-Old Male&amp;quot;&quot;/&gt;&lt;property id=&quot;20307&quot; value=&quot;399&quot;/&gt;&lt;/object&gt;&lt;object type=&quot;3&quot; unique_id=&quot;10102&quot;&gt;&lt;property id=&quot;20148&quot; value=&quot;5&quot;/&gt;&lt;property id=&quot;20300&quot; value=&quot;Slide 100 - &amp;quot;CXR&amp;quot;&quot;/&gt;&lt;property id=&quot;20307&quot; value=&quot;400&quot;/&gt;&lt;/object&gt;&lt;object type=&quot;3&quot; unique_id=&quot;10103&quot;&gt;&lt;property id=&quot;20148&quot; value=&quot;5&quot;/&gt;&lt;property id=&quot;20300&quot; value=&quot;Slide 101 - &amp;quot;What would be your first diagnostic impression?&amp;quot;&quot;/&gt;&lt;property id=&quot;20307&quot; value=&quot;401&quot;/&gt;&lt;/object&gt;&lt;object type=&quot;3&quot; unique_id=&quot;10104&quot;&gt;&lt;property id=&quot;20148&quot; value=&quot;5&quot;/&gt;&lt;property id=&quot;20300&quot; value=&quot;Slide 102 - &amp;quot;Pulmonary Function Tests&amp;quot;&quot;/&gt;&lt;property id=&quot;20307&quot; value=&quot;402&quot;/&gt;&lt;/object&gt;&lt;object type=&quot;3&quot; unique_id=&quot;10105&quot;&gt;&lt;property id=&quot;20148&quot; value=&quot;5&quot;/&gt;&lt;property id=&quot;20300&quot; value=&quot;Slide 103&quot;/&gt;&lt;property id=&quot;20307&quot; value=&quot;403&quot;/&gt;&lt;/object&gt;&lt;object type=&quot;3&quot; unique_id=&quot;10106&quot;&gt;&lt;property id=&quot;20148&quot; value=&quot;5&quot;/&gt;&lt;property id=&quot;20300&quot; value=&quot;Slide 104 - &amp;quot;What is your leading general diagnosis?&amp;quot;&quot;/&gt;&lt;property id=&quot;20307&quot; value=&quot;404&quot;/&gt;&lt;/object&gt;&lt;object type=&quot;3&quot; unique_id=&quot;10107&quot;&gt;&lt;property id=&quot;20148&quot; value=&quot;5&quot;/&gt;&lt;property id=&quot;20300&quot; value=&quot;Slide 105&quot;/&gt;&lt;property id=&quot;20307&quot; value=&quot;462&quot;/&gt;&lt;/object&gt;&lt;object type=&quot;3&quot; unique_id=&quot;10108&quot;&gt;&lt;property id=&quot;20148&quot; value=&quot;5&quot;/&gt;&lt;property id=&quot;20300&quot; value=&quot;Slide 106 - &amp;quot;Pathophysiology of IPF and Appropriate Therapeutic Approaches&amp;quot;&quot;/&gt;&lt;property id=&quot;20307&quot; value=&quot;413&quot;/&gt;&lt;/object&gt;&lt;object type=&quot;3&quot; unique_id=&quot;10109&quot;&gt;&lt;property id=&quot;20148&quot; value=&quot;5&quot;/&gt;&lt;property id=&quot;20300&quot; value=&quot;Slide 107 - &amp;quot;Faculty Disclosure&amp;quot;&quot;/&gt;&lt;property id=&quot;20307&quot; value=&quot;414&quot;/&gt;&lt;/object&gt;&lt;object type=&quot;3&quot; unique_id=&quot;10110&quot;&gt;&lt;property id=&quot;20148&quot; value=&quot;5&quot;/&gt;&lt;property id=&quot;20300&quot; value=&quot;Slide 108 - &amp;quot;Learning Objective&amp;quot;&quot;/&gt;&lt;property id=&quot;20307&quot; value=&quot;415&quot;/&gt;&lt;/object&gt;&lt;object type=&quot;3&quot; unique_id=&quot;10111&quot;&gt;&lt;property id=&quot;20148&quot; value=&quot;5&quot;/&gt;&lt;property id=&quot;20300&quot; value=&quot;Slide 109 - &amp;quot;Pathophysiology of IPF and Appropriate Therapeutic Approaches&amp;quot;&quot;/&gt;&lt;property id=&quot;20307&quot; value=&quot;405&quot;/&gt;&lt;/object&gt;&lt;object type=&quot;3&quot; unique_id=&quot;10112&quot;&gt;&lt;property id=&quot;20148&quot; value=&quot;5&quot;/&gt;&lt;property id=&quot;20300&quot; value=&quot;Slide 110 - &amp;quot;All of the following correlate with or suggest underlying pulmonary hypertension, except:&amp;quot;&quot;/&gt;&lt;property id=&quot;20307&quot; value=&quot;410&quot;/&gt;&lt;/object&gt;&lt;object type=&quot;3&quot; unique_id=&quot;10113&quot;&gt;&lt;property id=&quot;20148&quot; value=&quot;5&quot;/&gt;&lt;property id=&quot;20300&quot; value=&quot;Slide 111 - &amp;quot;Combined pulmonary fibrosis/emphysema occurs in what percentage of current or former smokers with IPF? &amp;amp;#x09;&amp;quot;&quot;/&gt;&lt;property id=&quot;20307&quot; value=&quot;411&quot;/&gt;&lt;/object&gt;&lt;object type=&quot;3&quot; unique_id=&quot;10114&quot;&gt;&lt;property id=&quot;20148&quot; value=&quot;5&quot;/&gt;&lt;property id=&quot;20300&quot; value=&quot;Slide 112 - &amp;quot;A RVSP of 73 mmHg is sufficiently high that a right heart catheterization is unnecessary to confirm the diagnosis&quot;/&gt;&lt;property id=&quot;20307&quot; value=&quot;412&quot;/&gt;&lt;/object&gt;&lt;object type=&quot;3&quot; unique_id=&quot;10115&quot;&gt;&lt;property id=&quot;20148&quot; value=&quot;5&quot;/&gt;&lt;property id=&quot;20300&quot; value=&quot;Slide 113 - &amp;quot;The Ideal IPF Drug&amp;quot;&quot;/&gt;&lt;property id=&quot;20307&quot; value=&quot;416&quot;/&gt;&lt;/object&gt;&lt;object type=&quot;3&quot; unique_id=&quot;10116&quot;&gt;&lt;property id=&quot;20148&quot; value=&quot;5&quot;/&gt;&lt;property id=&quot;20300&quot; value=&quot;Slide 114&quot;/&gt;&lt;property id=&quot;20307&quot; value=&quot;464&quot;/&gt;&lt;/object&gt;&lt;object type=&quot;3&quot; unique_id=&quot;10117&quot;&gt;&lt;property id=&quot;20148&quot; value=&quot;5&quot;/&gt;&lt;property id=&quot;20300&quot; value=&quot;Slide 115&quot;/&gt;&lt;property id=&quot;20307&quot; value=&quot;465&quot;/&gt;&lt;/object&gt;&lt;object type=&quot;3&quot; unique_id=&quot;10118&quot;&gt;&lt;property id=&quot;20148&quot; value=&quot;5&quot;/&gt;&lt;property id=&quot;20300&quot; value=&quot;Slide 116&quot;/&gt;&lt;property id=&quot;20307&quot; value=&quot;419&quot;/&gt;&lt;/object&gt;&lt;object type=&quot;3&quot; unique_id=&quot;10119&quot;&gt;&lt;property id=&quot;20148&quot; value=&quot;5&quot;/&gt;&lt;property id=&quot;20300&quot; value=&quot;Slide 117&quot;/&gt;&lt;property id=&quot;20307&quot; value=&quot;420&quot;/&gt;&lt;/object&gt;&lt;object type=&quot;3&quot; unique_id=&quot;10120&quot;&gt;&lt;property id=&quot;20148&quot; value=&quot;5&quot;/&gt;&lt;property id=&quot;20300&quot; value=&quot;Slide 118&quot;/&gt;&lt;property id=&quot;20307&quot; value=&quot;421&quot;/&gt;&lt;/object&gt;&lt;object type=&quot;3&quot; unique_id=&quot;10121&quot;&gt;&lt;property id=&quot;20148&quot; value=&quot;5&quot;/&gt;&lt;property id=&quot;20300&quot; value=&quot;Slide 119&quot;/&gt;&lt;property id=&quot;20307&quot; value=&quot;422&quot;/&gt;&lt;/object&gt;&lt;object type=&quot;3&quot; unique_id=&quot;10122&quot;&gt;&lt;property id=&quot;20148&quot; value=&quot;5&quot;/&gt;&lt;property id=&quot;20300&quot; value=&quot;Slide 120&quot;/&gt;&lt;property id=&quot;20307&quot; value=&quot;423&quot;/&gt;&lt;/object&gt;&lt;object type=&quot;3&quot; unique_id=&quot;10123&quot;&gt;&lt;property id=&quot;20148&quot; value=&quot;5&quot;/&gt;&lt;property id=&quot;20300&quot; value=&quot;Slide 121&quot;/&gt;&lt;property id=&quot;20307&quot; value=&quot;424&quot;/&gt;&lt;/object&gt;&lt;object type=&quot;3&quot; unique_id=&quot;10124&quot;&gt;&lt;property id=&quot;20148&quot; value=&quot;5&quot;/&gt;&lt;property id=&quot;20300&quot; value=&quot;Slide 122&quot;/&gt;&lt;property id=&quot;20307&quot; value=&quot;425&quot;/&gt;&lt;/object&gt;&lt;object type=&quot;3&quot; unique_id=&quot;10125&quot;&gt;&lt;property id=&quot;20148&quot; value=&quot;5&quot;/&gt;&lt;property id=&quot;20300&quot; value=&quot;Slide 123 - &amp;quot;Local Signaling by  Coagulation Factors&amp;quot;&quot;/&gt;&lt;property id=&quot;20307&quot; value=&quot;426&quot;/&gt;&lt;/object&gt;&lt;object type=&quot;3&quot; unique_id=&quot;10126&quot;&gt;&lt;property id=&quot;20148&quot; value=&quot;5&quot;/&gt;&lt;property id=&quot;20300&quot; value=&quot;Slide 124&quot;/&gt;&lt;property id=&quot;20307&quot; value=&quot;427&quot;/&gt;&lt;/object&gt;&lt;object type=&quot;3&quot; unique_id=&quot;10127&quot;&gt;&lt;property id=&quot;20148&quot; value=&quot;5&quot;/&gt;&lt;property id=&quot;20300&quot; value=&quot;Slide 125&quot;/&gt;&lt;property id=&quot;20307&quot; value=&quot;428&quot;/&gt;&lt;/object&gt;&lt;object type=&quot;3&quot; unique_id=&quot;10128&quot;&gt;&lt;property id=&quot;20148&quot; value=&quot;5&quot;/&gt;&lt;property id=&quot;20300&quot; value=&quot;Slide 126&quot;/&gt;&lt;property id=&quot;20307&quot; value=&quot;429&quot;/&gt;&lt;/object&gt;&lt;object type=&quot;3&quot; unique_id=&quot;10129&quot;&gt;&lt;property id=&quot;20148&quot; value=&quot;5&quot;/&gt;&lt;property id=&quot;20300&quot; value=&quot;Slide 127&quot;/&gt;&lt;property id=&quot;20307&quot; value=&quot;466&quot;/&gt;&lt;/object&gt;&lt;object type=&quot;3&quot; unique_id=&quot;10130&quot;&gt;&lt;property id=&quot;20148&quot; value=&quot;5&quot;/&gt;&lt;property id=&quot;20300&quot; value=&quot;Slide 128 - &amp;quot;Pirfenidone Possible Mechanisms&amp;quot;&quot;/&gt;&lt;property id=&quot;20307&quot; value=&quot;431&quot;/&gt;&lt;/object&gt;&lt;object type=&quot;3&quot; unique_id=&quot;10131&quot;&gt;&lt;property id=&quot;20148&quot; value=&quot;5&quot;/&gt;&lt;property id=&quot;20300&quot; value=&quot;Slide 129&quot;/&gt;&lt;property id=&quot;20307&quot; value=&quot;467&quot;/&gt;&lt;/object&gt;&lt;object type=&quot;3&quot; unique_id=&quot;10132&quot;&gt;&lt;property id=&quot;20148&quot; value=&quot;5&quot;/&gt;&lt;property id=&quot;20300&quot; value=&quot;Slide 130&quot;/&gt;&lt;property id=&quot;20307&quot; value=&quot;433&quot;/&gt;&lt;/object&gt;&lt;object type=&quot;3&quot; unique_id=&quot;10133&quot;&gt;&lt;property id=&quot;20148&quot; value=&quot;5&quot;/&gt;&lt;property id=&quot;20300&quot; value=&quot;Slide 131 - &amp;quot;Prevalence of PH in IPF&amp;quot;&quot;/&gt;&lt;property id=&quot;20307&quot; value=&quot;434&quot;/&gt;&lt;/object&gt;&lt;object type=&quot;3&quot; unique_id=&quot;10134&quot;&gt;&lt;property id=&quot;20148&quot; value=&quot;5&quot;/&gt;&lt;property id=&quot;20300&quot; value=&quot;Slide 132 - &amp;quot;Mean Pulmonary Artery Pressure:  Prognostic Value in IPF&amp;quot;&quot;/&gt;&lt;property id=&quot;20307&quot; value=&quot;435&quot;/&gt;&lt;/object&gt;&lt;object type=&quot;3&quot; unique_id=&quot;10135&quot;&gt;&lt;property id=&quot;20148&quot; value=&quot;5&quot;/&gt;&lt;property id=&quot;20300&quot; value=&quot;Slide 133 - &amp;quot;How and When to Look for PH in IPF?&amp;quot;&quot;/&gt;&lt;property id=&quot;20307&quot; value=&quot;436&quot;/&gt;&lt;/object&gt;&lt;object type=&quot;3&quot; unique_id=&quot;10136&quot;&gt;&lt;property id=&quot;20148&quot; value=&quot;5&quot;/&gt;&lt;property id=&quot;20300&quot; value=&quot;Slide 134&quot;/&gt;&lt;property id=&quot;20307&quot; value=&quot;437&quot;/&gt;&lt;/object&gt;&lt;object type=&quot;3&quot; unique_id=&quot;10137&quot;&gt;&lt;property id=&quot;20148&quot; value=&quot;5&quot;/&gt;&lt;property id=&quot;20300&quot; value=&quot;Slide 135&quot;/&gt;&lt;property id=&quot;20307&quot; value=&quot;438&quot;/&gt;&lt;/object&gt;&lt;object type=&quot;3&quot; unique_id=&quot;10138&quot;&gt;&lt;property id=&quot;20148&quot; value=&quot;5&quot;/&gt;&lt;property id=&quot;20300&quot; value=&quot;Slide 136&quot;/&gt;&lt;property id=&quot;20307&quot; value=&quot;439&quot;/&gt;&lt;/object&gt;&lt;object type=&quot;3&quot; unique_id=&quot;10139&quot;&gt;&lt;property id=&quot;20148&quot; value=&quot;5&quot;/&gt;&lt;property id=&quot;20300&quot; value=&quot;Slide 137 - &amp;quot;Completed Trials for IPF: Prior to 2011 Consensus Statement&amp;quot;&quot;/&gt;&lt;property id=&quot;20307&quot; value=&quot;440&quot;/&gt;&lt;/object&gt;&lt;object type=&quot;3&quot; unique_id=&quot;10140&quot;&gt;&lt;property id=&quot;20148&quot; value=&quot;5&quot;/&gt;&lt;property id=&quot;20300&quot; value=&quot;Slide 138&quot;/&gt;&lt;property id=&quot;20307&quot; value=&quot;441&quot;/&gt;&lt;/object&gt;&lt;object type=&quot;3&quot; unique_id=&quot;10141&quot;&gt;&lt;property id=&quot;20148&quot; value=&quot;5&quot;/&gt;&lt;property id=&quot;20300&quot; value=&quot;Slide 139 - &amp;quot;BIBF 1120: This story needs a better name!&amp;quot;&quot;/&gt;&lt;property id=&quot;20307&quot; value=&quot;442&quot;/&gt;&lt;/object&gt;&lt;object type=&quot;3&quot; unique_id=&quot;10142&quot;&gt;&lt;property id=&quot;20148&quot; value=&quot;5&quot;/&gt;&lt;property id=&quot;20300&quot; value=&quot;Slide 140 - &amp;quot;Everolimus&amp;quot;&quot;/&gt;&lt;property id=&quot;20307&quot; value=&quot;443&quot;/&gt;&lt;/object&gt;&lt;object type=&quot;3&quot; unique_id=&quot;10143&quot;&gt;&lt;property id=&quot;20148&quot; value=&quot;5&quot;/&gt;&lt;property id=&quot;20300&quot; value=&quot;Slide 141&quot;/&gt;&lt;property id=&quot;20307&quot; value=&quot;444&quot;/&gt;&lt;/object&gt;&lt;object type=&quot;3&quot; unique_id=&quot;10144&quot;&gt;&lt;property id=&quot;20148&quot; value=&quot;5&quot;/&gt;&lt;property id=&quot;20300&quot; value=&quot;Slide 142 - &amp;quot;Issues in Clinical Trials of IPF&amp;quot;&quot;/&gt;&lt;property id=&quot;20307&quot; value=&quot;445&quot;/&gt;&lt;/object&gt;&lt;object type=&quot;3&quot; unique_id=&quot;10145&quot;&gt;&lt;property id=&quot;20148&quot; value=&quot;5&quot;/&gt;&lt;property id=&quot;20300&quot; value=&quot;Slide 143 - &amp;quot;Study Design:  Many Moving Parts to Get it Right!&amp;quot;&quot;/&gt;&lt;property id=&quot;20307&quot; value=&quot;446&quot;/&gt;&lt;/object&gt;&lt;object type=&quot;3&quot; unique_id=&quot;10146&quot;&gt;&lt;property id=&quot;20148&quot; value=&quot;5&quot;/&gt;&lt;property id=&quot;20300&quot; value=&quot;Slide 144 - &amp;quot;IPF: Role of Clinical Trials&amp;quot;&quot;/&gt;&lt;property id=&quot;20307&quot; value=&quot;447&quot;/&gt;&lt;/object&gt;&lt;object type=&quot;3&quot; unique_id=&quot;10147&quot;&gt;&lt;property id=&quot;20148&quot; value=&quot;5&quot;/&gt;&lt;property id=&quot;20300&quot; value=&quot;Slide 145 - &amp;quot;Case Presentation&amp;quot;&quot;/&gt;&lt;property id=&quot;20307&quot; value=&quot;448&quot;/&gt;&lt;/object&gt;&lt;object type=&quot;3&quot; unique_id=&quot;10148&quot;&gt;&lt;property id=&quot;20148&quot; value=&quot;5&quot;/&gt;&lt;property id=&quot;20300&quot; value=&quot;Slide 146 - &amp;quot;Case Presentation&amp;quot;&quot;/&gt;&lt;property id=&quot;20307&quot; value=&quot;449&quot;/&gt;&lt;/object&gt;&lt;object type=&quot;3&quot; unique_id=&quot;10149&quot;&gt;&lt;property id=&quot;20148&quot; value=&quot;5&quot;/&gt;&lt;property id=&quot;20300&quot; value=&quot;Slide 147 - &amp;quot;Patient History &amp;quot;&quot;/&gt;&lt;property id=&quot;20307&quot; value=&quot;450&quot;/&gt;&lt;/object&gt;&lt;object type=&quot;3&quot; unique_id=&quot;10150&quot;&gt;&lt;property id=&quot;20148&quot; value=&quot;5&quot;/&gt;&lt;property id=&quot;20300&quot; value=&quot;Slide 148 - &amp;quot;Physical Examination&amp;quot;&quot;/&gt;&lt;property id=&quot;20307&quot; value=&quot;451&quot;/&gt;&lt;/object&gt;&lt;object type=&quot;3&quot; unique_id=&quot;10151&quot;&gt;&lt;property id=&quot;20148&quot; value=&quot;5&quot;/&gt;&lt;property id=&quot;20300&quot; value=&quot;Slide 149 - &amp;quot;Physiologic Studies&amp;quot;&quot;/&gt;&lt;property id=&quot;20307&quot; value=&quot;452&quot;/&gt;&lt;/object&gt;&lt;object type=&quot;3&quot; unique_id=&quot;10152&quot;&gt;&lt;property id=&quot;20148&quot; value=&quot;5&quot;/&gt;&lt;property id=&quot;20300&quot; value=&quot;Slide 150&quot;/&gt;&lt;property id=&quot;20307&quot; value=&quot;453&quot;/&gt;&lt;/object&gt;&lt;object type=&quot;3&quot; unique_id=&quot;10153&quot;&gt;&lt;property id=&quot;20148&quot; value=&quot;5&quot;/&gt;&lt;property id=&quot;20300&quot; value=&quot;Slide 151&quot;/&gt;&lt;property id=&quot;20307&quot; value=&quot;454&quot;/&gt;&lt;/object&gt;&lt;object type=&quot;3&quot; unique_id=&quot;10154&quot;&gt;&lt;property id=&quot;20148&quot; value=&quot;5&quot;/&gt;&lt;property id=&quot;20300&quot; value=&quot;Slide 152 - &amp;quot;Heart Catheterization (5/30/2012)&amp;quot;&quot;/&gt;&lt;property id=&quot;20307&quot; value=&quot;455&quot;/&gt;&lt;/object&gt;&lt;object type=&quot;3&quot; unique_id=&quot;10155&quot;&gt;&lt;property id=&quot;20148&quot; value=&quot;5&quot;/&gt;&lt;property id=&quot;20300&quot; value=&quot;Slide 153 - &amp;quot;Case Summary&amp;quot;&quot;/&gt;&lt;property id=&quot;20307&quot; value=&quot;456&quot;/&gt;&lt;/object&gt;&lt;object type=&quot;3&quot; unique_id=&quot;10156&quot;&gt;&lt;property id=&quot;20148&quot; value=&quot;5&quot;/&gt;&lt;property id=&quot;20300&quot; value=&quot;Slide 154 - &amp;quot;Pathophysiology of IPF and Appropriate Therapeutic Approaches&amp;quot;&quot;/&gt;&lt;property id=&quot;20307&quot; value=&quot;457&quot;/&gt;&lt;/object&gt;&lt;object type=&quot;3&quot; unique_id=&quot;10157&quot;&gt;&lt;property id=&quot;20148&quot; value=&quot;5&quot;/&gt;&lt;property id=&quot;20300&quot; value=&quot;Slide 155 - &amp;quot;All of the following correlate with or suggest underlying pulmonary hypertension, except:&amp;quot;&quot;/&gt;&lt;property id=&quot;20307&quot; value=&quot;458&quot;/&gt;&lt;/object&gt;&lt;object type=&quot;3&quot; unique_id=&quot;10158&quot;&gt;&lt;property id=&quot;20148&quot; value=&quot;5&quot;/&gt;&lt;property id=&quot;20300&quot; value=&quot;Slide 156 - &amp;quot;Combined pulmonary fibrosis/emphysema occurs in what percentage of current or former smokers with IPF? &amp;amp;#x09;&amp;quot;&quot;/&gt;&lt;property id=&quot;20307&quot; value=&quot;459&quot;/&gt;&lt;/object&gt;&lt;object type=&quot;3&quot; unique_id=&quot;10159&quot;&gt;&lt;property id=&quot;20148&quot; value=&quot;5&quot;/&gt;&lt;property id=&quot;20300&quot; value=&quot;Slide 157 - &amp;quot;A RVSP of 73 mmHg is sufficiently high that a right heart catheterization is unnecessary to confirm the diagnosis&quot;/&gt;&lt;property id=&quot;20307&quot; value=&quot;460&quot;/&gt;&lt;/object&gt;&lt;object type=&quot;3&quot; unique_id=&quot;10160&quot;&gt;&lt;property id=&quot;20148&quot; value=&quot;5&quot;/&gt;&lt;property id=&quot;20300&quot; value=&quot;Slide 158&quot;/&gt;&lt;property id=&quot;20307&quot; value=&quot;463&quot;/&gt;&lt;/object&gt;&lt;/object&gt;&lt;object type=&quot;8&quot; unique_id=&quot;10320&quot;&gt;&lt;/object&gt;&lt;/object&gt;&lt;/database&gt;"/>
  <p:tag name="MMPROD_NEXTUNIQUEID" val="10009"/>
  <p:tag name="SECTOMILLISECCONVERTED" val="1"/>
  <p:tag name="LUIDIAENABLED"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14215</TotalTime>
  <Words>10363</Words>
  <Application>Microsoft Office PowerPoint</Application>
  <PresentationFormat>On-screen Show (4:3)</PresentationFormat>
  <Paragraphs>1352</Paragraphs>
  <Slides>75</Slides>
  <Notes>30</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1_Office Theme</vt:lpstr>
      <vt:lpstr>NAVIGATING the NEW ERA in IPF: Pathophysiology and Recent Clinical Trials</vt:lpstr>
      <vt:lpstr>PILOT Learning Objectives</vt:lpstr>
      <vt:lpstr>Outline </vt:lpstr>
      <vt:lpstr>PowerPoint Presentation</vt:lpstr>
      <vt:lpstr>Linking IPF Pathogenesis to Potential Therapies</vt:lpstr>
      <vt:lpstr>Biomarkers for IPF</vt:lpstr>
      <vt:lpstr>Elevated Baseline CCL18 Predicts Mortality</vt:lpstr>
      <vt:lpstr>LOXL2 Biomarker: Target for Therapy?</vt:lpstr>
      <vt:lpstr>Predictors of Disease Severity and Progression in IPF</vt:lpstr>
      <vt:lpstr>Predictors of Disease Severity and Progression in IPF</vt:lpstr>
      <vt:lpstr>Diffusing Capacity Predicts Survival in IPF</vt:lpstr>
      <vt:lpstr>FVC Predicts Survival in IPF</vt:lpstr>
      <vt:lpstr>6MWT Parameters Predict Survival in IPF</vt:lpstr>
      <vt:lpstr>Pharmacologic Agents for IPF</vt:lpstr>
      <vt:lpstr>Completed Trials for IPF:  Prior to 2011 Consensus Statement</vt:lpstr>
      <vt:lpstr>2011 Guidelines on  Management of IPF</vt:lpstr>
      <vt:lpstr>PowerPoint Presentation</vt:lpstr>
      <vt:lpstr>PowerPoint Presentation</vt:lpstr>
      <vt:lpstr>3 Clinical Trials Presented  at ATS 2014</vt:lpstr>
      <vt:lpstr>PANTHER N-acetylcysteine (NAC)</vt:lpstr>
      <vt:lpstr>Possible NAC Mechanisms of Action</vt:lpstr>
      <vt:lpstr>Early Evidence for a NAC Cocktail</vt:lpstr>
      <vt:lpstr>PowerPoint Presentation</vt:lpstr>
      <vt:lpstr>PANTHER 2012 Interim Results</vt:lpstr>
      <vt:lpstr>PANTHER 2012 Adverse Events</vt:lpstr>
      <vt:lpstr>PANTHER 2012 Conclusions</vt:lpstr>
      <vt:lpstr>PowerPoint Presentation</vt:lpstr>
      <vt:lpstr>PowerPoint Presentation</vt:lpstr>
      <vt:lpstr>PowerPoint Presentation</vt:lpstr>
      <vt:lpstr>PANTHER Summary</vt:lpstr>
      <vt:lpstr>ASCEND Pirfenidone</vt:lpstr>
      <vt:lpstr>Possible Mechanisms of Pirfenidone Action</vt:lpstr>
      <vt:lpstr>Early Pirfenidone Results</vt:lpstr>
      <vt:lpstr>CAPACITY 2011</vt:lpstr>
      <vt:lpstr>CAPACITY Endpoints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ASCEND Summary</vt:lpstr>
      <vt:lpstr>ASCEND Conclusions</vt:lpstr>
      <vt:lpstr>FDA Approval of Pirfenidone (Esbriet)</vt:lpstr>
      <vt:lpstr>Pirfenidone Warnings and Precautions Temporary dosage reductions or discontinuations may be required</vt:lpstr>
      <vt:lpstr>Pirfenidone: Other Considerations</vt:lpstr>
      <vt:lpstr>INPULSIS Nintedanib</vt:lpstr>
      <vt:lpstr>Possible Mechanisms of Nintedanib Action</vt:lpstr>
      <vt:lpstr>Nintedanib Showed Promise  for FVC Endpoint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INPULSIS Summary</vt:lpstr>
      <vt:lpstr>INPULSIS Conclusions</vt:lpstr>
      <vt:lpstr>FDA Approval of Nintedanib (Ofev)</vt:lpstr>
      <vt:lpstr>Nintedanib Warnings and Precautions</vt:lpstr>
      <vt:lpstr>Nintedanib: Other Considerations</vt:lpstr>
      <vt:lpstr>Current Phase 2 Trials for IPF Next Generation Therapy?</vt:lpstr>
      <vt:lpstr>Clinical Trial Conclusions  </vt:lpstr>
      <vt:lpstr>IPF: Role of Clinical Trials</vt:lpstr>
      <vt:lpstr>Issues in Clinical Trials of IPF</vt:lpstr>
      <vt:lpstr>Is There a Role for Genomics in Defining the Patient Cohort(s) to Study?</vt:lpstr>
      <vt:lpstr>Genomics Applied to IPF</vt:lpstr>
      <vt:lpstr>Issues in Clinical Trials of IPF</vt:lpstr>
      <vt:lpstr>Composite Endpoints: Potential Advantages</vt:lpstr>
      <vt:lpstr>PowerPoint Presentation</vt:lpstr>
      <vt:lpstr>Candidate Components of Composite Endpoints</vt:lpstr>
      <vt:lpstr>Conclusions I </vt:lpstr>
      <vt:lpstr>Conclusions II</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Epidemiology of Idiopathic Pulmonary Fibrosis: The Importance of Accurate and Early Diagnosis</dc:title>
  <dc:creator>Steven D Nathan,MD</dc:creator>
  <cp:lastModifiedBy>Dan Rabin</cp:lastModifiedBy>
  <cp:revision>434</cp:revision>
  <cp:lastPrinted>2014-10-23T19:16:59Z</cp:lastPrinted>
  <dcterms:created xsi:type="dcterms:W3CDTF">2012-12-27T17:15:08Z</dcterms:created>
  <dcterms:modified xsi:type="dcterms:W3CDTF">2014-11-03T21:34:38Z</dcterms:modified>
</cp:coreProperties>
</file>