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wdp" ContentType="image/vnd.ms-photo"/>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embeddings/oleObject1.bin" ContentType="application/vnd.openxmlformats-officedocument.oleObject"/>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embeddings/oleObject2.bin" ContentType="application/vnd.openxmlformats-officedocument.oleObject"/>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charts/chart1.xml" ContentType="application/vnd.openxmlformats-officedocument.drawingml.chart+xml"/>
  <Override PartName="/ppt/drawings/drawing1.xml" ContentType="application/vnd.openxmlformats-officedocument.drawingml.chartshapes+xml"/>
  <Override PartName="/ppt/tags/tag43.xml" ContentType="application/vnd.openxmlformats-officedocument.presentationml.tags+xml"/>
  <Override PartName="/ppt/charts/chart2.xml" ContentType="application/vnd.openxmlformats-officedocument.drawingml.chart+xml"/>
  <Override PartName="/ppt/drawings/drawing2.xml" ContentType="application/vnd.openxmlformats-officedocument.drawingml.chartshapes+xml"/>
  <Override PartName="/ppt/tags/tag44.xml" ContentType="application/vnd.openxmlformats-officedocument.presentationml.tags+xml"/>
  <Override PartName="/ppt/charts/chart3.xml" ContentType="application/vnd.openxmlformats-officedocument.drawingml.chart+xml"/>
  <Override PartName="/ppt/drawings/drawing3.xml" ContentType="application/vnd.openxmlformats-officedocument.drawingml.chartshape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embeddings/oleObject3.bin" ContentType="application/vnd.openxmlformats-officedocument.oleObject"/>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embeddings/oleObject4.bin" ContentType="application/vnd.openxmlformats-officedocument.oleObject"/>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embeddings/oleObject5.bin" ContentType="application/vnd.openxmlformats-officedocument.oleObject"/>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embeddings/oleObject6.bin" ContentType="application/vnd.openxmlformats-officedocument.oleObject"/>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embeddings/oleObject7.bin" ContentType="application/vnd.openxmlformats-officedocument.oleObject"/>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embeddings/oleObject8.bin" ContentType="application/vnd.openxmlformats-officedocument.oleObject"/>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embeddings/oleObject9.bin" ContentType="application/vnd.openxmlformats-officedocument.oleObject"/>
  <Override PartName="/ppt/tags/tag93.xml" ContentType="application/vnd.openxmlformats-officedocument.presentationml.tags+xml"/>
  <Override PartName="/ppt/tags/tag94.xml" ContentType="application/vnd.openxmlformats-officedocument.presentationml.tags+xml"/>
  <Override PartName="/ppt/notesSlides/notesSlide2.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embeddings/oleObject10.bin" ContentType="application/vnd.openxmlformats-officedocument.oleObject"/>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embeddings/oleObject11.bin" ContentType="application/vnd.openxmlformats-officedocument.oleObject"/>
  <Override PartName="/ppt/tags/tag107.xml" ContentType="application/vnd.openxmlformats-officedocument.presentationml.tags+xml"/>
  <Override PartName="/ppt/tags/tag10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3"/>
  </p:notesMasterIdLst>
  <p:handoutMasterIdLst>
    <p:handoutMasterId r:id="rId104"/>
  </p:handoutMasterIdLst>
  <p:sldIdLst>
    <p:sldId id="256" r:id="rId2"/>
    <p:sldId id="379" r:id="rId3"/>
    <p:sldId id="380" r:id="rId4"/>
    <p:sldId id="381" r:id="rId5"/>
    <p:sldId id="382" r:id="rId6"/>
    <p:sldId id="258" r:id="rId7"/>
    <p:sldId id="340" r:id="rId8"/>
    <p:sldId id="366" r:id="rId9"/>
    <p:sldId id="343" r:id="rId10"/>
    <p:sldId id="342" r:id="rId11"/>
    <p:sldId id="257" r:id="rId12"/>
    <p:sldId id="260" r:id="rId13"/>
    <p:sldId id="300" r:id="rId14"/>
    <p:sldId id="301" r:id="rId15"/>
    <p:sldId id="302" r:id="rId16"/>
    <p:sldId id="403" r:id="rId17"/>
    <p:sldId id="393" r:id="rId18"/>
    <p:sldId id="305" r:id="rId19"/>
    <p:sldId id="306" r:id="rId20"/>
    <p:sldId id="307" r:id="rId21"/>
    <p:sldId id="308" r:id="rId22"/>
    <p:sldId id="378" r:id="rId23"/>
    <p:sldId id="309" r:id="rId24"/>
    <p:sldId id="317" r:id="rId25"/>
    <p:sldId id="367" r:id="rId26"/>
    <p:sldId id="322" r:id="rId27"/>
    <p:sldId id="325" r:id="rId28"/>
    <p:sldId id="326" r:id="rId29"/>
    <p:sldId id="344" r:id="rId30"/>
    <p:sldId id="373" r:id="rId31"/>
    <p:sldId id="314" r:id="rId32"/>
    <p:sldId id="315" r:id="rId33"/>
    <p:sldId id="320" r:id="rId34"/>
    <p:sldId id="374" r:id="rId35"/>
    <p:sldId id="313" r:id="rId36"/>
    <p:sldId id="345" r:id="rId37"/>
    <p:sldId id="346" r:id="rId38"/>
    <p:sldId id="347" r:id="rId39"/>
    <p:sldId id="369" r:id="rId40"/>
    <p:sldId id="375" r:id="rId41"/>
    <p:sldId id="330" r:id="rId42"/>
    <p:sldId id="348" r:id="rId43"/>
    <p:sldId id="370" r:id="rId44"/>
    <p:sldId id="349" r:id="rId45"/>
    <p:sldId id="376" r:id="rId46"/>
    <p:sldId id="331" r:id="rId47"/>
    <p:sldId id="371" r:id="rId48"/>
    <p:sldId id="350" r:id="rId49"/>
    <p:sldId id="351" r:id="rId50"/>
    <p:sldId id="329" r:id="rId51"/>
    <p:sldId id="327" r:id="rId52"/>
    <p:sldId id="324" r:id="rId53"/>
    <p:sldId id="261" r:id="rId54"/>
    <p:sldId id="335" r:id="rId55"/>
    <p:sldId id="334" r:id="rId56"/>
    <p:sldId id="333" r:id="rId57"/>
    <p:sldId id="394" r:id="rId58"/>
    <p:sldId id="395" r:id="rId59"/>
    <p:sldId id="339" r:id="rId60"/>
    <p:sldId id="353" r:id="rId61"/>
    <p:sldId id="363" r:id="rId62"/>
    <p:sldId id="356" r:id="rId63"/>
    <p:sldId id="364" r:id="rId64"/>
    <p:sldId id="365" r:id="rId65"/>
    <p:sldId id="357" r:id="rId66"/>
    <p:sldId id="358" r:id="rId67"/>
    <p:sldId id="360" r:id="rId68"/>
    <p:sldId id="336" r:id="rId69"/>
    <p:sldId id="338" r:id="rId70"/>
    <p:sldId id="396" r:id="rId71"/>
    <p:sldId id="323" r:id="rId72"/>
    <p:sldId id="262" r:id="rId73"/>
    <p:sldId id="264" r:id="rId74"/>
    <p:sldId id="263" r:id="rId75"/>
    <p:sldId id="397" r:id="rId76"/>
    <p:sldId id="270" r:id="rId77"/>
    <p:sldId id="265" r:id="rId78"/>
    <p:sldId id="266" r:id="rId79"/>
    <p:sldId id="398" r:id="rId80"/>
    <p:sldId id="399" r:id="rId81"/>
    <p:sldId id="269" r:id="rId82"/>
    <p:sldId id="271" r:id="rId83"/>
    <p:sldId id="400" r:id="rId84"/>
    <p:sldId id="284" r:id="rId85"/>
    <p:sldId id="275" r:id="rId86"/>
    <p:sldId id="277" r:id="rId87"/>
    <p:sldId id="293" r:id="rId88"/>
    <p:sldId id="401" r:id="rId89"/>
    <p:sldId id="292" r:id="rId90"/>
    <p:sldId id="294" r:id="rId91"/>
    <p:sldId id="297" r:id="rId92"/>
    <p:sldId id="279" r:id="rId93"/>
    <p:sldId id="299" r:id="rId94"/>
    <p:sldId id="280" r:id="rId95"/>
    <p:sldId id="291" r:id="rId96"/>
    <p:sldId id="296" r:id="rId97"/>
    <p:sldId id="282" r:id="rId98"/>
    <p:sldId id="402" r:id="rId99"/>
    <p:sldId id="286" r:id="rId100"/>
    <p:sldId id="288" r:id="rId101"/>
    <p:sldId id="377" r:id="rId102"/>
  </p:sldIdLst>
  <p:sldSz cx="9144000" cy="5143500" type="screen16x9"/>
  <p:notesSz cx="7010400" cy="9296400"/>
  <p:custDataLst>
    <p:tags r:id="rId10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ard Casaburi" initials="R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9E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5620"/>
    <p:restoredTop sz="99687" autoAdjust="0"/>
  </p:normalViewPr>
  <p:slideViewPr>
    <p:cSldViewPr snapToGrid="0" snapToObjects="1">
      <p:cViewPr>
        <p:scale>
          <a:sx n="100" d="100"/>
          <a:sy n="100" d="100"/>
        </p:scale>
        <p:origin x="-1656" y="-904"/>
      </p:cViewPr>
      <p:guideLst>
        <p:guide orient="horz" pos="1314"/>
        <p:guide pos="2880"/>
      </p:guideLst>
    </p:cSldViewPr>
  </p:slideViewPr>
  <p:notesTextViewPr>
    <p:cViewPr>
      <p:scale>
        <a:sx n="100" d="100"/>
        <a:sy n="100" d="100"/>
      </p:scale>
      <p:origin x="0" y="0"/>
    </p:cViewPr>
  </p:notesTextViewPr>
  <p:sorterViewPr>
    <p:cViewPr>
      <p:scale>
        <a:sx n="124" d="100"/>
        <a:sy n="124" d="100"/>
      </p:scale>
      <p:origin x="0" y="924"/>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notesMaster" Target="notesMasters/notesMaster1.xml"/><Relationship Id="rId104" Type="http://schemas.openxmlformats.org/officeDocument/2006/relationships/handoutMaster" Target="handoutMasters/handoutMaster1.xml"/><Relationship Id="rId105" Type="http://schemas.openxmlformats.org/officeDocument/2006/relationships/printerSettings" Target="printerSettings/printerSettings1.bin"/><Relationship Id="rId106" Type="http://schemas.openxmlformats.org/officeDocument/2006/relationships/tags" Target="tags/tag1.xml"/><Relationship Id="rId107"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presProps" Target="presProps.xml"/><Relationship Id="rId109"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theme" Target="theme/theme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3519232923992"/>
          <c:y val="0.0598221901401707"/>
          <c:w val="0.632622585549133"/>
          <c:h val="0.809582286779167"/>
        </c:manualLayout>
      </c:layout>
      <c:barChart>
        <c:barDir val="col"/>
        <c:grouping val="clustered"/>
        <c:varyColors val="0"/>
        <c:ser>
          <c:idx val="0"/>
          <c:order val="0"/>
          <c:tx>
            <c:strRef>
              <c:f>Sheet1!$B$1</c:f>
              <c:strCache>
                <c:ptCount val="1"/>
                <c:pt idx="0">
                  <c:v>PT003 vs Placebo</c:v>
                </c:pt>
              </c:strCache>
            </c:strRef>
          </c:tx>
          <c:invertIfNegative val="0"/>
          <c:cat>
            <c:strRef>
              <c:f>Sheet1!$A$2:$A$3</c:f>
              <c:strCache>
                <c:ptCount val="2"/>
                <c:pt idx="0">
                  <c:v>PINNACLE-1</c:v>
                </c:pt>
                <c:pt idx="1">
                  <c:v>PINNACLE-2</c:v>
                </c:pt>
              </c:strCache>
            </c:strRef>
          </c:cat>
          <c:val>
            <c:numRef>
              <c:f>Sheet1!$B$2:$B$3</c:f>
              <c:numCache>
                <c:formatCode>General</c:formatCode>
                <c:ptCount val="2"/>
                <c:pt idx="0">
                  <c:v>158.0</c:v>
                </c:pt>
                <c:pt idx="1">
                  <c:v>129.0</c:v>
                </c:pt>
              </c:numCache>
            </c:numRef>
          </c:val>
        </c:ser>
        <c:ser>
          <c:idx val="1"/>
          <c:order val="1"/>
          <c:tx>
            <c:strRef>
              <c:f>Sheet1!$C$1</c:f>
              <c:strCache>
                <c:ptCount val="1"/>
                <c:pt idx="0">
                  <c:v>Glycopyrrolate vs Placebo</c:v>
                </c:pt>
              </c:strCache>
            </c:strRef>
          </c:tx>
          <c:invertIfNegative val="0"/>
          <c:cat>
            <c:strRef>
              <c:f>Sheet1!$A$2:$A$3</c:f>
              <c:strCache>
                <c:ptCount val="2"/>
                <c:pt idx="0">
                  <c:v>PINNACLE-1</c:v>
                </c:pt>
                <c:pt idx="1">
                  <c:v>PINNACLE-2</c:v>
                </c:pt>
              </c:strCache>
            </c:strRef>
          </c:cat>
          <c:val>
            <c:numRef>
              <c:f>Sheet1!$C$2:$C$3</c:f>
              <c:numCache>
                <c:formatCode>General</c:formatCode>
                <c:ptCount val="2"/>
                <c:pt idx="0">
                  <c:v>93.0</c:v>
                </c:pt>
                <c:pt idx="1">
                  <c:v>74.0</c:v>
                </c:pt>
              </c:numCache>
            </c:numRef>
          </c:val>
        </c:ser>
        <c:ser>
          <c:idx val="2"/>
          <c:order val="2"/>
          <c:tx>
            <c:strRef>
              <c:f>Sheet1!$D$1</c:f>
              <c:strCache>
                <c:ptCount val="1"/>
                <c:pt idx="0">
                  <c:v>Formoterol vs Placebo</c:v>
                </c:pt>
              </c:strCache>
            </c:strRef>
          </c:tx>
          <c:invertIfNegative val="0"/>
          <c:cat>
            <c:strRef>
              <c:f>Sheet1!$A$2:$A$3</c:f>
              <c:strCache>
                <c:ptCount val="2"/>
                <c:pt idx="0">
                  <c:v>PINNACLE-1</c:v>
                </c:pt>
                <c:pt idx="1">
                  <c:v>PINNACLE-2</c:v>
                </c:pt>
              </c:strCache>
            </c:strRef>
          </c:cat>
          <c:val>
            <c:numRef>
              <c:f>Sheet1!$D$2:$D$3</c:f>
              <c:numCache>
                <c:formatCode>General</c:formatCode>
                <c:ptCount val="2"/>
                <c:pt idx="0">
                  <c:v>93.0</c:v>
                </c:pt>
                <c:pt idx="1">
                  <c:v>72.0</c:v>
                </c:pt>
              </c:numCache>
            </c:numRef>
          </c:val>
        </c:ser>
        <c:dLbls>
          <c:showLegendKey val="0"/>
          <c:showVal val="0"/>
          <c:showCatName val="0"/>
          <c:showSerName val="0"/>
          <c:showPercent val="0"/>
          <c:showBubbleSize val="0"/>
        </c:dLbls>
        <c:gapWidth val="150"/>
        <c:axId val="-2110557928"/>
        <c:axId val="-2110560472"/>
      </c:barChart>
      <c:catAx>
        <c:axId val="-2110557928"/>
        <c:scaling>
          <c:orientation val="minMax"/>
        </c:scaling>
        <c:delete val="0"/>
        <c:axPos val="b"/>
        <c:majorTickMark val="out"/>
        <c:minorTickMark val="none"/>
        <c:tickLblPos val="nextTo"/>
        <c:txPr>
          <a:bodyPr/>
          <a:lstStyle/>
          <a:p>
            <a:pPr>
              <a:defRPr b="1"/>
            </a:pPr>
            <a:endParaRPr lang="en-US"/>
          </a:p>
        </c:txPr>
        <c:crossAx val="-2110560472"/>
        <c:crosses val="autoZero"/>
        <c:auto val="1"/>
        <c:lblAlgn val="ctr"/>
        <c:lblOffset val="100"/>
        <c:noMultiLvlLbl val="0"/>
      </c:catAx>
      <c:valAx>
        <c:axId val="-2110560472"/>
        <c:scaling>
          <c:orientation val="minMax"/>
          <c:max val="160.0"/>
        </c:scaling>
        <c:delete val="0"/>
        <c:axPos val="l"/>
        <c:title>
          <c:tx>
            <c:rich>
              <a:bodyPr rot="-5400000" vert="horz"/>
              <a:lstStyle/>
              <a:p>
                <a:pPr>
                  <a:defRPr/>
                </a:pPr>
                <a:r>
                  <a:rPr lang="en-US" dirty="0" smtClean="0"/>
                  <a:t>Change from Baseline in Trough FEV</a:t>
                </a:r>
                <a:r>
                  <a:rPr lang="en-US" baseline="-25000" dirty="0" smtClean="0"/>
                  <a:t>1</a:t>
                </a:r>
                <a:r>
                  <a:rPr lang="en-US" dirty="0" smtClean="0"/>
                  <a:t> over 24 </a:t>
                </a:r>
                <a:r>
                  <a:rPr lang="en-US" dirty="0" err="1" smtClean="0"/>
                  <a:t>wks</a:t>
                </a:r>
                <a:endParaRPr lang="en-US" dirty="0"/>
              </a:p>
            </c:rich>
          </c:tx>
          <c:overlay val="0"/>
        </c:title>
        <c:numFmt formatCode="General" sourceLinked="1"/>
        <c:majorTickMark val="out"/>
        <c:minorTickMark val="none"/>
        <c:tickLblPos val="nextTo"/>
        <c:txPr>
          <a:bodyPr/>
          <a:lstStyle/>
          <a:p>
            <a:pPr>
              <a:defRPr b="1"/>
            </a:pPr>
            <a:endParaRPr lang="en-US"/>
          </a:p>
        </c:txPr>
        <c:crossAx val="-2110557928"/>
        <c:crosses val="autoZero"/>
        <c:crossBetween val="between"/>
      </c:valAx>
    </c:plotArea>
    <c:legend>
      <c:legendPos val="r"/>
      <c:layout>
        <c:manualLayout>
          <c:xMode val="edge"/>
          <c:yMode val="edge"/>
          <c:x val="0.727365362405352"/>
          <c:y val="0.191779432317629"/>
          <c:w val="0.259326312827655"/>
          <c:h val="0.252638789655503"/>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3519232923992"/>
          <c:y val="0.0598221901401707"/>
          <c:w val="0.632622585549133"/>
          <c:h val="0.809582286779167"/>
        </c:manualLayout>
      </c:layout>
      <c:barChart>
        <c:barDir val="col"/>
        <c:grouping val="clustered"/>
        <c:varyColors val="0"/>
        <c:ser>
          <c:idx val="0"/>
          <c:order val="0"/>
          <c:tx>
            <c:strRef>
              <c:f>Sheet1!$B$1</c:f>
              <c:strCache>
                <c:ptCount val="1"/>
                <c:pt idx="0">
                  <c:v>PT003 vs Placebo</c:v>
                </c:pt>
              </c:strCache>
            </c:strRef>
          </c:tx>
          <c:invertIfNegative val="0"/>
          <c:cat>
            <c:strRef>
              <c:f>Sheet1!$A$2:$A$3</c:f>
              <c:strCache>
                <c:ptCount val="2"/>
                <c:pt idx="0">
                  <c:v>PINNACLE-1</c:v>
                </c:pt>
                <c:pt idx="1">
                  <c:v>PINNACLE-2</c:v>
                </c:pt>
              </c:strCache>
            </c:strRef>
          </c:cat>
          <c:val>
            <c:numRef>
              <c:f>Sheet1!$B$2:$B$3</c:f>
              <c:numCache>
                <c:formatCode>General</c:formatCode>
                <c:ptCount val="2"/>
                <c:pt idx="0">
                  <c:v>-2.39</c:v>
                </c:pt>
                <c:pt idx="1">
                  <c:v>-1.66</c:v>
                </c:pt>
              </c:numCache>
            </c:numRef>
          </c:val>
        </c:ser>
        <c:ser>
          <c:idx val="1"/>
          <c:order val="1"/>
          <c:tx>
            <c:strRef>
              <c:f>Sheet1!$C$1</c:f>
              <c:strCache>
                <c:ptCount val="1"/>
                <c:pt idx="0">
                  <c:v>Glycopyrrolate vs Placebo</c:v>
                </c:pt>
              </c:strCache>
            </c:strRef>
          </c:tx>
          <c:invertIfNegative val="0"/>
          <c:cat>
            <c:strRef>
              <c:f>Sheet1!$A$2:$A$3</c:f>
              <c:strCache>
                <c:ptCount val="2"/>
                <c:pt idx="0">
                  <c:v>PINNACLE-1</c:v>
                </c:pt>
                <c:pt idx="1">
                  <c:v>PINNACLE-2</c:v>
                </c:pt>
              </c:strCache>
            </c:strRef>
          </c:cat>
          <c:val>
            <c:numRef>
              <c:f>Sheet1!$C$2:$C$3</c:f>
              <c:numCache>
                <c:formatCode>General</c:formatCode>
                <c:ptCount val="2"/>
                <c:pt idx="0">
                  <c:v>-0.49</c:v>
                </c:pt>
                <c:pt idx="1">
                  <c:v>-0.38</c:v>
                </c:pt>
              </c:numCache>
            </c:numRef>
          </c:val>
        </c:ser>
        <c:ser>
          <c:idx val="2"/>
          <c:order val="2"/>
          <c:tx>
            <c:strRef>
              <c:f>Sheet1!$D$1</c:f>
              <c:strCache>
                <c:ptCount val="1"/>
                <c:pt idx="0">
                  <c:v>Formoterol vs Placebo</c:v>
                </c:pt>
              </c:strCache>
            </c:strRef>
          </c:tx>
          <c:invertIfNegative val="0"/>
          <c:cat>
            <c:strRef>
              <c:f>Sheet1!$A$2:$A$3</c:f>
              <c:strCache>
                <c:ptCount val="2"/>
                <c:pt idx="0">
                  <c:v>PINNACLE-1</c:v>
                </c:pt>
                <c:pt idx="1">
                  <c:v>PINNACLE-2</c:v>
                </c:pt>
              </c:strCache>
            </c:strRef>
          </c:cat>
          <c:val>
            <c:numRef>
              <c:f>Sheet1!$D$2:$D$3</c:f>
              <c:numCache>
                <c:formatCode>General</c:formatCode>
                <c:ptCount val="2"/>
                <c:pt idx="0">
                  <c:v>-1.63</c:v>
                </c:pt>
                <c:pt idx="1">
                  <c:v>-0.44</c:v>
                </c:pt>
              </c:numCache>
            </c:numRef>
          </c:val>
        </c:ser>
        <c:dLbls>
          <c:showLegendKey val="0"/>
          <c:showVal val="0"/>
          <c:showCatName val="0"/>
          <c:showSerName val="0"/>
          <c:showPercent val="0"/>
          <c:showBubbleSize val="0"/>
        </c:dLbls>
        <c:gapWidth val="150"/>
        <c:axId val="-2110616200"/>
        <c:axId val="-2110613192"/>
      </c:barChart>
      <c:catAx>
        <c:axId val="-2110616200"/>
        <c:scaling>
          <c:orientation val="minMax"/>
        </c:scaling>
        <c:delete val="0"/>
        <c:axPos val="b"/>
        <c:majorTickMark val="out"/>
        <c:minorTickMark val="none"/>
        <c:tickLblPos val="high"/>
        <c:txPr>
          <a:bodyPr/>
          <a:lstStyle/>
          <a:p>
            <a:pPr>
              <a:defRPr b="1"/>
            </a:pPr>
            <a:endParaRPr lang="en-US"/>
          </a:p>
        </c:txPr>
        <c:crossAx val="-2110613192"/>
        <c:crosses val="autoZero"/>
        <c:auto val="1"/>
        <c:lblAlgn val="ctr"/>
        <c:lblOffset val="100"/>
        <c:noMultiLvlLbl val="0"/>
      </c:catAx>
      <c:valAx>
        <c:axId val="-2110613192"/>
        <c:scaling>
          <c:orientation val="minMax"/>
        </c:scaling>
        <c:delete val="0"/>
        <c:axPos val="l"/>
        <c:title>
          <c:tx>
            <c:rich>
              <a:bodyPr rot="-5400000" vert="horz"/>
              <a:lstStyle/>
              <a:p>
                <a:pPr>
                  <a:defRPr/>
                </a:pPr>
                <a:r>
                  <a:rPr lang="en-US" dirty="0" smtClean="0"/>
                  <a:t>Change from Baseline in SGRQ</a:t>
                </a:r>
                <a:r>
                  <a:rPr lang="en-US" baseline="0" dirty="0" smtClean="0"/>
                  <a:t> Total Score </a:t>
                </a:r>
                <a:r>
                  <a:rPr lang="en-US" dirty="0" smtClean="0"/>
                  <a:t>over 24 </a:t>
                </a:r>
                <a:r>
                  <a:rPr lang="en-US" dirty="0" err="1" smtClean="0"/>
                  <a:t>wks</a:t>
                </a:r>
                <a:endParaRPr lang="en-US" dirty="0"/>
              </a:p>
            </c:rich>
          </c:tx>
          <c:overlay val="0"/>
        </c:title>
        <c:numFmt formatCode="#,##0.00" sourceLinked="0"/>
        <c:majorTickMark val="out"/>
        <c:minorTickMark val="none"/>
        <c:tickLblPos val="nextTo"/>
        <c:txPr>
          <a:bodyPr/>
          <a:lstStyle/>
          <a:p>
            <a:pPr>
              <a:defRPr b="1"/>
            </a:pPr>
            <a:endParaRPr lang="en-US"/>
          </a:p>
        </c:txPr>
        <c:crossAx val="-2110616200"/>
        <c:crosses val="autoZero"/>
        <c:crossBetween val="between"/>
      </c:valAx>
    </c:plotArea>
    <c:legend>
      <c:legendPos val="r"/>
      <c:layout>
        <c:manualLayout>
          <c:xMode val="edge"/>
          <c:yMode val="edge"/>
          <c:x val="0.708928319495873"/>
          <c:y val="0.419735704528204"/>
          <c:w val="0.259326312827655"/>
          <c:h val="0.252638789655503"/>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3519232923992"/>
          <c:y val="0.0411131162393288"/>
          <c:w val="0.597941631395024"/>
          <c:h val="0.828291360680009"/>
        </c:manualLayout>
      </c:layout>
      <c:barChart>
        <c:barDir val="col"/>
        <c:grouping val="clustered"/>
        <c:varyColors val="0"/>
        <c:ser>
          <c:idx val="0"/>
          <c:order val="0"/>
          <c:tx>
            <c:strRef>
              <c:f>Sheet1!$B$1</c:f>
              <c:strCache>
                <c:ptCount val="1"/>
                <c:pt idx="0">
                  <c:v>PT003 vs Placebo</c:v>
                </c:pt>
              </c:strCache>
            </c:strRef>
          </c:tx>
          <c:invertIfNegative val="0"/>
          <c:cat>
            <c:strRef>
              <c:f>Sheet1!$A$2:$A$3</c:f>
              <c:strCache>
                <c:ptCount val="2"/>
                <c:pt idx="0">
                  <c:v>PINNACLE-1</c:v>
                </c:pt>
                <c:pt idx="1">
                  <c:v>PINNACLE-2</c:v>
                </c:pt>
              </c:strCache>
            </c:strRef>
          </c:cat>
          <c:val>
            <c:numRef>
              <c:f>Sheet1!$B$2:$B$3</c:f>
              <c:numCache>
                <c:formatCode>General</c:formatCode>
                <c:ptCount val="2"/>
                <c:pt idx="0">
                  <c:v>0.47</c:v>
                </c:pt>
                <c:pt idx="1">
                  <c:v>0.33</c:v>
                </c:pt>
              </c:numCache>
            </c:numRef>
          </c:val>
        </c:ser>
        <c:ser>
          <c:idx val="1"/>
          <c:order val="1"/>
          <c:tx>
            <c:strRef>
              <c:f>Sheet1!$C$1</c:f>
              <c:strCache>
                <c:ptCount val="1"/>
                <c:pt idx="0">
                  <c:v>Glycopyrrolate vs Placebo</c:v>
                </c:pt>
              </c:strCache>
            </c:strRef>
          </c:tx>
          <c:invertIfNegative val="0"/>
          <c:cat>
            <c:strRef>
              <c:f>Sheet1!$A$2:$A$3</c:f>
              <c:strCache>
                <c:ptCount val="2"/>
                <c:pt idx="0">
                  <c:v>PINNACLE-1</c:v>
                </c:pt>
                <c:pt idx="1">
                  <c:v>PINNACLE-2</c:v>
                </c:pt>
              </c:strCache>
            </c:strRef>
          </c:cat>
          <c:val>
            <c:numRef>
              <c:f>Sheet1!$C$2:$C$3</c:f>
              <c:numCache>
                <c:formatCode>General</c:formatCode>
                <c:ptCount val="2"/>
                <c:pt idx="0">
                  <c:v>0.2</c:v>
                </c:pt>
                <c:pt idx="1">
                  <c:v>0.12</c:v>
                </c:pt>
              </c:numCache>
            </c:numRef>
          </c:val>
        </c:ser>
        <c:ser>
          <c:idx val="2"/>
          <c:order val="2"/>
          <c:tx>
            <c:strRef>
              <c:f>Sheet1!$D$1</c:f>
              <c:strCache>
                <c:ptCount val="1"/>
                <c:pt idx="0">
                  <c:v>Formoterol vs Placebo</c:v>
                </c:pt>
              </c:strCache>
            </c:strRef>
          </c:tx>
          <c:invertIfNegative val="0"/>
          <c:cat>
            <c:strRef>
              <c:f>Sheet1!$A$2:$A$3</c:f>
              <c:strCache>
                <c:ptCount val="2"/>
                <c:pt idx="0">
                  <c:v>PINNACLE-1</c:v>
                </c:pt>
                <c:pt idx="1">
                  <c:v>PINNACLE-2</c:v>
                </c:pt>
              </c:strCache>
            </c:strRef>
          </c:cat>
          <c:val>
            <c:numRef>
              <c:f>Sheet1!$D$2:$D$3</c:f>
              <c:numCache>
                <c:formatCode>General</c:formatCode>
                <c:ptCount val="2"/>
                <c:pt idx="0">
                  <c:v>0.3</c:v>
                </c:pt>
                <c:pt idx="1">
                  <c:v>0.06</c:v>
                </c:pt>
              </c:numCache>
            </c:numRef>
          </c:val>
        </c:ser>
        <c:dLbls>
          <c:showLegendKey val="0"/>
          <c:showVal val="0"/>
          <c:showCatName val="0"/>
          <c:showSerName val="0"/>
          <c:showPercent val="0"/>
          <c:showBubbleSize val="0"/>
        </c:dLbls>
        <c:gapWidth val="150"/>
        <c:axId val="-2110680600"/>
        <c:axId val="-2110684440"/>
      </c:barChart>
      <c:catAx>
        <c:axId val="-2110680600"/>
        <c:scaling>
          <c:orientation val="minMax"/>
        </c:scaling>
        <c:delete val="0"/>
        <c:axPos val="b"/>
        <c:majorTickMark val="out"/>
        <c:minorTickMark val="none"/>
        <c:tickLblPos val="nextTo"/>
        <c:txPr>
          <a:bodyPr/>
          <a:lstStyle/>
          <a:p>
            <a:pPr>
              <a:defRPr b="1"/>
            </a:pPr>
            <a:endParaRPr lang="en-US"/>
          </a:p>
        </c:txPr>
        <c:crossAx val="-2110684440"/>
        <c:crosses val="autoZero"/>
        <c:auto val="1"/>
        <c:lblAlgn val="ctr"/>
        <c:lblOffset val="100"/>
        <c:noMultiLvlLbl val="0"/>
      </c:catAx>
      <c:valAx>
        <c:axId val="-2110684440"/>
        <c:scaling>
          <c:orientation val="minMax"/>
        </c:scaling>
        <c:delete val="0"/>
        <c:axPos val="l"/>
        <c:title>
          <c:tx>
            <c:rich>
              <a:bodyPr rot="-5400000" vert="horz"/>
              <a:lstStyle/>
              <a:p>
                <a:pPr>
                  <a:defRPr/>
                </a:pPr>
                <a:r>
                  <a:rPr lang="en-US" dirty="0" smtClean="0"/>
                  <a:t>TDI</a:t>
                </a:r>
                <a:r>
                  <a:rPr lang="en-US" baseline="0" dirty="0" smtClean="0"/>
                  <a:t> Score</a:t>
                </a:r>
                <a:r>
                  <a:rPr lang="en-US" dirty="0" smtClean="0"/>
                  <a:t> over 24 </a:t>
                </a:r>
                <a:r>
                  <a:rPr lang="en-US" dirty="0" err="1" smtClean="0"/>
                  <a:t>wks</a:t>
                </a:r>
                <a:endParaRPr lang="en-US" dirty="0"/>
              </a:p>
            </c:rich>
          </c:tx>
          <c:overlay val="0"/>
        </c:title>
        <c:numFmt formatCode="#,##0.0" sourceLinked="0"/>
        <c:majorTickMark val="out"/>
        <c:minorTickMark val="none"/>
        <c:tickLblPos val="nextTo"/>
        <c:txPr>
          <a:bodyPr/>
          <a:lstStyle/>
          <a:p>
            <a:pPr>
              <a:defRPr b="1"/>
            </a:pPr>
            <a:endParaRPr lang="en-US"/>
          </a:p>
        </c:txPr>
        <c:crossAx val="-2110680600"/>
        <c:crosses val="autoZero"/>
        <c:crossBetween val="between"/>
        <c:majorUnit val="0.1"/>
      </c:valAx>
    </c:plotArea>
    <c:legend>
      <c:legendPos val="r"/>
      <c:layout>
        <c:manualLayout>
          <c:xMode val="edge"/>
          <c:yMode val="edge"/>
          <c:x val="0.725689253964887"/>
          <c:y val="0.0232544741420876"/>
          <c:w val="0.259326312827655"/>
          <c:h val="0.25367942105973"/>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642B1E-EF24-4926-9EDA-989BDFB6A9F8}"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2E8CAF37-330B-4AE7-AC21-6EA7D2AC6D1F}">
      <dgm:prSet phldrT="[Text]" custT="1"/>
      <dgm:spPr/>
      <dgm:t>
        <a:bodyPr/>
        <a:lstStyle/>
        <a:p>
          <a:r>
            <a:rPr lang="en-US" sz="2400" dirty="0" smtClean="0"/>
            <a:t>Reduce Symptoms</a:t>
          </a:r>
          <a:endParaRPr lang="en-US" sz="2400" dirty="0"/>
        </a:p>
      </dgm:t>
    </dgm:pt>
    <dgm:pt modelId="{0E332120-BBD1-4413-93DD-33CD133E67DF}" type="parTrans" cxnId="{39289795-758F-4967-A352-D6785A6934C3}">
      <dgm:prSet/>
      <dgm:spPr/>
      <dgm:t>
        <a:bodyPr/>
        <a:lstStyle/>
        <a:p>
          <a:endParaRPr lang="en-US"/>
        </a:p>
      </dgm:t>
    </dgm:pt>
    <dgm:pt modelId="{0B20A742-E323-45B6-8190-0DBBB193A088}" type="sibTrans" cxnId="{39289795-758F-4967-A352-D6785A6934C3}">
      <dgm:prSet/>
      <dgm:spPr/>
      <dgm:t>
        <a:bodyPr/>
        <a:lstStyle/>
        <a:p>
          <a:endParaRPr lang="en-US"/>
        </a:p>
      </dgm:t>
    </dgm:pt>
    <dgm:pt modelId="{C7CCEF78-7309-46F9-A7B1-6E18D4E4FE4E}">
      <dgm:prSet phldrT="[Text]" custT="1"/>
      <dgm:spPr/>
      <dgm:t>
        <a:bodyPr/>
        <a:lstStyle/>
        <a:p>
          <a:r>
            <a:rPr lang="en-US" sz="2400" dirty="0" smtClean="0"/>
            <a:t>Relieve symptoms</a:t>
          </a:r>
          <a:endParaRPr lang="en-US" sz="2400" dirty="0"/>
        </a:p>
      </dgm:t>
    </dgm:pt>
    <dgm:pt modelId="{74741DBF-8D6F-42DC-9414-3FFAA34E4519}" type="parTrans" cxnId="{C448F540-B86F-4FE1-B91D-4C25A6B20A46}">
      <dgm:prSet/>
      <dgm:spPr/>
      <dgm:t>
        <a:bodyPr/>
        <a:lstStyle/>
        <a:p>
          <a:endParaRPr lang="en-US"/>
        </a:p>
      </dgm:t>
    </dgm:pt>
    <dgm:pt modelId="{A13C38A0-C4C7-4A81-BE8D-37F01D8BA174}" type="sibTrans" cxnId="{C448F540-B86F-4FE1-B91D-4C25A6B20A46}">
      <dgm:prSet/>
      <dgm:spPr/>
      <dgm:t>
        <a:bodyPr/>
        <a:lstStyle/>
        <a:p>
          <a:endParaRPr lang="en-US"/>
        </a:p>
      </dgm:t>
    </dgm:pt>
    <dgm:pt modelId="{8B1C4B9D-3369-454C-BF16-D78D734BA51D}">
      <dgm:prSet phldrT="[Text]" custT="1"/>
      <dgm:spPr/>
      <dgm:t>
        <a:bodyPr/>
        <a:lstStyle/>
        <a:p>
          <a:r>
            <a:rPr lang="en-US" sz="2400" dirty="0" smtClean="0"/>
            <a:t>Improve exercise tolerance</a:t>
          </a:r>
          <a:endParaRPr lang="en-US" sz="2400" dirty="0"/>
        </a:p>
      </dgm:t>
    </dgm:pt>
    <dgm:pt modelId="{EA7B7552-900A-45CA-87F2-BB90A610D45B}" type="parTrans" cxnId="{AA1D5A12-D963-4CDE-89B3-A07C48A182EF}">
      <dgm:prSet/>
      <dgm:spPr/>
      <dgm:t>
        <a:bodyPr/>
        <a:lstStyle/>
        <a:p>
          <a:endParaRPr lang="en-US"/>
        </a:p>
      </dgm:t>
    </dgm:pt>
    <dgm:pt modelId="{AF48CEFF-1D49-4A57-B9AE-08A71A2CE457}" type="sibTrans" cxnId="{AA1D5A12-D963-4CDE-89B3-A07C48A182EF}">
      <dgm:prSet/>
      <dgm:spPr/>
      <dgm:t>
        <a:bodyPr/>
        <a:lstStyle/>
        <a:p>
          <a:endParaRPr lang="en-US"/>
        </a:p>
      </dgm:t>
    </dgm:pt>
    <dgm:pt modelId="{91F7FD03-D7BB-4CF1-9661-ADD66EA79E0C}">
      <dgm:prSet phldrT="[Text]" custT="1"/>
      <dgm:spPr/>
      <dgm:t>
        <a:bodyPr/>
        <a:lstStyle/>
        <a:p>
          <a:r>
            <a:rPr lang="en-US" sz="2400" dirty="0" smtClean="0"/>
            <a:t>Improve health status</a:t>
          </a:r>
          <a:endParaRPr lang="en-US" sz="2400" dirty="0"/>
        </a:p>
      </dgm:t>
    </dgm:pt>
    <dgm:pt modelId="{CCC0FE30-F095-4136-A00A-1E38A5216E41}" type="parTrans" cxnId="{0AFF4022-CA03-41F2-9042-1AB445C67B38}">
      <dgm:prSet/>
      <dgm:spPr/>
      <dgm:t>
        <a:bodyPr/>
        <a:lstStyle/>
        <a:p>
          <a:endParaRPr lang="en-US"/>
        </a:p>
      </dgm:t>
    </dgm:pt>
    <dgm:pt modelId="{CA616769-1572-4BFA-A55E-7E43714A0E66}" type="sibTrans" cxnId="{0AFF4022-CA03-41F2-9042-1AB445C67B38}">
      <dgm:prSet/>
      <dgm:spPr/>
      <dgm:t>
        <a:bodyPr/>
        <a:lstStyle/>
        <a:p>
          <a:endParaRPr lang="en-US"/>
        </a:p>
      </dgm:t>
    </dgm:pt>
    <dgm:pt modelId="{4C40CA53-A53D-4905-90D1-FDB3C3CC214A}" type="pres">
      <dgm:prSet presAssocID="{79642B1E-EF24-4926-9EDA-989BDFB6A9F8}" presName="Name0" presStyleCnt="0">
        <dgm:presLayoutVars>
          <dgm:chMax val="5"/>
          <dgm:chPref val="5"/>
          <dgm:dir/>
          <dgm:animLvl val="lvl"/>
        </dgm:presLayoutVars>
      </dgm:prSet>
      <dgm:spPr/>
      <dgm:t>
        <a:bodyPr/>
        <a:lstStyle/>
        <a:p>
          <a:endParaRPr lang="en-US"/>
        </a:p>
      </dgm:t>
    </dgm:pt>
    <dgm:pt modelId="{1862BE3A-25ED-4FDB-A7E8-BB1F353D60BE}" type="pres">
      <dgm:prSet presAssocID="{2E8CAF37-330B-4AE7-AC21-6EA7D2AC6D1F}" presName="parentText1" presStyleLbl="node1" presStyleIdx="0" presStyleCnt="1" custLinFactNeighborX="-878" custLinFactNeighborY="-10048">
        <dgm:presLayoutVars>
          <dgm:chMax/>
          <dgm:chPref val="3"/>
          <dgm:bulletEnabled val="1"/>
        </dgm:presLayoutVars>
      </dgm:prSet>
      <dgm:spPr/>
      <dgm:t>
        <a:bodyPr/>
        <a:lstStyle/>
        <a:p>
          <a:endParaRPr lang="en-US"/>
        </a:p>
      </dgm:t>
    </dgm:pt>
    <dgm:pt modelId="{A36F757C-2110-4467-8FB1-8B8D20C1082F}" type="pres">
      <dgm:prSet presAssocID="{2E8CAF37-330B-4AE7-AC21-6EA7D2AC6D1F}" presName="childText1" presStyleLbl="solidAlignAcc1" presStyleIdx="0" presStyleCnt="1" custScaleY="85391" custLinFactNeighborX="-792" custLinFactNeighborY="-10864">
        <dgm:presLayoutVars>
          <dgm:chMax val="0"/>
          <dgm:chPref val="0"/>
          <dgm:bulletEnabled val="1"/>
        </dgm:presLayoutVars>
      </dgm:prSet>
      <dgm:spPr/>
      <dgm:t>
        <a:bodyPr/>
        <a:lstStyle/>
        <a:p>
          <a:endParaRPr lang="en-US"/>
        </a:p>
      </dgm:t>
    </dgm:pt>
  </dgm:ptLst>
  <dgm:cxnLst>
    <dgm:cxn modelId="{21C4A8FE-FB04-4F4D-9C45-B31B6E8C8237}" type="presOf" srcId="{2E8CAF37-330B-4AE7-AC21-6EA7D2AC6D1F}" destId="{1862BE3A-25ED-4FDB-A7E8-BB1F353D60BE}" srcOrd="0" destOrd="0" presId="urn:microsoft.com/office/officeart/2009/3/layout/IncreasingArrowsProcess"/>
    <dgm:cxn modelId="{39289795-758F-4967-A352-D6785A6934C3}" srcId="{79642B1E-EF24-4926-9EDA-989BDFB6A9F8}" destId="{2E8CAF37-330B-4AE7-AC21-6EA7D2AC6D1F}" srcOrd="0" destOrd="0" parTransId="{0E332120-BBD1-4413-93DD-33CD133E67DF}" sibTransId="{0B20A742-E323-45B6-8190-0DBBB193A088}"/>
    <dgm:cxn modelId="{BEB34637-D67C-4C12-A10C-D0BF652E9F8C}" type="presOf" srcId="{8B1C4B9D-3369-454C-BF16-D78D734BA51D}" destId="{A36F757C-2110-4467-8FB1-8B8D20C1082F}" srcOrd="0" destOrd="1" presId="urn:microsoft.com/office/officeart/2009/3/layout/IncreasingArrowsProcess"/>
    <dgm:cxn modelId="{09410E03-7C38-4BA7-A00B-8749B1F9082A}" type="presOf" srcId="{C7CCEF78-7309-46F9-A7B1-6E18D4E4FE4E}" destId="{A36F757C-2110-4467-8FB1-8B8D20C1082F}" srcOrd="0" destOrd="0" presId="urn:microsoft.com/office/officeart/2009/3/layout/IncreasingArrowsProcess"/>
    <dgm:cxn modelId="{6FD12BDB-3F3B-474D-A68D-929ED805EE99}" type="presOf" srcId="{79642B1E-EF24-4926-9EDA-989BDFB6A9F8}" destId="{4C40CA53-A53D-4905-90D1-FDB3C3CC214A}" srcOrd="0" destOrd="0" presId="urn:microsoft.com/office/officeart/2009/3/layout/IncreasingArrowsProcess"/>
    <dgm:cxn modelId="{AA1D5A12-D963-4CDE-89B3-A07C48A182EF}" srcId="{2E8CAF37-330B-4AE7-AC21-6EA7D2AC6D1F}" destId="{8B1C4B9D-3369-454C-BF16-D78D734BA51D}" srcOrd="1" destOrd="0" parTransId="{EA7B7552-900A-45CA-87F2-BB90A610D45B}" sibTransId="{AF48CEFF-1D49-4A57-B9AE-08A71A2CE457}"/>
    <dgm:cxn modelId="{C448F540-B86F-4FE1-B91D-4C25A6B20A46}" srcId="{2E8CAF37-330B-4AE7-AC21-6EA7D2AC6D1F}" destId="{C7CCEF78-7309-46F9-A7B1-6E18D4E4FE4E}" srcOrd="0" destOrd="0" parTransId="{74741DBF-8D6F-42DC-9414-3FFAA34E4519}" sibTransId="{A13C38A0-C4C7-4A81-BE8D-37F01D8BA174}"/>
    <dgm:cxn modelId="{0AFF4022-CA03-41F2-9042-1AB445C67B38}" srcId="{2E8CAF37-330B-4AE7-AC21-6EA7D2AC6D1F}" destId="{91F7FD03-D7BB-4CF1-9661-ADD66EA79E0C}" srcOrd="2" destOrd="0" parTransId="{CCC0FE30-F095-4136-A00A-1E38A5216E41}" sibTransId="{CA616769-1572-4BFA-A55E-7E43714A0E66}"/>
    <dgm:cxn modelId="{FBC2FCA5-AE1F-4756-9A11-150C950418E0}" type="presOf" srcId="{91F7FD03-D7BB-4CF1-9661-ADD66EA79E0C}" destId="{A36F757C-2110-4467-8FB1-8B8D20C1082F}" srcOrd="0" destOrd="2" presId="urn:microsoft.com/office/officeart/2009/3/layout/IncreasingArrowsProcess"/>
    <dgm:cxn modelId="{3A83D18D-6E29-4C18-9432-0F2AFEA95502}" type="presParOf" srcId="{4C40CA53-A53D-4905-90D1-FDB3C3CC214A}" destId="{1862BE3A-25ED-4FDB-A7E8-BB1F353D60BE}" srcOrd="0" destOrd="0" presId="urn:microsoft.com/office/officeart/2009/3/layout/IncreasingArrowsProcess"/>
    <dgm:cxn modelId="{FD479A8F-6665-4870-A941-4B0FC04FD61D}" type="presParOf" srcId="{4C40CA53-A53D-4905-90D1-FDB3C3CC214A}" destId="{A36F757C-2110-4467-8FB1-8B8D20C1082F}" srcOrd="1"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642B1E-EF24-4926-9EDA-989BDFB6A9F8}"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US"/>
        </a:p>
      </dgm:t>
    </dgm:pt>
    <dgm:pt modelId="{2E8CAF37-330B-4AE7-AC21-6EA7D2AC6D1F}">
      <dgm:prSet phldrT="[Text]" custT="1"/>
      <dgm:spPr/>
      <dgm:t>
        <a:bodyPr/>
        <a:lstStyle/>
        <a:p>
          <a:r>
            <a:rPr lang="en-US" sz="2400" dirty="0" smtClean="0"/>
            <a:t>Reduce Risk</a:t>
          </a:r>
          <a:endParaRPr lang="en-US" sz="2400" dirty="0"/>
        </a:p>
      </dgm:t>
    </dgm:pt>
    <dgm:pt modelId="{0E332120-BBD1-4413-93DD-33CD133E67DF}" type="parTrans" cxnId="{39289795-758F-4967-A352-D6785A6934C3}">
      <dgm:prSet/>
      <dgm:spPr/>
      <dgm:t>
        <a:bodyPr/>
        <a:lstStyle/>
        <a:p>
          <a:endParaRPr lang="en-US"/>
        </a:p>
      </dgm:t>
    </dgm:pt>
    <dgm:pt modelId="{0B20A742-E323-45B6-8190-0DBBB193A088}" type="sibTrans" cxnId="{39289795-758F-4967-A352-D6785A6934C3}">
      <dgm:prSet/>
      <dgm:spPr/>
      <dgm:t>
        <a:bodyPr/>
        <a:lstStyle/>
        <a:p>
          <a:endParaRPr lang="en-US"/>
        </a:p>
      </dgm:t>
    </dgm:pt>
    <dgm:pt modelId="{C7CCEF78-7309-46F9-A7B1-6E18D4E4FE4E}">
      <dgm:prSet phldrT="[Text]" custT="1"/>
      <dgm:spPr/>
      <dgm:t>
        <a:bodyPr/>
        <a:lstStyle/>
        <a:p>
          <a:r>
            <a:rPr lang="en-US" sz="2400" dirty="0" smtClean="0"/>
            <a:t>Prevent and treat exacerbations</a:t>
          </a:r>
        </a:p>
        <a:p>
          <a:r>
            <a:rPr lang="en-US" sz="2400" dirty="0" smtClean="0"/>
            <a:t>Prevent disease progression</a:t>
          </a:r>
        </a:p>
        <a:p>
          <a:r>
            <a:rPr lang="en-US" sz="2400" dirty="0" smtClean="0"/>
            <a:t>Reduce mortality</a:t>
          </a:r>
          <a:endParaRPr lang="en-US" sz="2400" dirty="0"/>
        </a:p>
      </dgm:t>
    </dgm:pt>
    <dgm:pt modelId="{74741DBF-8D6F-42DC-9414-3FFAA34E4519}" type="parTrans" cxnId="{C448F540-B86F-4FE1-B91D-4C25A6B20A46}">
      <dgm:prSet/>
      <dgm:spPr/>
      <dgm:t>
        <a:bodyPr/>
        <a:lstStyle/>
        <a:p>
          <a:endParaRPr lang="en-US"/>
        </a:p>
      </dgm:t>
    </dgm:pt>
    <dgm:pt modelId="{A13C38A0-C4C7-4A81-BE8D-37F01D8BA174}" type="sibTrans" cxnId="{C448F540-B86F-4FE1-B91D-4C25A6B20A46}">
      <dgm:prSet/>
      <dgm:spPr/>
      <dgm:t>
        <a:bodyPr/>
        <a:lstStyle/>
        <a:p>
          <a:endParaRPr lang="en-US"/>
        </a:p>
      </dgm:t>
    </dgm:pt>
    <dgm:pt modelId="{4C40CA53-A53D-4905-90D1-FDB3C3CC214A}" type="pres">
      <dgm:prSet presAssocID="{79642B1E-EF24-4926-9EDA-989BDFB6A9F8}" presName="Name0" presStyleCnt="0">
        <dgm:presLayoutVars>
          <dgm:chMax val="5"/>
          <dgm:chPref val="5"/>
          <dgm:dir/>
          <dgm:animLvl val="lvl"/>
        </dgm:presLayoutVars>
      </dgm:prSet>
      <dgm:spPr/>
      <dgm:t>
        <a:bodyPr/>
        <a:lstStyle/>
        <a:p>
          <a:endParaRPr lang="en-US"/>
        </a:p>
      </dgm:t>
    </dgm:pt>
    <dgm:pt modelId="{1862BE3A-25ED-4FDB-A7E8-BB1F353D60BE}" type="pres">
      <dgm:prSet presAssocID="{2E8CAF37-330B-4AE7-AC21-6EA7D2AC6D1F}" presName="parentText1" presStyleLbl="node1" presStyleIdx="0" presStyleCnt="1" custLinFactNeighborX="-878" custLinFactNeighborY="-10048">
        <dgm:presLayoutVars>
          <dgm:chMax/>
          <dgm:chPref val="3"/>
          <dgm:bulletEnabled val="1"/>
        </dgm:presLayoutVars>
      </dgm:prSet>
      <dgm:spPr/>
      <dgm:t>
        <a:bodyPr/>
        <a:lstStyle/>
        <a:p>
          <a:endParaRPr lang="en-US"/>
        </a:p>
      </dgm:t>
    </dgm:pt>
    <dgm:pt modelId="{A36F757C-2110-4467-8FB1-8B8D20C1082F}" type="pres">
      <dgm:prSet presAssocID="{2E8CAF37-330B-4AE7-AC21-6EA7D2AC6D1F}" presName="childText1" presStyleLbl="solidAlignAcc1" presStyleIdx="0" presStyleCnt="1" custScaleY="85391" custLinFactNeighborX="-792" custLinFactNeighborY="-10864">
        <dgm:presLayoutVars>
          <dgm:chMax val="0"/>
          <dgm:chPref val="0"/>
          <dgm:bulletEnabled val="1"/>
        </dgm:presLayoutVars>
      </dgm:prSet>
      <dgm:spPr/>
      <dgm:t>
        <a:bodyPr/>
        <a:lstStyle/>
        <a:p>
          <a:endParaRPr lang="en-US"/>
        </a:p>
      </dgm:t>
    </dgm:pt>
  </dgm:ptLst>
  <dgm:cxnLst>
    <dgm:cxn modelId="{39289795-758F-4967-A352-D6785A6934C3}" srcId="{79642B1E-EF24-4926-9EDA-989BDFB6A9F8}" destId="{2E8CAF37-330B-4AE7-AC21-6EA7D2AC6D1F}" srcOrd="0" destOrd="0" parTransId="{0E332120-BBD1-4413-93DD-33CD133E67DF}" sibTransId="{0B20A742-E323-45B6-8190-0DBBB193A088}"/>
    <dgm:cxn modelId="{74D1AB96-02B5-458A-B200-7FD1AB552E8F}" type="presOf" srcId="{2E8CAF37-330B-4AE7-AC21-6EA7D2AC6D1F}" destId="{1862BE3A-25ED-4FDB-A7E8-BB1F353D60BE}" srcOrd="0" destOrd="0" presId="urn:microsoft.com/office/officeart/2009/3/layout/IncreasingArrowsProcess"/>
    <dgm:cxn modelId="{A6EC9BA6-E712-4471-B920-934982ABF0AD}" type="presOf" srcId="{C7CCEF78-7309-46F9-A7B1-6E18D4E4FE4E}" destId="{A36F757C-2110-4467-8FB1-8B8D20C1082F}" srcOrd="0" destOrd="0" presId="urn:microsoft.com/office/officeart/2009/3/layout/IncreasingArrowsProcess"/>
    <dgm:cxn modelId="{C448F540-B86F-4FE1-B91D-4C25A6B20A46}" srcId="{2E8CAF37-330B-4AE7-AC21-6EA7D2AC6D1F}" destId="{C7CCEF78-7309-46F9-A7B1-6E18D4E4FE4E}" srcOrd="0" destOrd="0" parTransId="{74741DBF-8D6F-42DC-9414-3FFAA34E4519}" sibTransId="{A13C38A0-C4C7-4A81-BE8D-37F01D8BA174}"/>
    <dgm:cxn modelId="{899246E4-0151-4D65-AD70-C1E377C20FED}" type="presOf" srcId="{79642B1E-EF24-4926-9EDA-989BDFB6A9F8}" destId="{4C40CA53-A53D-4905-90D1-FDB3C3CC214A}" srcOrd="0" destOrd="0" presId="urn:microsoft.com/office/officeart/2009/3/layout/IncreasingArrowsProcess"/>
    <dgm:cxn modelId="{EA6D2F18-2895-4E50-937B-47C8B9141676}" type="presParOf" srcId="{4C40CA53-A53D-4905-90D1-FDB3C3CC214A}" destId="{1862BE3A-25ED-4FDB-A7E8-BB1F353D60BE}" srcOrd="0" destOrd="0" presId="urn:microsoft.com/office/officeart/2009/3/layout/IncreasingArrowsProcess"/>
    <dgm:cxn modelId="{5A2B6B1A-AEF3-4D3B-99EC-47D2978A9830}" type="presParOf" srcId="{4C40CA53-A53D-4905-90D1-FDB3C3CC214A}" destId="{A36F757C-2110-4467-8FB1-8B8D20C1082F}" srcOrd="1" destOrd="0" presId="urn:microsoft.com/office/officeart/2009/3/layout/IncreasingArrowsProcess"/>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emf"/></Relationships>
</file>

<file path=ppt/drawings/drawing1.xml><?xml version="1.0" encoding="utf-8"?>
<c:userShapes xmlns:c="http://schemas.openxmlformats.org/drawingml/2006/chart">
  <cdr:relSizeAnchor xmlns:cdr="http://schemas.openxmlformats.org/drawingml/2006/chartDrawing">
    <cdr:from>
      <cdr:x>0.32734</cdr:x>
      <cdr:y>0.04927</cdr:y>
    </cdr:from>
    <cdr:to>
      <cdr:x>0.74441</cdr:x>
      <cdr:y>0.18136</cdr:y>
    </cdr:to>
    <cdr:sp macro="" textlink="">
      <cdr:nvSpPr>
        <cdr:cNvPr id="2" name="TextBox 1"/>
        <cdr:cNvSpPr txBox="1"/>
      </cdr:nvSpPr>
      <cdr:spPr>
        <a:xfrm xmlns:a="http://schemas.openxmlformats.org/drawingml/2006/main">
          <a:off x="2480267" y="181154"/>
          <a:ext cx="3160196" cy="4857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b="1" dirty="0" smtClean="0"/>
            <a:t>All active treatments </a:t>
          </a:r>
          <a:r>
            <a:rPr lang="en-US" sz="1400" b="1" dirty="0" err="1" smtClean="0"/>
            <a:t>vs</a:t>
          </a:r>
          <a:r>
            <a:rPr lang="en-US" sz="1400" b="1" dirty="0" smtClean="0"/>
            <a:t> placebo, </a:t>
          </a:r>
          <a:r>
            <a:rPr lang="en-US" sz="1400" b="1" i="1" dirty="0" smtClean="0"/>
            <a:t>P</a:t>
          </a:r>
          <a:r>
            <a:rPr lang="en-US" sz="1400" b="1" dirty="0" smtClean="0"/>
            <a:t> &lt; 0.001</a:t>
          </a:r>
        </a:p>
      </cdr:txBody>
    </cdr:sp>
  </cdr:relSizeAnchor>
</c:userShapes>
</file>

<file path=ppt/drawings/drawing2.xml><?xml version="1.0" encoding="utf-8"?>
<c:userShapes xmlns:c="http://schemas.openxmlformats.org/drawingml/2006/chart">
  <cdr:relSizeAnchor xmlns:cdr="http://schemas.openxmlformats.org/drawingml/2006/chartDrawing">
    <cdr:from>
      <cdr:x>0.20073</cdr:x>
      <cdr:y>0.77009</cdr:y>
    </cdr:from>
    <cdr:to>
      <cdr:x>0.32141</cdr:x>
      <cdr:y>0.84251</cdr:y>
    </cdr:to>
    <cdr:sp macro="" textlink="">
      <cdr:nvSpPr>
        <cdr:cNvPr id="3" name="TextBox 2"/>
        <cdr:cNvSpPr txBox="1"/>
      </cdr:nvSpPr>
      <cdr:spPr>
        <a:xfrm xmlns:a="http://schemas.openxmlformats.org/drawingml/2006/main">
          <a:off x="1520982" y="2831632"/>
          <a:ext cx="914400" cy="2663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b="0" i="1" dirty="0" smtClean="0"/>
            <a:t>P</a:t>
          </a:r>
          <a:r>
            <a:rPr lang="en-US" sz="1100" b="0" dirty="0" smtClean="0"/>
            <a:t> = 0.005</a:t>
          </a:r>
          <a:endParaRPr lang="en-US" sz="1100" b="0" dirty="0"/>
        </a:p>
      </cdr:txBody>
    </cdr:sp>
  </cdr:relSizeAnchor>
  <cdr:relSizeAnchor xmlns:cdr="http://schemas.openxmlformats.org/drawingml/2006/chartDrawing">
    <cdr:from>
      <cdr:x>0.51597</cdr:x>
      <cdr:y>0.57276</cdr:y>
    </cdr:from>
    <cdr:to>
      <cdr:x>0.63664</cdr:x>
      <cdr:y>0.64519</cdr:y>
    </cdr:to>
    <cdr:sp macro="" textlink="">
      <cdr:nvSpPr>
        <cdr:cNvPr id="4" name="TextBox 1"/>
        <cdr:cNvSpPr txBox="1"/>
      </cdr:nvSpPr>
      <cdr:spPr>
        <a:xfrm xmlns:a="http://schemas.openxmlformats.org/drawingml/2006/main">
          <a:off x="3909541" y="2106055"/>
          <a:ext cx="914400" cy="26630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i="1" dirty="0" smtClean="0"/>
            <a:t>P</a:t>
          </a:r>
          <a:r>
            <a:rPr lang="en-US" sz="1100" dirty="0" smtClean="0"/>
            <a:t> = 0.05</a:t>
          </a:r>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0.21384</cdr:x>
      <cdr:y>0.03019</cdr:y>
    </cdr:from>
    <cdr:to>
      <cdr:x>0.29312</cdr:x>
      <cdr:y>0.12691</cdr:y>
    </cdr:to>
    <cdr:sp macro="" textlink="">
      <cdr:nvSpPr>
        <cdr:cNvPr id="2" name="TextBox 1"/>
        <cdr:cNvSpPr txBox="1"/>
      </cdr:nvSpPr>
      <cdr:spPr>
        <a:xfrm xmlns:a="http://schemas.openxmlformats.org/drawingml/2006/main">
          <a:off x="1722719" y="112143"/>
          <a:ext cx="638702" cy="3592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i="1" dirty="0" smtClean="0"/>
            <a:t>P</a:t>
          </a:r>
          <a:r>
            <a:rPr lang="en-US" sz="1100" dirty="0" smtClean="0"/>
            <a:t> = 0.0003</a:t>
          </a:r>
          <a:endParaRPr lang="en-US" sz="1100" dirty="0"/>
        </a:p>
      </cdr:txBody>
    </cdr:sp>
  </cdr:relSizeAnchor>
  <cdr:relSizeAnchor xmlns:cdr="http://schemas.openxmlformats.org/drawingml/2006/chartDrawing">
    <cdr:from>
      <cdr:x>0.51364</cdr:x>
      <cdr:y>0.26114</cdr:y>
    </cdr:from>
    <cdr:to>
      <cdr:x>0.59292</cdr:x>
      <cdr:y>0.35786</cdr:y>
    </cdr:to>
    <cdr:sp macro="" textlink="">
      <cdr:nvSpPr>
        <cdr:cNvPr id="3" name="TextBox 1"/>
        <cdr:cNvSpPr txBox="1"/>
      </cdr:nvSpPr>
      <cdr:spPr>
        <a:xfrm xmlns:a="http://schemas.openxmlformats.org/drawingml/2006/main">
          <a:off x="4138023" y="970021"/>
          <a:ext cx="638702" cy="359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i="1" dirty="0" smtClean="0"/>
            <a:t>P</a:t>
          </a:r>
          <a:r>
            <a:rPr lang="en-US" sz="1100" dirty="0" smtClean="0"/>
            <a:t> = 0.004</a:t>
          </a:r>
          <a:endParaRPr lang="en-US" sz="1100" dirty="0"/>
        </a:p>
      </cdr:txBody>
    </cdr:sp>
  </cdr:relSizeAnchor>
  <cdr:relSizeAnchor xmlns:cdr="http://schemas.openxmlformats.org/drawingml/2006/chartDrawing">
    <cdr:from>
      <cdr:x>0.35057</cdr:x>
      <cdr:y>0.31001</cdr:y>
    </cdr:from>
    <cdr:to>
      <cdr:x>0.42985</cdr:x>
      <cdr:y>0.40673</cdr:y>
    </cdr:to>
    <cdr:sp macro="" textlink="">
      <cdr:nvSpPr>
        <cdr:cNvPr id="6" name="TextBox 1"/>
        <cdr:cNvSpPr txBox="1"/>
      </cdr:nvSpPr>
      <cdr:spPr>
        <a:xfrm xmlns:a="http://schemas.openxmlformats.org/drawingml/2006/main">
          <a:off x="2824286" y="1151531"/>
          <a:ext cx="638702" cy="359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i="1" dirty="0" smtClean="0"/>
            <a:t>P</a:t>
          </a:r>
          <a:r>
            <a:rPr lang="en-US" sz="1100" dirty="0" smtClean="0"/>
            <a:t> = 0.02</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48F7D38-F36C-4F6D-94C7-86FA2A0CE0F7}" type="datetimeFigureOut">
              <a:rPr lang="en-US" smtClean="0"/>
              <a:t>5/17/16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3489074-B534-468E-BC19-DCA5C8AC5265}" type="slidenum">
              <a:rPr lang="en-US" smtClean="0"/>
              <a:t>‹#›</a:t>
            </a:fld>
            <a:endParaRPr lang="en-US"/>
          </a:p>
        </p:txBody>
      </p:sp>
    </p:spTree>
    <p:extLst>
      <p:ext uri="{BB962C8B-B14F-4D97-AF65-F5344CB8AC3E}">
        <p14:creationId xmlns:p14="http://schemas.microsoft.com/office/powerpoint/2010/main" val="3661282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F0FCBBC-FA8A-422C-8443-5C4925EDBD66}" type="datetimeFigureOut">
              <a:rPr lang="en-US" smtClean="0"/>
              <a:t>5/17/16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DA4CEDF-7D29-4D85-BD36-7B22CCE775AB}" type="slidenum">
              <a:rPr lang="en-US" smtClean="0"/>
              <a:t>‹#›</a:t>
            </a:fld>
            <a:endParaRPr lang="en-US"/>
          </a:p>
        </p:txBody>
      </p:sp>
    </p:spTree>
    <p:extLst>
      <p:ext uri="{BB962C8B-B14F-4D97-AF65-F5344CB8AC3E}">
        <p14:creationId xmlns:p14="http://schemas.microsoft.com/office/powerpoint/2010/main" val="1966460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xfrm>
            <a:off x="406400" y="696913"/>
            <a:ext cx="6199188" cy="3486150"/>
          </a:xfrm>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ea typeface="ＭＳ Ｐゴシック" pitchFamily="34" charset="-128"/>
              </a:rPr>
              <a:t>Answer: 4: to rule out lung cancer. USPSTF indications: Age 55-80, 30 pk yr smoking; current smokers or quit within last 15 years</a:t>
            </a:r>
          </a:p>
          <a:p>
            <a:r>
              <a:rPr lang="en-US" smtClean="0">
                <a:latin typeface="Times New Roman" pitchFamily="18" charset="0"/>
                <a:ea typeface="ＭＳ Ｐゴシック" pitchFamily="34" charset="-128"/>
              </a:rPr>
              <a:t>Answer 3 is also appropriate but there are no guidelines for this. Depends on perceived clinical need</a:t>
            </a: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57066" indent="-291179" eaLnBrk="0" hangingPunct="0">
              <a:defRPr sz="2400">
                <a:solidFill>
                  <a:schemeClr val="tx1"/>
                </a:solidFill>
                <a:latin typeface="Times New Roman" pitchFamily="18" charset="0"/>
                <a:ea typeface="ＭＳ Ｐゴシック" pitchFamily="34" charset="-128"/>
              </a:defRPr>
            </a:lvl2pPr>
            <a:lvl3pPr marL="1164717" indent="-232943" eaLnBrk="0" hangingPunct="0">
              <a:defRPr sz="2400">
                <a:solidFill>
                  <a:schemeClr val="tx1"/>
                </a:solidFill>
                <a:latin typeface="Times New Roman" pitchFamily="18" charset="0"/>
                <a:ea typeface="ＭＳ Ｐゴシック" pitchFamily="34" charset="-128"/>
              </a:defRPr>
            </a:lvl3pPr>
            <a:lvl4pPr marL="1630604" indent="-232943" eaLnBrk="0" hangingPunct="0">
              <a:defRPr sz="2400">
                <a:solidFill>
                  <a:schemeClr val="tx1"/>
                </a:solidFill>
                <a:latin typeface="Times New Roman" pitchFamily="18" charset="0"/>
                <a:ea typeface="ＭＳ Ｐゴシック" pitchFamily="34" charset="-128"/>
              </a:defRPr>
            </a:lvl4pPr>
            <a:lvl5pPr marL="2096491" indent="-232943" eaLnBrk="0" hangingPunct="0">
              <a:defRPr sz="2400">
                <a:solidFill>
                  <a:schemeClr val="tx1"/>
                </a:solidFill>
                <a:latin typeface="Times New Roman" pitchFamily="18"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5542F141-86ED-4192-AFEE-D52D7DECA596}" type="slidenum">
              <a:rPr lang="en-US" sz="1200">
                <a:solidFill>
                  <a:srgbClr val="000000"/>
                </a:solidFill>
              </a:rPr>
              <a:pPr eaLnBrk="1" hangingPunct="1"/>
              <a:t>8</a:t>
            </a:fld>
            <a:endParaRPr 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407988" y="695325"/>
            <a:ext cx="6197600" cy="3486150"/>
          </a:xfrm>
          <a:solidFill>
            <a:srgbClr val="FFFFFF"/>
          </a:solidFill>
          <a:ln/>
        </p:spPr>
      </p:sp>
      <p:sp>
        <p:nvSpPr>
          <p:cNvPr id="16387" name="Rectangle 3"/>
          <p:cNvSpPr>
            <a:spLocks noGrp="1" noChangeArrowheads="1"/>
          </p:cNvSpPr>
          <p:nvPr>
            <p:ph type="body" idx="1"/>
          </p:nvPr>
        </p:nvSpPr>
        <p:spPr>
          <a:xfrm>
            <a:off x="701345" y="4414561"/>
            <a:ext cx="5607712" cy="4187069"/>
          </a:xfrm>
          <a:solidFill>
            <a:srgbClr val="FFFFFF"/>
          </a:solidFill>
          <a:ln>
            <a:solidFill>
              <a:srgbClr val="000000"/>
            </a:solidFill>
          </a:ln>
        </p:spPr>
        <p:txBody>
          <a:bodyPr lIns="92955" tIns="46477" rIns="92955" bIns="46477"/>
          <a:lstStyle/>
          <a:p>
            <a:pPr eaLnBrk="1" hangingPunct="1"/>
            <a:endParaRPr lang="en-US" smtClean="0">
              <a:latin typeface="Times New Roman" pitchFamily="18" charset="0"/>
              <a:ea typeface="ＭＳ Ｐゴシック" pitchFamily="34" charset="-128"/>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36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313F6EC-82E0-2F4D-AF8A-E9FBFAD377D9}" type="datetimeFigureOut">
              <a:t>5/17/16</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6655B5B5-2860-514D-B6A4-401417854140}" type="slidenum">
              <a:t>‹#›</a:t>
            </a:fld>
            <a:endParaRPr lang="en-US"/>
          </a:p>
        </p:txBody>
      </p:sp>
    </p:spTree>
    <p:extLst>
      <p:ext uri="{BB962C8B-B14F-4D97-AF65-F5344CB8AC3E}">
        <p14:creationId xmlns:p14="http://schemas.microsoft.com/office/powerpoint/2010/main" val="4182323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313F6EC-82E0-2F4D-AF8A-E9FBFAD377D9}" type="datetimeFigureOut">
              <a:t>5/17/16</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6655B5B5-2860-514D-B6A4-401417854140}" type="slidenum">
              <a:t>‹#›</a:t>
            </a:fld>
            <a:endParaRPr lang="en-US"/>
          </a:p>
        </p:txBody>
      </p:sp>
    </p:spTree>
    <p:extLst>
      <p:ext uri="{BB962C8B-B14F-4D97-AF65-F5344CB8AC3E}">
        <p14:creationId xmlns:p14="http://schemas.microsoft.com/office/powerpoint/2010/main" val="658662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77864" y="1714500"/>
            <a:ext cx="7788275" cy="857250"/>
          </a:xfrm>
        </p:spPr>
        <p:txBody>
          <a:bodyPr anchor="b" anchorCtr="0"/>
          <a:lstStyle>
            <a:lvl1pPr>
              <a:defRPr/>
            </a:lvl1pPr>
          </a:lstStyle>
          <a:p>
            <a:r>
              <a:rPr lang="en-US"/>
              <a:t>Click to edit Master title style</a:t>
            </a:r>
          </a:p>
        </p:txBody>
      </p:sp>
      <p:sp>
        <p:nvSpPr>
          <p:cNvPr id="5123" name="Rectangle 3"/>
          <p:cNvSpPr>
            <a:spLocks noGrp="1" noChangeArrowheads="1"/>
          </p:cNvSpPr>
          <p:nvPr>
            <p:ph type="subTitle" idx="1"/>
          </p:nvPr>
        </p:nvSpPr>
        <p:spPr>
          <a:xfrm>
            <a:off x="1354139" y="3376613"/>
            <a:ext cx="6435725" cy="389335"/>
          </a:xfrm>
        </p:spPr>
        <p:txBody>
          <a:bodyPr anchor="ctr"/>
          <a:lstStyle>
            <a:lvl1pPr marL="0" indent="0" algn="ctr">
              <a:buFont typeface="Wingdings" pitchFamily="-107" charset="2"/>
              <a:buNone/>
              <a:defRPr/>
            </a:lvl1pPr>
          </a:lstStyle>
          <a:p>
            <a:r>
              <a:rPr lang="en-US"/>
              <a:t>Click to edit Master subtitle style</a:t>
            </a:r>
          </a:p>
        </p:txBody>
      </p:sp>
    </p:spTree>
    <p:extLst>
      <p:ext uri="{BB962C8B-B14F-4D97-AF65-F5344CB8AC3E}">
        <p14:creationId xmlns:p14="http://schemas.microsoft.com/office/powerpoint/2010/main" val="472644028"/>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 blanco">
    <p:spTree>
      <p:nvGrpSpPr>
        <p:cNvPr id="1" name=""/>
        <p:cNvGrpSpPr/>
        <p:nvPr/>
      </p:nvGrpSpPr>
      <p:grpSpPr>
        <a:xfrm>
          <a:off x="0" y="0"/>
          <a:ext cx="0" cy="0"/>
          <a:chOff x="0" y="0"/>
          <a:chExt cx="0" cy="0"/>
        </a:xfrm>
      </p:grpSpPr>
      <p:sp>
        <p:nvSpPr>
          <p:cNvPr id="4" name="Text Placeholder 6"/>
          <p:cNvSpPr>
            <a:spLocks noGrp="1"/>
          </p:cNvSpPr>
          <p:nvPr>
            <p:ph type="body" sz="quarter" idx="10"/>
          </p:nvPr>
        </p:nvSpPr>
        <p:spPr>
          <a:xfrm>
            <a:off x="263771" y="4935751"/>
            <a:ext cx="4036769" cy="207749"/>
          </a:xfrm>
        </p:spPr>
        <p:txBody>
          <a:bodyPr anchor="b"/>
          <a:lstStyle>
            <a:lvl1pPr marL="0" indent="0">
              <a:spcBef>
                <a:spcPts val="0"/>
              </a:spcBef>
              <a:buNone/>
              <a:defRPr sz="1200" b="0">
                <a:solidFill>
                  <a:schemeClr val="tx1"/>
                </a:solidFill>
              </a:defRPr>
            </a:lvl1pPr>
          </a:lstStyle>
          <a:p>
            <a:pPr lvl="0"/>
            <a:r>
              <a:rPr lang="en-US" dirty="0" smtClean="0"/>
              <a:t>Click to edit Master text styles</a:t>
            </a:r>
          </a:p>
        </p:txBody>
      </p:sp>
      <p:sp>
        <p:nvSpPr>
          <p:cNvPr id="5" name="Text Placeholder 6"/>
          <p:cNvSpPr>
            <a:spLocks noGrp="1"/>
          </p:cNvSpPr>
          <p:nvPr>
            <p:ph type="body" sz="quarter" idx="11"/>
          </p:nvPr>
        </p:nvSpPr>
        <p:spPr>
          <a:xfrm>
            <a:off x="4843463" y="4935751"/>
            <a:ext cx="4045561" cy="207749"/>
          </a:xfrm>
        </p:spPr>
        <p:txBody>
          <a:bodyPr anchor="b"/>
          <a:lstStyle>
            <a:lvl1pPr marL="0" indent="0" algn="r">
              <a:spcBef>
                <a:spcPts val="0"/>
              </a:spcBef>
              <a:buNone/>
              <a:defRPr sz="12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98734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6688" y="115491"/>
            <a:ext cx="8785225" cy="48101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44526" y="1370410"/>
            <a:ext cx="7827963" cy="1602581"/>
          </a:xfrm>
        </p:spPr>
        <p:txBody>
          <a:bodyPr/>
          <a:lstStyle/>
          <a:p>
            <a:pPr lvl="0"/>
            <a:endParaRPr lang="en-US" noProof="0" smtClean="0"/>
          </a:p>
        </p:txBody>
      </p:sp>
    </p:spTree>
    <p:extLst>
      <p:ext uri="{BB962C8B-B14F-4D97-AF65-F5344CB8AC3E}">
        <p14:creationId xmlns:p14="http://schemas.microsoft.com/office/powerpoint/2010/main" val="3374424225"/>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2784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313F6EC-82E0-2F4D-AF8A-E9FBFAD377D9}" type="datetimeFigureOut">
              <a:t>5/17/16</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6655B5B5-2860-514D-B6A4-401417854140}" type="slidenum">
              <a:t>‹#›</a:t>
            </a:fld>
            <a:endParaRPr lang="en-US"/>
          </a:p>
        </p:txBody>
      </p:sp>
    </p:spTree>
    <p:extLst>
      <p:ext uri="{BB962C8B-B14F-4D97-AF65-F5344CB8AC3E}">
        <p14:creationId xmlns:p14="http://schemas.microsoft.com/office/powerpoint/2010/main" val="3289138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313F6EC-82E0-2F4D-AF8A-E9FBFAD377D9}" type="datetimeFigureOut">
              <a:t>5/17/16</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6655B5B5-2860-514D-B6A4-401417854140}" type="slidenum">
              <a:t>‹#›</a:t>
            </a:fld>
            <a:endParaRPr lang="en-US"/>
          </a:p>
        </p:txBody>
      </p:sp>
    </p:spTree>
    <p:extLst>
      <p:ext uri="{BB962C8B-B14F-4D97-AF65-F5344CB8AC3E}">
        <p14:creationId xmlns:p14="http://schemas.microsoft.com/office/powerpoint/2010/main" val="3673075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313F6EC-82E0-2F4D-AF8A-E9FBFAD377D9}" type="datetimeFigureOut">
              <a:t>5/17/16</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6655B5B5-2860-514D-B6A4-401417854140}" type="slidenum">
              <a:t>‹#›</a:t>
            </a:fld>
            <a:endParaRPr lang="en-US"/>
          </a:p>
        </p:txBody>
      </p:sp>
    </p:spTree>
    <p:extLst>
      <p:ext uri="{BB962C8B-B14F-4D97-AF65-F5344CB8AC3E}">
        <p14:creationId xmlns:p14="http://schemas.microsoft.com/office/powerpoint/2010/main" val="2553210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B313F6EC-82E0-2F4D-AF8A-E9FBFAD377D9}" type="datetimeFigureOut">
              <a:t>5/17/16</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6655B5B5-2860-514D-B6A4-401417854140}" type="slidenum">
              <a:t>‹#›</a:t>
            </a:fld>
            <a:endParaRPr lang="en-US"/>
          </a:p>
        </p:txBody>
      </p:sp>
    </p:spTree>
    <p:extLst>
      <p:ext uri="{BB962C8B-B14F-4D97-AF65-F5344CB8AC3E}">
        <p14:creationId xmlns:p14="http://schemas.microsoft.com/office/powerpoint/2010/main" val="309965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B313F6EC-82E0-2F4D-AF8A-E9FBFAD377D9}" type="datetimeFigureOut">
              <a:t>5/17/16</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6655B5B5-2860-514D-B6A4-401417854140}" type="slidenum">
              <a:t>‹#›</a:t>
            </a:fld>
            <a:endParaRPr lang="en-US"/>
          </a:p>
        </p:txBody>
      </p:sp>
    </p:spTree>
    <p:extLst>
      <p:ext uri="{BB962C8B-B14F-4D97-AF65-F5344CB8AC3E}">
        <p14:creationId xmlns:p14="http://schemas.microsoft.com/office/powerpoint/2010/main" val="3447453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B313F6EC-82E0-2F4D-AF8A-E9FBFAD377D9}" type="datetimeFigureOut">
              <a:t>5/17/16</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6655B5B5-2860-514D-B6A4-401417854140}" type="slidenum">
              <a:t>‹#›</a:t>
            </a:fld>
            <a:endParaRPr lang="en-US"/>
          </a:p>
        </p:txBody>
      </p:sp>
    </p:spTree>
    <p:extLst>
      <p:ext uri="{BB962C8B-B14F-4D97-AF65-F5344CB8AC3E}">
        <p14:creationId xmlns:p14="http://schemas.microsoft.com/office/powerpoint/2010/main" val="2161679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313F6EC-82E0-2F4D-AF8A-E9FBFAD377D9}" type="datetimeFigureOut">
              <a:t>5/17/16</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6655B5B5-2860-514D-B6A4-401417854140}" type="slidenum">
              <a:t>‹#›</a:t>
            </a:fld>
            <a:endParaRPr lang="en-US"/>
          </a:p>
        </p:txBody>
      </p:sp>
    </p:spTree>
    <p:extLst>
      <p:ext uri="{BB962C8B-B14F-4D97-AF65-F5344CB8AC3E}">
        <p14:creationId xmlns:p14="http://schemas.microsoft.com/office/powerpoint/2010/main" val="1416888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313F6EC-82E0-2F4D-AF8A-E9FBFAD377D9}" type="datetimeFigureOut">
              <a:t>5/17/16</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6655B5B5-2860-514D-B6A4-401417854140}" type="slidenum">
              <a:t>‹#›</a:t>
            </a:fld>
            <a:endParaRPr lang="en-US"/>
          </a:p>
        </p:txBody>
      </p:sp>
    </p:spTree>
    <p:extLst>
      <p:ext uri="{BB962C8B-B14F-4D97-AF65-F5344CB8AC3E}">
        <p14:creationId xmlns:p14="http://schemas.microsoft.com/office/powerpoint/2010/main" val="8676892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0074" y="205979"/>
            <a:ext cx="7576726"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10074" y="1200151"/>
            <a:ext cx="7576726"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6223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4572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chemeClr val="tx1"/>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tx1"/>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tx1"/>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tx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tags" Target="../tags/tag108.xml"/><Relationship Id="rId2"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18.xml"/><Relationship Id="rId4" Type="http://schemas.openxmlformats.org/officeDocument/2006/relationships/tags" Target="../tags/tag19.xml"/><Relationship Id="rId5" Type="http://schemas.openxmlformats.org/officeDocument/2006/relationships/slideLayout" Target="../slideLayouts/slideLayout15.xml"/><Relationship Id="rId6" Type="http://schemas.openxmlformats.org/officeDocument/2006/relationships/oleObject" Target="../embeddings/oleObject1.bin"/><Relationship Id="rId7"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tags" Target="../tags/tag21.xml"/><Relationship Id="rId4" Type="http://schemas.openxmlformats.org/officeDocument/2006/relationships/tags" Target="../tags/tag22.xml"/><Relationship Id="rId5" Type="http://schemas.openxmlformats.org/officeDocument/2006/relationships/slideLayout" Target="../slideLayouts/slideLayout15.xml"/><Relationship Id="rId6" Type="http://schemas.openxmlformats.org/officeDocument/2006/relationships/oleObject" Target="../embeddings/oleObject2.bin"/><Relationship Id="rId7"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tags" Target="../tags/tag20.xml"/></Relationships>
</file>

<file path=ppt/slides/_rels/slide18.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tags" Target="../tags/tag29.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slideLayout" Target="../slideLayouts/slideLayout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tags" Target="../tags/tag33.xml"/><Relationship Id="rId2" Type="http://schemas.openxmlformats.org/officeDocument/2006/relationships/slideLayout" Target="../slideLayouts/slideLayout2.xml"/><Relationship Id="rId3"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slideLayout" Target="../slideLayouts/slideLayout2.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tags" Target="../tags/tag35.x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tags" Target="../tags/tag36.xml"/><Relationship Id="rId2" Type="http://schemas.openxmlformats.org/officeDocument/2006/relationships/slideLayout" Target="../slideLayouts/slideLayout2.xml"/><Relationship Id="rId3"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slideLayout" Target="../slideLayouts/slideLayout2.xml"/><Relationship Id="rId3"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slideLayout" Target="../slideLayouts/slideLayout2.xml"/><Relationship Id="rId3"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tags" Target="../tags/tag39.xml"/><Relationship Id="rId2" Type="http://schemas.openxmlformats.org/officeDocument/2006/relationships/slideLayout" Target="../slideLayouts/slideLayout2.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tags" Target="../tags/tag40.x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tags" Target="../tags/tag41.x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slideLayout" Target="../slideLayouts/slideLayout2.xml"/><Relationship Id="rId3" Type="http://schemas.openxmlformats.org/officeDocument/2006/relationships/chart" Target="../charts/chart1.xml"/></Relationships>
</file>

<file path=ppt/slides/_rels/slide43.xml.rels><?xml version="1.0" encoding="UTF-8" standalone="yes"?>
<Relationships xmlns="http://schemas.openxmlformats.org/package/2006/relationships"><Relationship Id="rId1" Type="http://schemas.openxmlformats.org/officeDocument/2006/relationships/tags" Target="../tags/tag43.xml"/><Relationship Id="rId2" Type="http://schemas.openxmlformats.org/officeDocument/2006/relationships/slideLayout" Target="../slideLayouts/slideLayout2.xml"/><Relationship Id="rId3" Type="http://schemas.openxmlformats.org/officeDocument/2006/relationships/chart" Target="../charts/chart2.xml"/></Relationships>
</file>

<file path=ppt/slides/_rels/slide44.xml.rels><?xml version="1.0" encoding="UTF-8" standalone="yes"?>
<Relationships xmlns="http://schemas.openxmlformats.org/package/2006/relationships"><Relationship Id="rId1" Type="http://schemas.openxmlformats.org/officeDocument/2006/relationships/tags" Target="../tags/tag44.xml"/><Relationship Id="rId2" Type="http://schemas.openxmlformats.org/officeDocument/2006/relationships/slideLayout" Target="../slideLayouts/slideLayout2.xml"/><Relationship Id="rId3" Type="http://schemas.openxmlformats.org/officeDocument/2006/relationships/chart" Target="../charts/chart3.xml"/></Relationships>
</file>

<file path=ppt/slides/_rels/slide45.xml.rels><?xml version="1.0" encoding="UTF-8" standalone="yes"?>
<Relationships xmlns="http://schemas.openxmlformats.org/package/2006/relationships"><Relationship Id="rId1" Type="http://schemas.openxmlformats.org/officeDocument/2006/relationships/tags" Target="../tags/tag45.x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tags" Target="../tags/tag46.x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tags" Target="../tags/tag47.xml"/><Relationship Id="rId2" Type="http://schemas.openxmlformats.org/officeDocument/2006/relationships/slideLayout" Target="../slideLayouts/slideLayout2.xml"/><Relationship Id="rId3"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tags" Target="../tags/tag48.xml"/><Relationship Id="rId2" Type="http://schemas.openxmlformats.org/officeDocument/2006/relationships/slideLayout" Target="../slideLayouts/slideLayout2.xml"/><Relationship Id="rId3" Type="http://schemas.openxmlformats.org/officeDocument/2006/relationships/image" Target="../media/image18.png"/></Relationships>
</file>

<file path=ppt/slides/_rels/slide49.xml.rels><?xml version="1.0" encoding="UTF-8" standalone="yes"?>
<Relationships xmlns="http://schemas.openxmlformats.org/package/2006/relationships"><Relationship Id="rId1" Type="http://schemas.openxmlformats.org/officeDocument/2006/relationships/tags" Target="../tags/tag49.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tags" Target="../tags/tag50.xml"/><Relationship Id="rId2" Type="http://schemas.openxmlformats.org/officeDocument/2006/relationships/slideLayout" Target="../slideLayouts/slideLayout5.xml"/><Relationship Id="rId3" Type="http://schemas.openxmlformats.org/officeDocument/2006/relationships/image" Target="../media/image19.jpeg"/></Relationships>
</file>

<file path=ppt/slides/_rels/slide51.xml.rels><?xml version="1.0" encoding="UTF-8" standalone="yes"?>
<Relationships xmlns="http://schemas.openxmlformats.org/package/2006/relationships"><Relationship Id="rId1" Type="http://schemas.openxmlformats.org/officeDocument/2006/relationships/tags" Target="../tags/tag51.x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tags" Target="../tags/tag52.x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tags" Target="../tags/tag53.xml"/><Relationship Id="rId2" Type="http://schemas.openxmlformats.org/officeDocument/2006/relationships/slideLayout" Target="../slideLayouts/slideLayout2.xml"/><Relationship Id="rId3" Type="http://schemas.openxmlformats.org/officeDocument/2006/relationships/image" Target="../media/image20.jpeg"/></Relationships>
</file>

<file path=ppt/slides/_rels/slide54.xml.rels><?xml version="1.0" encoding="UTF-8" standalone="yes"?>
<Relationships xmlns="http://schemas.openxmlformats.org/package/2006/relationships"><Relationship Id="rId1" Type="http://schemas.openxmlformats.org/officeDocument/2006/relationships/tags" Target="../tags/tag54.xml"/><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tags" Target="../tags/tag55.x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tags" Target="../tags/tag56.xml"/><Relationship Id="rId2" Type="http://schemas.openxmlformats.org/officeDocument/2006/relationships/slideLayout" Target="../slideLayouts/slideLayout2.xml"/><Relationship Id="rId3"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tags" Target="../tags/tag58.xml"/><Relationship Id="rId4" Type="http://schemas.openxmlformats.org/officeDocument/2006/relationships/tags" Target="../tags/tag59.xml"/><Relationship Id="rId5" Type="http://schemas.openxmlformats.org/officeDocument/2006/relationships/slideLayout" Target="../slideLayouts/slideLayout15.xml"/><Relationship Id="rId6" Type="http://schemas.openxmlformats.org/officeDocument/2006/relationships/oleObject" Target="../embeddings/oleObject3.bin"/><Relationship Id="rId7" Type="http://schemas.openxmlformats.org/officeDocument/2006/relationships/image" Target="../media/image22.emf"/><Relationship Id="rId1" Type="http://schemas.openxmlformats.org/officeDocument/2006/relationships/vmlDrawing" Target="../drawings/vmlDrawing3.vml"/><Relationship Id="rId2" Type="http://schemas.openxmlformats.org/officeDocument/2006/relationships/tags" Target="../tags/tag57.xml"/></Relationships>
</file>

<file path=ppt/slides/_rels/slide58.xml.rels><?xml version="1.0" encoding="UTF-8" standalone="yes"?>
<Relationships xmlns="http://schemas.openxmlformats.org/package/2006/relationships"><Relationship Id="rId3" Type="http://schemas.openxmlformats.org/officeDocument/2006/relationships/tags" Target="../tags/tag61.xml"/><Relationship Id="rId4" Type="http://schemas.openxmlformats.org/officeDocument/2006/relationships/tags" Target="../tags/tag62.xml"/><Relationship Id="rId5" Type="http://schemas.openxmlformats.org/officeDocument/2006/relationships/slideLayout" Target="../slideLayouts/slideLayout15.xml"/><Relationship Id="rId6" Type="http://schemas.openxmlformats.org/officeDocument/2006/relationships/oleObject" Target="../embeddings/oleObject4.bin"/><Relationship Id="rId7" Type="http://schemas.openxmlformats.org/officeDocument/2006/relationships/image" Target="../media/image23.emf"/><Relationship Id="rId1" Type="http://schemas.openxmlformats.org/officeDocument/2006/relationships/vmlDrawing" Target="../drawings/vmlDrawing4.vml"/><Relationship Id="rId2" Type="http://schemas.openxmlformats.org/officeDocument/2006/relationships/tags" Target="../tags/tag60.xml"/></Relationships>
</file>

<file path=ppt/slides/_rels/slide59.xml.rels><?xml version="1.0" encoding="UTF-8" standalone="yes"?>
<Relationships xmlns="http://schemas.openxmlformats.org/package/2006/relationships"><Relationship Id="rId1" Type="http://schemas.openxmlformats.org/officeDocument/2006/relationships/tags" Target="../tags/tag63.xml"/><Relationship Id="rId2" Type="http://schemas.openxmlformats.org/officeDocument/2006/relationships/slideLayout" Target="../slideLayouts/slideLayout2.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tags" Target="../tags/tag64.x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tags" Target="../tags/tag65.x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tags" Target="../tags/tag66.xml"/><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tags" Target="../tags/tag67.x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tags" Target="../tags/tag68.xml"/><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tags" Target="../tags/tag69.xml"/><Relationship Id="rId2"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tags" Target="../tags/tag70.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3" Type="http://schemas.openxmlformats.org/officeDocument/2006/relationships/tags" Target="../tags/tag72.xml"/><Relationship Id="rId4" Type="http://schemas.openxmlformats.org/officeDocument/2006/relationships/tags" Target="../tags/tag73.xml"/><Relationship Id="rId5" Type="http://schemas.openxmlformats.org/officeDocument/2006/relationships/slideLayout" Target="../slideLayouts/slideLayout15.xml"/><Relationship Id="rId6" Type="http://schemas.openxmlformats.org/officeDocument/2006/relationships/oleObject" Target="../embeddings/oleObject5.bin"/><Relationship Id="rId7" Type="http://schemas.openxmlformats.org/officeDocument/2006/relationships/image" Target="../media/image24.emf"/><Relationship Id="rId1" Type="http://schemas.openxmlformats.org/officeDocument/2006/relationships/vmlDrawing" Target="../drawings/vmlDrawing5.vml"/><Relationship Id="rId2" Type="http://schemas.openxmlformats.org/officeDocument/2006/relationships/tags" Target="../tags/tag71.xml"/></Relationships>
</file>

<file path=ppt/slides/_rels/slide71.xml.rels><?xml version="1.0" encoding="UTF-8" standalone="yes"?>
<Relationships xmlns="http://schemas.openxmlformats.org/package/2006/relationships"><Relationship Id="rId1" Type="http://schemas.openxmlformats.org/officeDocument/2006/relationships/tags" Target="../tags/tag74.xml"/><Relationship Id="rId2"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tags" Target="../tags/tag75.xml"/><Relationship Id="rId2" Type="http://schemas.openxmlformats.org/officeDocument/2006/relationships/slideLayout" Target="../slideLayouts/slideLayout2.xml"/><Relationship Id="rId3" Type="http://schemas.openxmlformats.org/officeDocument/2006/relationships/image" Target="../media/image25.jpeg"/></Relationships>
</file>

<file path=ppt/slides/_rels/slide73.xml.rels><?xml version="1.0" encoding="UTF-8" standalone="yes"?>
<Relationships xmlns="http://schemas.openxmlformats.org/package/2006/relationships"><Relationship Id="rId1" Type="http://schemas.openxmlformats.org/officeDocument/2006/relationships/tags" Target="../tags/tag76.xml"/><Relationship Id="rId2"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tags" Target="../tags/tag77.xml"/><Relationship Id="rId2"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tags" Target="../tags/tag79.xml"/><Relationship Id="rId4" Type="http://schemas.openxmlformats.org/officeDocument/2006/relationships/tags" Target="../tags/tag80.xml"/><Relationship Id="rId5" Type="http://schemas.openxmlformats.org/officeDocument/2006/relationships/slideLayout" Target="../slideLayouts/slideLayout15.xml"/><Relationship Id="rId6" Type="http://schemas.openxmlformats.org/officeDocument/2006/relationships/oleObject" Target="../embeddings/oleObject6.bin"/><Relationship Id="rId7" Type="http://schemas.openxmlformats.org/officeDocument/2006/relationships/image" Target="../media/image26.emf"/><Relationship Id="rId1" Type="http://schemas.openxmlformats.org/officeDocument/2006/relationships/vmlDrawing" Target="../drawings/vmlDrawing6.vml"/><Relationship Id="rId2" Type="http://schemas.openxmlformats.org/officeDocument/2006/relationships/tags" Target="../tags/tag78.xml"/></Relationships>
</file>

<file path=ppt/slides/_rels/slide76.xml.rels><?xml version="1.0" encoding="UTF-8" standalone="yes"?>
<Relationships xmlns="http://schemas.openxmlformats.org/package/2006/relationships"><Relationship Id="rId1" Type="http://schemas.openxmlformats.org/officeDocument/2006/relationships/tags" Target="../tags/tag81.xml"/><Relationship Id="rId2" Type="http://schemas.openxmlformats.org/officeDocument/2006/relationships/slideLayout" Target="../slideLayouts/slideLayout2.xml"/><Relationship Id="rId3" Type="http://schemas.openxmlformats.org/officeDocument/2006/relationships/image" Target="../media/image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tags" Target="../tags/tag82.xml"/><Relationship Id="rId2"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tags" Target="../tags/tag84.xml"/><Relationship Id="rId4" Type="http://schemas.openxmlformats.org/officeDocument/2006/relationships/tags" Target="../tags/tag85.xml"/><Relationship Id="rId5" Type="http://schemas.openxmlformats.org/officeDocument/2006/relationships/slideLayout" Target="../slideLayouts/slideLayout15.xml"/><Relationship Id="rId6" Type="http://schemas.openxmlformats.org/officeDocument/2006/relationships/oleObject" Target="../embeddings/oleObject7.bin"/><Relationship Id="rId7" Type="http://schemas.openxmlformats.org/officeDocument/2006/relationships/image" Target="../media/image27.emf"/><Relationship Id="rId1" Type="http://schemas.openxmlformats.org/officeDocument/2006/relationships/vmlDrawing" Target="../drawings/vmlDrawing7.vml"/><Relationship Id="rId2" Type="http://schemas.openxmlformats.org/officeDocument/2006/relationships/tags" Target="../tags/tag8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3.pn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tags" Target="../tags/tag87.xml"/><Relationship Id="rId4" Type="http://schemas.openxmlformats.org/officeDocument/2006/relationships/tags" Target="../tags/tag88.xml"/><Relationship Id="rId5" Type="http://schemas.openxmlformats.org/officeDocument/2006/relationships/slideLayout" Target="../slideLayouts/slideLayout15.xml"/><Relationship Id="rId6" Type="http://schemas.openxmlformats.org/officeDocument/2006/relationships/oleObject" Target="../embeddings/oleObject8.bin"/><Relationship Id="rId7" Type="http://schemas.openxmlformats.org/officeDocument/2006/relationships/image" Target="../media/image28.emf"/><Relationship Id="rId1" Type="http://schemas.openxmlformats.org/officeDocument/2006/relationships/vmlDrawing" Target="../drawings/vmlDrawing8.vml"/><Relationship Id="rId2" Type="http://schemas.openxmlformats.org/officeDocument/2006/relationships/tags" Target="../tags/tag86.xml"/></Relationships>
</file>

<file path=ppt/slides/_rels/slide81.xml.rels><?xml version="1.0" encoding="UTF-8" standalone="yes"?>
<Relationships xmlns="http://schemas.openxmlformats.org/package/2006/relationships"><Relationship Id="rId1" Type="http://schemas.openxmlformats.org/officeDocument/2006/relationships/tags" Target="../tags/tag89.xml"/><Relationship Id="rId2"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tags" Target="../tags/tag91.xml"/><Relationship Id="rId4" Type="http://schemas.openxmlformats.org/officeDocument/2006/relationships/tags" Target="../tags/tag92.xml"/><Relationship Id="rId5" Type="http://schemas.openxmlformats.org/officeDocument/2006/relationships/slideLayout" Target="../slideLayouts/slideLayout15.xml"/><Relationship Id="rId6" Type="http://schemas.openxmlformats.org/officeDocument/2006/relationships/oleObject" Target="../embeddings/oleObject9.bin"/><Relationship Id="rId7" Type="http://schemas.openxmlformats.org/officeDocument/2006/relationships/image" Target="../media/image29.emf"/><Relationship Id="rId1" Type="http://schemas.openxmlformats.org/officeDocument/2006/relationships/vmlDrawing" Target="../drawings/vmlDrawing9.vml"/><Relationship Id="rId2" Type="http://schemas.openxmlformats.org/officeDocument/2006/relationships/tags" Target="../tags/tag9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tags" Target="../tags/tag93.xml"/><Relationship Id="rId2"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tags" Target="../tags/tag94.xml"/><Relationship Id="rId2" Type="http://schemas.openxmlformats.org/officeDocument/2006/relationships/slideLayout" Target="../slideLayouts/slideLayout12.xml"/><Relationship Id="rId3" Type="http://schemas.openxmlformats.org/officeDocument/2006/relationships/notesSlide" Target="../notesSlides/notesSlide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88.xml.rels><?xml version="1.0" encoding="UTF-8" standalone="yes"?>
<Relationships xmlns="http://schemas.openxmlformats.org/package/2006/relationships"><Relationship Id="rId3" Type="http://schemas.openxmlformats.org/officeDocument/2006/relationships/tags" Target="../tags/tag96.xml"/><Relationship Id="rId4" Type="http://schemas.openxmlformats.org/officeDocument/2006/relationships/tags" Target="../tags/tag97.xml"/><Relationship Id="rId5" Type="http://schemas.openxmlformats.org/officeDocument/2006/relationships/slideLayout" Target="../slideLayouts/slideLayout15.xml"/><Relationship Id="rId6" Type="http://schemas.openxmlformats.org/officeDocument/2006/relationships/oleObject" Target="../embeddings/oleObject10.bin"/><Relationship Id="rId7" Type="http://schemas.openxmlformats.org/officeDocument/2006/relationships/image" Target="../media/image31.emf"/><Relationship Id="rId1" Type="http://schemas.openxmlformats.org/officeDocument/2006/relationships/vmlDrawing" Target="../drawings/vmlDrawing10.vml"/><Relationship Id="rId2" Type="http://schemas.openxmlformats.org/officeDocument/2006/relationships/tags" Target="../tags/tag9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2.jpeg"/></Relationships>
</file>

<file path=ppt/slides/_rels/slide9.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tags" Target="../tags/tag98.xml"/><Relationship Id="rId2" Type="http://schemas.openxmlformats.org/officeDocument/2006/relationships/slideLayout" Target="../slideLayouts/slideLayout2.xml"/><Relationship Id="rId3" Type="http://schemas.openxmlformats.org/officeDocument/2006/relationships/image" Target="../media/image33.png"/></Relationships>
</file>

<file path=ppt/slides/_rels/slide91.xml.rels><?xml version="1.0" encoding="UTF-8" standalone="yes"?>
<Relationships xmlns="http://schemas.openxmlformats.org/package/2006/relationships"><Relationship Id="rId1" Type="http://schemas.openxmlformats.org/officeDocument/2006/relationships/tags" Target="../tags/tag99.xml"/><Relationship Id="rId2"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oleObject" Target="../embeddings/Microsoft_Excel_97_-_2004_Worksheet1.xls"/><Relationship Id="rId5" Type="http://schemas.openxmlformats.org/officeDocument/2006/relationships/image" Target="../media/image34.emf"/><Relationship Id="rId1" Type="http://schemas.openxmlformats.org/officeDocument/2006/relationships/vmlDrawing" Target="../drawings/vmlDrawing11.vml"/><Relationship Id="rId2" Type="http://schemas.openxmlformats.org/officeDocument/2006/relationships/tags" Target="../tags/tag100.xml"/></Relationships>
</file>

<file path=ppt/slides/_rels/slide93.xml.rels><?xml version="1.0" encoding="UTF-8" standalone="yes"?>
<Relationships xmlns="http://schemas.openxmlformats.org/package/2006/relationships"><Relationship Id="rId1" Type="http://schemas.openxmlformats.org/officeDocument/2006/relationships/tags" Target="../tags/tag101.xml"/><Relationship Id="rId2"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5.png"/><Relationship Id="rId3" Type="http://schemas.openxmlformats.org/officeDocument/2006/relationships/image" Target="../media/image36.png"/></Relationships>
</file>

<file path=ppt/slides/_rels/slide9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jpg"/><Relationship Id="rId5" Type="http://schemas.openxmlformats.org/officeDocument/2006/relationships/image" Target="../media/image39.png"/><Relationship Id="rId6" Type="http://schemas.microsoft.com/office/2007/relationships/hdphoto" Target="../media/hdphoto1.wdp"/><Relationship Id="rId1" Type="http://schemas.openxmlformats.org/officeDocument/2006/relationships/tags" Target="../tags/tag102.xml"/><Relationship Id="rId2"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97.xml.rels><?xml version="1.0" encoding="UTF-8" standalone="yes"?>
<Relationships xmlns="http://schemas.openxmlformats.org/package/2006/relationships"><Relationship Id="rId1" Type="http://schemas.openxmlformats.org/officeDocument/2006/relationships/tags" Target="../tags/tag103.xml"/><Relationship Id="rId2"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tags" Target="../tags/tag105.xml"/><Relationship Id="rId4" Type="http://schemas.openxmlformats.org/officeDocument/2006/relationships/tags" Target="../tags/tag106.xml"/><Relationship Id="rId5" Type="http://schemas.openxmlformats.org/officeDocument/2006/relationships/slideLayout" Target="../slideLayouts/slideLayout15.xml"/><Relationship Id="rId6" Type="http://schemas.openxmlformats.org/officeDocument/2006/relationships/oleObject" Target="../embeddings/oleObject11.bin"/><Relationship Id="rId7" Type="http://schemas.openxmlformats.org/officeDocument/2006/relationships/image" Target="../media/image43.emf"/><Relationship Id="rId1" Type="http://schemas.openxmlformats.org/officeDocument/2006/relationships/vmlDrawing" Target="../drawings/vmlDrawing12.vml"/><Relationship Id="rId2" Type="http://schemas.openxmlformats.org/officeDocument/2006/relationships/tags" Target="../tags/tag104.xml"/></Relationships>
</file>

<file path=ppt/slides/_rels/slide99.xml.rels><?xml version="1.0" encoding="UTF-8" standalone="yes"?>
<Relationships xmlns="http://schemas.openxmlformats.org/package/2006/relationships"><Relationship Id="rId1" Type="http://schemas.openxmlformats.org/officeDocument/2006/relationships/tags" Target="../tags/tag107.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7047868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074" y="120254"/>
            <a:ext cx="7576726" cy="857250"/>
          </a:xfrm>
        </p:spPr>
        <p:txBody>
          <a:bodyPr/>
          <a:lstStyle/>
          <a:p>
            <a:r>
              <a:rPr lang="en-US" dirty="0" smtClean="0"/>
              <a:t>Fixed-Dose Combination LAMA/LABAs</a:t>
            </a:r>
            <a:endParaRPr lang="en-US" dirty="0"/>
          </a:p>
        </p:txBody>
      </p:sp>
      <p:sp>
        <p:nvSpPr>
          <p:cNvPr id="5" name="TextBox 4"/>
          <p:cNvSpPr txBox="1"/>
          <p:nvPr/>
        </p:nvSpPr>
        <p:spPr>
          <a:xfrm>
            <a:off x="416257" y="4728949"/>
            <a:ext cx="4057393" cy="338554"/>
          </a:xfrm>
          <a:prstGeom prst="rect">
            <a:avLst/>
          </a:prstGeom>
          <a:noFill/>
        </p:spPr>
        <p:txBody>
          <a:bodyPr wrap="none" rtlCol="0">
            <a:spAutoFit/>
          </a:bodyPr>
          <a:lstStyle/>
          <a:p>
            <a:r>
              <a:rPr lang="en-US" sz="1600" dirty="0" smtClean="0"/>
              <a:t>Singh D. </a:t>
            </a:r>
            <a:r>
              <a:rPr lang="en-US" sz="1600" i="1" dirty="0" smtClean="0"/>
              <a:t>Br J </a:t>
            </a:r>
            <a:r>
              <a:rPr lang="en-US" sz="1600" i="1" dirty="0" err="1" smtClean="0"/>
              <a:t>Clin</a:t>
            </a:r>
            <a:r>
              <a:rPr lang="en-US" sz="1600" i="1" dirty="0" smtClean="0"/>
              <a:t> </a:t>
            </a:r>
            <a:r>
              <a:rPr lang="en-US" sz="1600" i="1" dirty="0" err="1" smtClean="0"/>
              <a:t>Pharmacol</a:t>
            </a:r>
            <a:r>
              <a:rPr lang="en-US" sz="1600" dirty="0" smtClean="0"/>
              <a:t>. 2014;79:695-708.</a:t>
            </a:r>
            <a:endParaRPr lang="en-US" sz="1600" dirty="0"/>
          </a:p>
        </p:txBody>
      </p:sp>
      <p:grpSp>
        <p:nvGrpSpPr>
          <p:cNvPr id="20" name="Group 19"/>
          <p:cNvGrpSpPr/>
          <p:nvPr/>
        </p:nvGrpSpPr>
        <p:grpSpPr>
          <a:xfrm>
            <a:off x="1285407" y="2225310"/>
            <a:ext cx="2584362" cy="369332"/>
            <a:chOff x="1514289" y="1644555"/>
            <a:chExt cx="2410724" cy="369332"/>
          </a:xfrm>
        </p:grpSpPr>
        <p:sp>
          <p:nvSpPr>
            <p:cNvPr id="7" name="TextBox 6"/>
            <p:cNvSpPr txBox="1"/>
            <p:nvPr/>
          </p:nvSpPr>
          <p:spPr>
            <a:xfrm>
              <a:off x="1514289" y="1644555"/>
              <a:ext cx="1227708" cy="369332"/>
            </a:xfrm>
            <a:prstGeom prst="rect">
              <a:avLst/>
            </a:prstGeom>
            <a:solidFill>
              <a:schemeClr val="accent3"/>
            </a:solidFill>
          </p:spPr>
          <p:txBody>
            <a:bodyPr wrap="none" rtlCol="0">
              <a:spAutoFit/>
            </a:bodyPr>
            <a:lstStyle/>
            <a:p>
              <a:r>
                <a:rPr lang="en-US" dirty="0" smtClean="0"/>
                <a:t>Tiotropium</a:t>
              </a:r>
              <a:endParaRPr lang="en-US" dirty="0"/>
            </a:p>
          </p:txBody>
        </p:sp>
        <p:sp>
          <p:nvSpPr>
            <p:cNvPr id="11" name="TextBox 10"/>
            <p:cNvSpPr txBox="1"/>
            <p:nvPr/>
          </p:nvSpPr>
          <p:spPr>
            <a:xfrm>
              <a:off x="2741997" y="1644555"/>
              <a:ext cx="1183016" cy="369332"/>
            </a:xfrm>
            <a:prstGeom prst="rect">
              <a:avLst/>
            </a:prstGeom>
            <a:solidFill>
              <a:schemeClr val="accent1"/>
            </a:solidFill>
          </p:spPr>
          <p:txBody>
            <a:bodyPr wrap="none" rtlCol="0">
              <a:spAutoFit/>
            </a:bodyPr>
            <a:lstStyle/>
            <a:p>
              <a:r>
                <a:rPr lang="en-US" dirty="0" smtClean="0"/>
                <a:t>Olodaterol</a:t>
              </a:r>
              <a:endParaRPr lang="en-US" dirty="0"/>
            </a:p>
          </p:txBody>
        </p:sp>
      </p:grpSp>
      <p:grpSp>
        <p:nvGrpSpPr>
          <p:cNvPr id="21" name="Group 20"/>
          <p:cNvGrpSpPr/>
          <p:nvPr/>
        </p:nvGrpSpPr>
        <p:grpSpPr>
          <a:xfrm>
            <a:off x="1285407" y="2998404"/>
            <a:ext cx="2795209" cy="369332"/>
            <a:chOff x="1535362" y="2297375"/>
            <a:chExt cx="2795209" cy="369332"/>
          </a:xfrm>
        </p:grpSpPr>
        <p:sp>
          <p:nvSpPr>
            <p:cNvPr id="8" name="TextBox 7"/>
            <p:cNvSpPr txBox="1"/>
            <p:nvPr/>
          </p:nvSpPr>
          <p:spPr>
            <a:xfrm>
              <a:off x="1535362" y="2297375"/>
              <a:ext cx="1556901" cy="369332"/>
            </a:xfrm>
            <a:prstGeom prst="rect">
              <a:avLst/>
            </a:prstGeom>
            <a:solidFill>
              <a:schemeClr val="accent3"/>
            </a:solidFill>
          </p:spPr>
          <p:txBody>
            <a:bodyPr wrap="none" rtlCol="0">
              <a:spAutoFit/>
            </a:bodyPr>
            <a:lstStyle/>
            <a:p>
              <a:r>
                <a:rPr lang="en-US" dirty="0" smtClean="0"/>
                <a:t>Glycopyrrolate</a:t>
              </a:r>
              <a:endParaRPr lang="en-US" dirty="0"/>
            </a:p>
          </p:txBody>
        </p:sp>
        <p:sp>
          <p:nvSpPr>
            <p:cNvPr id="12" name="TextBox 11"/>
            <p:cNvSpPr txBox="1"/>
            <p:nvPr/>
          </p:nvSpPr>
          <p:spPr>
            <a:xfrm>
              <a:off x="3088564" y="2297375"/>
              <a:ext cx="1242007" cy="369332"/>
            </a:xfrm>
            <a:prstGeom prst="rect">
              <a:avLst/>
            </a:prstGeom>
            <a:solidFill>
              <a:schemeClr val="accent1"/>
            </a:solidFill>
          </p:spPr>
          <p:txBody>
            <a:bodyPr wrap="none" rtlCol="0">
              <a:spAutoFit/>
            </a:bodyPr>
            <a:lstStyle/>
            <a:p>
              <a:r>
                <a:rPr lang="en-US" dirty="0" smtClean="0"/>
                <a:t>Indacaterol</a:t>
              </a:r>
              <a:endParaRPr lang="en-US" dirty="0"/>
            </a:p>
          </p:txBody>
        </p:sp>
      </p:grpSp>
      <p:grpSp>
        <p:nvGrpSpPr>
          <p:cNvPr id="19" name="Group 18"/>
          <p:cNvGrpSpPr/>
          <p:nvPr/>
        </p:nvGrpSpPr>
        <p:grpSpPr>
          <a:xfrm>
            <a:off x="1285407" y="1409694"/>
            <a:ext cx="2584362" cy="369332"/>
            <a:chOff x="1503848" y="1054131"/>
            <a:chExt cx="2584362" cy="369332"/>
          </a:xfrm>
        </p:grpSpPr>
        <p:sp>
          <p:nvSpPr>
            <p:cNvPr id="9" name="TextBox 8"/>
            <p:cNvSpPr txBox="1"/>
            <p:nvPr/>
          </p:nvSpPr>
          <p:spPr>
            <a:xfrm>
              <a:off x="1503848" y="1054131"/>
              <a:ext cx="1491114" cy="369332"/>
            </a:xfrm>
            <a:prstGeom prst="rect">
              <a:avLst/>
            </a:prstGeom>
            <a:solidFill>
              <a:schemeClr val="accent3"/>
            </a:solidFill>
          </p:spPr>
          <p:txBody>
            <a:bodyPr wrap="none" rtlCol="0">
              <a:spAutoFit/>
            </a:bodyPr>
            <a:lstStyle/>
            <a:p>
              <a:r>
                <a:rPr lang="en-US" dirty="0" smtClean="0"/>
                <a:t>Umeclidinium</a:t>
              </a:r>
              <a:endParaRPr lang="en-US" dirty="0"/>
            </a:p>
          </p:txBody>
        </p:sp>
        <p:sp>
          <p:nvSpPr>
            <p:cNvPr id="13" name="TextBox 12"/>
            <p:cNvSpPr txBox="1"/>
            <p:nvPr/>
          </p:nvSpPr>
          <p:spPr>
            <a:xfrm>
              <a:off x="2994962" y="1054131"/>
              <a:ext cx="1093248" cy="369332"/>
            </a:xfrm>
            <a:prstGeom prst="rect">
              <a:avLst/>
            </a:prstGeom>
            <a:solidFill>
              <a:schemeClr val="accent1"/>
            </a:solidFill>
          </p:spPr>
          <p:txBody>
            <a:bodyPr wrap="none" rtlCol="0">
              <a:spAutoFit/>
            </a:bodyPr>
            <a:lstStyle/>
            <a:p>
              <a:r>
                <a:rPr lang="en-US" dirty="0" smtClean="0"/>
                <a:t>Vilanterol</a:t>
              </a:r>
              <a:endParaRPr lang="en-US" dirty="0"/>
            </a:p>
          </p:txBody>
        </p:sp>
      </p:grpSp>
      <p:grpSp>
        <p:nvGrpSpPr>
          <p:cNvPr id="23" name="Group 22"/>
          <p:cNvGrpSpPr/>
          <p:nvPr/>
        </p:nvGrpSpPr>
        <p:grpSpPr>
          <a:xfrm>
            <a:off x="5309034" y="1420247"/>
            <a:ext cx="2389651" cy="369332"/>
            <a:chOff x="1535362" y="3684896"/>
            <a:chExt cx="2389651" cy="369332"/>
          </a:xfrm>
        </p:grpSpPr>
        <p:sp>
          <p:nvSpPr>
            <p:cNvPr id="10" name="TextBox 9"/>
            <p:cNvSpPr txBox="1"/>
            <p:nvPr/>
          </p:nvSpPr>
          <p:spPr>
            <a:xfrm>
              <a:off x="1535362" y="3684896"/>
              <a:ext cx="1176925" cy="369332"/>
            </a:xfrm>
            <a:prstGeom prst="rect">
              <a:avLst/>
            </a:prstGeom>
            <a:solidFill>
              <a:schemeClr val="accent3"/>
            </a:solidFill>
          </p:spPr>
          <p:txBody>
            <a:bodyPr wrap="none" rtlCol="0">
              <a:spAutoFit/>
            </a:bodyPr>
            <a:lstStyle/>
            <a:p>
              <a:r>
                <a:rPr lang="en-US" dirty="0" smtClean="0"/>
                <a:t>Aclidinium</a:t>
              </a:r>
              <a:endParaRPr lang="en-US" dirty="0"/>
            </a:p>
          </p:txBody>
        </p:sp>
        <p:sp>
          <p:nvSpPr>
            <p:cNvPr id="14" name="TextBox 13"/>
            <p:cNvSpPr txBox="1"/>
            <p:nvPr/>
          </p:nvSpPr>
          <p:spPr>
            <a:xfrm>
              <a:off x="2688521" y="3684896"/>
              <a:ext cx="1236492" cy="369332"/>
            </a:xfrm>
            <a:prstGeom prst="rect">
              <a:avLst/>
            </a:prstGeom>
            <a:solidFill>
              <a:schemeClr val="accent1"/>
            </a:solidFill>
          </p:spPr>
          <p:txBody>
            <a:bodyPr wrap="none" rtlCol="0">
              <a:spAutoFit/>
            </a:bodyPr>
            <a:lstStyle/>
            <a:p>
              <a:r>
                <a:rPr lang="en-US" dirty="0" smtClean="0"/>
                <a:t>Formoterol</a:t>
              </a:r>
              <a:endParaRPr lang="en-US" dirty="0"/>
            </a:p>
          </p:txBody>
        </p:sp>
      </p:grpSp>
      <p:sp>
        <p:nvSpPr>
          <p:cNvPr id="24" name="TextBox 23"/>
          <p:cNvSpPr txBox="1"/>
          <p:nvPr/>
        </p:nvSpPr>
        <p:spPr>
          <a:xfrm>
            <a:off x="5311214" y="1018770"/>
            <a:ext cx="2387471" cy="369332"/>
          </a:xfrm>
          <a:prstGeom prst="rect">
            <a:avLst/>
          </a:prstGeom>
          <a:solidFill>
            <a:schemeClr val="accent6"/>
          </a:solidFill>
        </p:spPr>
        <p:txBody>
          <a:bodyPr wrap="square" rtlCol="0">
            <a:spAutoFit/>
          </a:bodyPr>
          <a:lstStyle/>
          <a:p>
            <a:r>
              <a:rPr lang="en-US" b="1" dirty="0" smtClean="0"/>
              <a:t>In Development</a:t>
            </a:r>
            <a:endParaRPr lang="en-US" b="1" dirty="0"/>
          </a:p>
        </p:txBody>
      </p:sp>
      <p:sp>
        <p:nvSpPr>
          <p:cNvPr id="25" name="TextBox 24"/>
          <p:cNvSpPr txBox="1"/>
          <p:nvPr/>
        </p:nvSpPr>
        <p:spPr>
          <a:xfrm>
            <a:off x="1285407" y="1008934"/>
            <a:ext cx="2584361" cy="369332"/>
          </a:xfrm>
          <a:prstGeom prst="rect">
            <a:avLst/>
          </a:prstGeom>
          <a:solidFill>
            <a:schemeClr val="accent6"/>
          </a:solidFill>
        </p:spPr>
        <p:txBody>
          <a:bodyPr wrap="square" rtlCol="0">
            <a:spAutoFit/>
          </a:bodyPr>
          <a:lstStyle/>
          <a:p>
            <a:r>
              <a:rPr lang="en-US" b="1" dirty="0" smtClean="0"/>
              <a:t>Approved in the US</a:t>
            </a:r>
            <a:endParaRPr lang="en-US" b="1" dirty="0"/>
          </a:p>
        </p:txBody>
      </p:sp>
      <p:sp>
        <p:nvSpPr>
          <p:cNvPr id="26" name="TextBox 25"/>
          <p:cNvSpPr txBox="1"/>
          <p:nvPr/>
        </p:nvSpPr>
        <p:spPr>
          <a:xfrm>
            <a:off x="1304203" y="1785850"/>
            <a:ext cx="2719206" cy="307777"/>
          </a:xfrm>
          <a:prstGeom prst="rect">
            <a:avLst/>
          </a:prstGeom>
          <a:noFill/>
        </p:spPr>
        <p:txBody>
          <a:bodyPr wrap="none" rtlCol="0">
            <a:spAutoFit/>
          </a:bodyPr>
          <a:lstStyle/>
          <a:p>
            <a:pPr marL="91440" indent="-285750">
              <a:buFont typeface="Arial" pitchFamily="34" charset="0"/>
              <a:buChar char="•"/>
            </a:pPr>
            <a:r>
              <a:rPr lang="en-US" sz="1400" dirty="0" smtClean="0"/>
              <a:t>Once daily; dry powder inhaler</a:t>
            </a:r>
            <a:endParaRPr lang="en-US" sz="1400" dirty="0"/>
          </a:p>
        </p:txBody>
      </p:sp>
      <p:sp>
        <p:nvSpPr>
          <p:cNvPr id="28" name="TextBox 27"/>
          <p:cNvSpPr txBox="1"/>
          <p:nvPr/>
        </p:nvSpPr>
        <p:spPr>
          <a:xfrm>
            <a:off x="1304203" y="2594642"/>
            <a:ext cx="2511841" cy="307777"/>
          </a:xfrm>
          <a:prstGeom prst="rect">
            <a:avLst/>
          </a:prstGeom>
          <a:noFill/>
        </p:spPr>
        <p:txBody>
          <a:bodyPr wrap="none" rtlCol="0">
            <a:spAutoFit/>
          </a:bodyPr>
          <a:lstStyle/>
          <a:p>
            <a:pPr marL="91440" indent="-285750">
              <a:buFont typeface="Arial" pitchFamily="34" charset="0"/>
              <a:buChar char="•"/>
            </a:pPr>
            <a:r>
              <a:rPr lang="en-US" sz="1400" dirty="0" smtClean="0"/>
              <a:t>Once daily; soft mist inhaler</a:t>
            </a:r>
            <a:endParaRPr lang="en-US" sz="1400" dirty="0"/>
          </a:p>
        </p:txBody>
      </p:sp>
      <p:sp>
        <p:nvSpPr>
          <p:cNvPr id="29" name="TextBox 28"/>
          <p:cNvSpPr txBox="1"/>
          <p:nvPr/>
        </p:nvSpPr>
        <p:spPr>
          <a:xfrm>
            <a:off x="1304203" y="3367736"/>
            <a:ext cx="2846292" cy="307777"/>
          </a:xfrm>
          <a:prstGeom prst="rect">
            <a:avLst/>
          </a:prstGeom>
          <a:noFill/>
        </p:spPr>
        <p:txBody>
          <a:bodyPr wrap="none" rtlCol="0">
            <a:spAutoFit/>
          </a:bodyPr>
          <a:lstStyle/>
          <a:p>
            <a:pPr marL="91440" indent="-285750">
              <a:buFont typeface="Arial" pitchFamily="34" charset="0"/>
              <a:buChar char="•"/>
            </a:pPr>
            <a:r>
              <a:rPr lang="en-US" sz="1400" dirty="0" smtClean="0"/>
              <a:t>Twice daily*; dry powder inhaler</a:t>
            </a:r>
            <a:endParaRPr lang="en-US" sz="1400" dirty="0"/>
          </a:p>
        </p:txBody>
      </p:sp>
      <p:sp>
        <p:nvSpPr>
          <p:cNvPr id="30" name="TextBox 29"/>
          <p:cNvSpPr txBox="1"/>
          <p:nvPr/>
        </p:nvSpPr>
        <p:spPr>
          <a:xfrm>
            <a:off x="518616" y="4451950"/>
            <a:ext cx="2699072" cy="276999"/>
          </a:xfrm>
          <a:prstGeom prst="rect">
            <a:avLst/>
          </a:prstGeom>
          <a:noFill/>
        </p:spPr>
        <p:txBody>
          <a:bodyPr wrap="none" rtlCol="0">
            <a:spAutoFit/>
          </a:bodyPr>
          <a:lstStyle/>
          <a:p>
            <a:r>
              <a:rPr lang="en-US" sz="1200" dirty="0" smtClean="0"/>
              <a:t>*In Europe, once daily dose/formulation</a:t>
            </a:r>
            <a:endParaRPr lang="en-US" sz="1200" dirty="0"/>
          </a:p>
        </p:txBody>
      </p:sp>
      <p:sp>
        <p:nvSpPr>
          <p:cNvPr id="31" name="TextBox 30"/>
          <p:cNvSpPr txBox="1"/>
          <p:nvPr/>
        </p:nvSpPr>
        <p:spPr>
          <a:xfrm>
            <a:off x="5311214" y="1784319"/>
            <a:ext cx="2846292" cy="307777"/>
          </a:xfrm>
          <a:prstGeom prst="rect">
            <a:avLst/>
          </a:prstGeom>
          <a:noFill/>
        </p:spPr>
        <p:txBody>
          <a:bodyPr wrap="none" rtlCol="0">
            <a:spAutoFit/>
          </a:bodyPr>
          <a:lstStyle/>
          <a:p>
            <a:pPr marL="91440" indent="-285750">
              <a:buFont typeface="Arial" pitchFamily="34" charset="0"/>
              <a:buChar char="•"/>
            </a:pPr>
            <a:r>
              <a:rPr lang="en-US" sz="1400" dirty="0" smtClean="0"/>
              <a:t>Twice daily; dry powder inhaler</a:t>
            </a:r>
            <a:endParaRPr lang="en-US" sz="1400" dirty="0"/>
          </a:p>
        </p:txBody>
      </p:sp>
      <p:sp>
        <p:nvSpPr>
          <p:cNvPr id="33" name="Horizontal Scroll 32"/>
          <p:cNvSpPr/>
          <p:nvPr/>
        </p:nvSpPr>
        <p:spPr>
          <a:xfrm>
            <a:off x="5423334" y="2505104"/>
            <a:ext cx="3377766" cy="1523982"/>
          </a:xfrm>
          <a:prstGeom prst="horizontalScroll">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FDCs have the potential to:</a:t>
            </a:r>
          </a:p>
          <a:p>
            <a:pPr marL="285750" indent="-285750">
              <a:buFont typeface="Arial" pitchFamily="34" charset="0"/>
              <a:buChar char="•"/>
            </a:pPr>
            <a:r>
              <a:rPr lang="en-US" dirty="0" smtClean="0"/>
              <a:t>Maximize bronchodilation</a:t>
            </a:r>
          </a:p>
          <a:p>
            <a:pPr marL="285750" indent="-285750">
              <a:buFont typeface="Arial" pitchFamily="34" charset="0"/>
              <a:buChar char="•"/>
            </a:pPr>
            <a:r>
              <a:rPr lang="en-US" dirty="0" smtClean="0"/>
              <a:t>Provide synergistic effects</a:t>
            </a:r>
          </a:p>
          <a:p>
            <a:pPr marL="285750" indent="-285750">
              <a:buFont typeface="Arial" pitchFamily="34" charset="0"/>
              <a:buChar char="•"/>
            </a:pPr>
            <a:r>
              <a:rPr lang="en-US" dirty="0" smtClean="0"/>
              <a:t>Simplify treatment regimen</a:t>
            </a:r>
            <a:endParaRPr lang="en-US" dirty="0"/>
          </a:p>
        </p:txBody>
      </p:sp>
      <p:grpSp>
        <p:nvGrpSpPr>
          <p:cNvPr id="34" name="Group 33"/>
          <p:cNvGrpSpPr/>
          <p:nvPr/>
        </p:nvGrpSpPr>
        <p:grpSpPr>
          <a:xfrm>
            <a:off x="1285407" y="3761238"/>
            <a:ext cx="2789694" cy="369332"/>
            <a:chOff x="1535362" y="3088944"/>
            <a:chExt cx="2789694" cy="369332"/>
          </a:xfrm>
        </p:grpSpPr>
        <p:sp>
          <p:nvSpPr>
            <p:cNvPr id="35" name="TextBox 34"/>
            <p:cNvSpPr txBox="1"/>
            <p:nvPr/>
          </p:nvSpPr>
          <p:spPr>
            <a:xfrm>
              <a:off x="1535362" y="3088944"/>
              <a:ext cx="1556901" cy="369332"/>
            </a:xfrm>
            <a:prstGeom prst="rect">
              <a:avLst/>
            </a:prstGeom>
            <a:solidFill>
              <a:schemeClr val="accent3"/>
            </a:solidFill>
          </p:spPr>
          <p:txBody>
            <a:bodyPr wrap="none" rtlCol="0">
              <a:spAutoFit/>
            </a:bodyPr>
            <a:lstStyle/>
            <a:p>
              <a:r>
                <a:rPr lang="en-US" dirty="0" smtClean="0"/>
                <a:t>Glycopyrrolate</a:t>
              </a:r>
              <a:endParaRPr lang="en-US" dirty="0"/>
            </a:p>
          </p:txBody>
        </p:sp>
        <p:sp>
          <p:nvSpPr>
            <p:cNvPr id="36" name="TextBox 35"/>
            <p:cNvSpPr txBox="1"/>
            <p:nvPr/>
          </p:nvSpPr>
          <p:spPr>
            <a:xfrm>
              <a:off x="3088564" y="3088944"/>
              <a:ext cx="1236492" cy="369332"/>
            </a:xfrm>
            <a:prstGeom prst="rect">
              <a:avLst/>
            </a:prstGeom>
            <a:solidFill>
              <a:schemeClr val="accent1"/>
            </a:solidFill>
          </p:spPr>
          <p:txBody>
            <a:bodyPr wrap="none" rtlCol="0">
              <a:spAutoFit/>
            </a:bodyPr>
            <a:lstStyle/>
            <a:p>
              <a:r>
                <a:rPr lang="en-US" dirty="0" smtClean="0"/>
                <a:t>Formoterol</a:t>
              </a:r>
              <a:endParaRPr lang="en-US" dirty="0"/>
            </a:p>
          </p:txBody>
        </p:sp>
      </p:grpSp>
      <p:sp>
        <p:nvSpPr>
          <p:cNvPr id="37" name="TextBox 36"/>
          <p:cNvSpPr txBox="1"/>
          <p:nvPr/>
        </p:nvSpPr>
        <p:spPr>
          <a:xfrm>
            <a:off x="1304203" y="4121589"/>
            <a:ext cx="3804247" cy="307777"/>
          </a:xfrm>
          <a:prstGeom prst="rect">
            <a:avLst/>
          </a:prstGeom>
          <a:noFill/>
        </p:spPr>
        <p:txBody>
          <a:bodyPr wrap="none" rtlCol="0">
            <a:spAutoFit/>
          </a:bodyPr>
          <a:lstStyle/>
          <a:p>
            <a:pPr marL="91440" indent="-285750">
              <a:buFont typeface="Arial" pitchFamily="34" charset="0"/>
              <a:buChar char="•"/>
            </a:pPr>
            <a:r>
              <a:rPr lang="en-US" sz="1400" dirty="0" smtClean="0"/>
              <a:t>Twice daily; pressurized metered dose inhaler</a:t>
            </a:r>
            <a:endParaRPr lang="en-US" sz="1400" dirty="0"/>
          </a:p>
        </p:txBody>
      </p:sp>
    </p:spTree>
    <p:custDataLst>
      <p:tags r:id="rId1"/>
    </p:custDataLst>
    <p:extLst>
      <p:ext uri="{BB962C8B-B14F-4D97-AF65-F5344CB8AC3E}">
        <p14:creationId xmlns:p14="http://schemas.microsoft.com/office/powerpoint/2010/main" val="2478569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110074" y="936804"/>
            <a:ext cx="7576726" cy="4100016"/>
          </a:xfrm>
        </p:spPr>
        <p:txBody>
          <a:bodyPr>
            <a:normAutofit fontScale="92500" lnSpcReduction="10000"/>
          </a:bodyPr>
          <a:lstStyle/>
          <a:p>
            <a:pPr>
              <a:lnSpc>
                <a:spcPct val="110000"/>
              </a:lnSpc>
            </a:pPr>
            <a:r>
              <a:rPr lang="en-US" sz="2000" dirty="0" smtClean="0"/>
              <a:t>An increasing number of fixed-dose LAMA/LABA combinations are available for the management of patients with moderate to severe COPD</a:t>
            </a:r>
          </a:p>
          <a:p>
            <a:pPr>
              <a:lnSpc>
                <a:spcPct val="110000"/>
              </a:lnSpc>
            </a:pPr>
            <a:r>
              <a:rPr lang="en-US" sz="2000" dirty="0" smtClean="0"/>
              <a:t>The safety and efficacy of these agents have been demonstrated in placebo-controlled and active-comparator studies</a:t>
            </a:r>
            <a:endParaRPr lang="en-US" sz="1600" dirty="0" smtClean="0"/>
          </a:p>
          <a:p>
            <a:pPr>
              <a:lnSpc>
                <a:spcPct val="110000"/>
              </a:lnSpc>
            </a:pPr>
            <a:r>
              <a:rPr lang="en-US" sz="2000" dirty="0" smtClean="0"/>
              <a:t>Head-to-head studies are needed to evaluate any differences among the fixed-dose LAMA/LABA combinations</a:t>
            </a:r>
          </a:p>
          <a:p>
            <a:pPr>
              <a:lnSpc>
                <a:spcPct val="110000"/>
              </a:lnSpc>
            </a:pPr>
            <a:r>
              <a:rPr lang="en-US" sz="2000" dirty="0" smtClean="0"/>
              <a:t>Considerations in the use of fixed-dose LAMA/LABA combinations include dosing frequency, inhalation device, comorbidities and associated treatment(s), and patient preference</a:t>
            </a:r>
          </a:p>
          <a:p>
            <a:pPr>
              <a:lnSpc>
                <a:spcPct val="110000"/>
              </a:lnSpc>
            </a:pPr>
            <a:r>
              <a:rPr lang="en-US" sz="2000" dirty="0" smtClean="0"/>
              <a:t>For patients with low risk of exacerbations, use of long-acting bronchodilators (including fixed dose LAMA/LABA combinations) may allow step-down from use of inhaled corticosteroids </a:t>
            </a:r>
          </a:p>
          <a:p>
            <a:pPr marL="457200" lvl="1" indent="0">
              <a:lnSpc>
                <a:spcPct val="110000"/>
              </a:lnSpc>
              <a:buNone/>
            </a:pPr>
            <a:endParaRPr lang="en-US" sz="1600" dirty="0"/>
          </a:p>
        </p:txBody>
      </p:sp>
    </p:spTree>
    <p:custDataLst>
      <p:tags r:id="rId1"/>
    </p:custDataLst>
    <p:extLst>
      <p:ext uri="{BB962C8B-B14F-4D97-AF65-F5344CB8AC3E}">
        <p14:creationId xmlns:p14="http://schemas.microsoft.com/office/powerpoint/2010/main" val="2250217923"/>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205979"/>
            <a:ext cx="8191500" cy="857250"/>
          </a:xfrm>
        </p:spPr>
        <p:txBody>
          <a:bodyPr>
            <a:noAutofit/>
          </a:bodyPr>
          <a:lstStyle/>
          <a:p>
            <a:r>
              <a:rPr lang="en-US" sz="3200" dirty="0" smtClean="0"/>
              <a:t>More on LAMA/LABA Combinations at ATS</a:t>
            </a:r>
            <a:endParaRPr lang="en-US" sz="3200" dirty="0"/>
          </a:p>
        </p:txBody>
      </p:sp>
      <p:sp>
        <p:nvSpPr>
          <p:cNvPr id="3" name="Content Placeholder 2"/>
          <p:cNvSpPr>
            <a:spLocks noGrp="1"/>
          </p:cNvSpPr>
          <p:nvPr>
            <p:ph idx="1"/>
          </p:nvPr>
        </p:nvSpPr>
        <p:spPr/>
        <p:txBody>
          <a:bodyPr>
            <a:normAutofit/>
          </a:bodyPr>
          <a:lstStyle/>
          <a:p>
            <a:r>
              <a:rPr lang="en-US" sz="2800" dirty="0" smtClean="0"/>
              <a:t>D36 COPD: LABA, LAMA, ICS, and Combinations</a:t>
            </a:r>
          </a:p>
          <a:p>
            <a:r>
              <a:rPr lang="en-US" sz="2800" dirty="0" smtClean="0"/>
              <a:t>Thematic Poster Session, 68 presentations</a:t>
            </a:r>
          </a:p>
          <a:p>
            <a:r>
              <a:rPr lang="en-US" sz="2800" dirty="0" smtClean="0"/>
              <a:t>May 18</a:t>
            </a:r>
            <a:r>
              <a:rPr lang="en-US" sz="2800" baseline="30000" dirty="0" smtClean="0"/>
              <a:t>th, </a:t>
            </a:r>
            <a:r>
              <a:rPr lang="en-US" sz="2800" dirty="0" smtClean="0"/>
              <a:t>9:00am-3:30pm; author presentations 11:00am-12:45pm</a:t>
            </a:r>
            <a:endParaRPr lang="en-US" sz="2800" dirty="0"/>
          </a:p>
        </p:txBody>
      </p:sp>
    </p:spTree>
    <p:extLst>
      <p:ext uri="{BB962C8B-B14F-4D97-AF65-F5344CB8AC3E}">
        <p14:creationId xmlns:p14="http://schemas.microsoft.com/office/powerpoint/2010/main" val="25746285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you may have …</a:t>
            </a:r>
            <a:endParaRPr lang="en-US" dirty="0"/>
          </a:p>
        </p:txBody>
      </p:sp>
      <p:sp>
        <p:nvSpPr>
          <p:cNvPr id="3" name="Content Placeholder 2"/>
          <p:cNvSpPr>
            <a:spLocks noGrp="1"/>
          </p:cNvSpPr>
          <p:nvPr>
            <p:ph idx="1"/>
          </p:nvPr>
        </p:nvSpPr>
        <p:spPr>
          <a:xfrm>
            <a:off x="1110074" y="966054"/>
            <a:ext cx="7576726" cy="3394472"/>
          </a:xfrm>
        </p:spPr>
        <p:txBody>
          <a:bodyPr>
            <a:noAutofit/>
          </a:bodyPr>
          <a:lstStyle/>
          <a:p>
            <a:r>
              <a:rPr lang="en-US" sz="2400" i="1" dirty="0"/>
              <a:t>Where do these agents fit in the treatment algorithm for patients with COPD?</a:t>
            </a:r>
          </a:p>
          <a:p>
            <a:r>
              <a:rPr lang="en-US" sz="2400" i="1" dirty="0"/>
              <a:t>Are they appropriate in newly diagnosed patients? If so under what </a:t>
            </a:r>
            <a:r>
              <a:rPr lang="en-US" sz="2400" i="1" dirty="0" smtClean="0"/>
              <a:t>circumstances?</a:t>
            </a:r>
            <a:endParaRPr lang="en-US" sz="2400" i="1" dirty="0"/>
          </a:p>
          <a:p>
            <a:r>
              <a:rPr lang="en-US" sz="2400" i="1" dirty="0"/>
              <a:t>How </a:t>
            </a:r>
            <a:r>
              <a:rPr lang="en-US" sz="2400" i="1" dirty="0" smtClean="0"/>
              <a:t>does efficacy compare </a:t>
            </a:r>
            <a:r>
              <a:rPr lang="en-US" sz="2400" i="1" dirty="0"/>
              <a:t>with </a:t>
            </a:r>
            <a:r>
              <a:rPr lang="en-US" sz="2400" i="1" dirty="0" smtClean="0"/>
              <a:t>monotherapy?</a:t>
            </a:r>
            <a:endParaRPr lang="en-US" sz="2400" i="1" dirty="0"/>
          </a:p>
          <a:p>
            <a:r>
              <a:rPr lang="en-US" sz="2400" i="1" dirty="0"/>
              <a:t>What are the safety issues with </a:t>
            </a:r>
            <a:r>
              <a:rPr lang="en-US" sz="2400" i="1" dirty="0" smtClean="0"/>
              <a:t>fixed-dose combinations? </a:t>
            </a:r>
            <a:r>
              <a:rPr lang="en-US" sz="2400" i="1" dirty="0"/>
              <a:t>Can they be used safely in patients with </a:t>
            </a:r>
            <a:r>
              <a:rPr lang="en-US" sz="2400" i="1" dirty="0" smtClean="0"/>
              <a:t>cardiovascular </a:t>
            </a:r>
            <a:r>
              <a:rPr lang="en-US" sz="2400" i="1" dirty="0"/>
              <a:t>comorbidities?</a:t>
            </a:r>
          </a:p>
          <a:p>
            <a:r>
              <a:rPr lang="en-US" sz="2400" i="1" dirty="0"/>
              <a:t>What about </a:t>
            </a:r>
            <a:r>
              <a:rPr lang="en-US" sz="2400" i="1" dirty="0" smtClean="0"/>
              <a:t>inhaled corticosteroids (ICS)?</a:t>
            </a:r>
            <a:endParaRPr lang="en-US" sz="2400" i="1" dirty="0"/>
          </a:p>
          <a:p>
            <a:endParaRPr lang="en-US" sz="2400" i="1" dirty="0"/>
          </a:p>
        </p:txBody>
      </p:sp>
    </p:spTree>
    <p:custDataLst>
      <p:tags r:id="rId1"/>
    </p:custDataLst>
    <p:extLst>
      <p:ext uri="{BB962C8B-B14F-4D97-AF65-F5344CB8AC3E}">
        <p14:creationId xmlns:p14="http://schemas.microsoft.com/office/powerpoint/2010/main" val="27479756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Sarah</a:t>
            </a:r>
            <a:endParaRPr lang="en-US" dirty="0"/>
          </a:p>
        </p:txBody>
      </p:sp>
      <p:sp>
        <p:nvSpPr>
          <p:cNvPr id="3" name="Content Placeholder 2"/>
          <p:cNvSpPr>
            <a:spLocks noGrp="1"/>
          </p:cNvSpPr>
          <p:nvPr>
            <p:ph idx="1"/>
          </p:nvPr>
        </p:nvSpPr>
        <p:spPr>
          <a:xfrm>
            <a:off x="1110074" y="1200151"/>
            <a:ext cx="5627940" cy="3394472"/>
          </a:xfrm>
        </p:spPr>
        <p:txBody>
          <a:bodyPr>
            <a:normAutofit/>
          </a:bodyPr>
          <a:lstStyle/>
          <a:p>
            <a:r>
              <a:rPr lang="en-US" sz="2400" dirty="0" smtClean="0"/>
              <a:t>48-years-old</a:t>
            </a:r>
          </a:p>
          <a:p>
            <a:r>
              <a:rPr lang="en-US" sz="2400" dirty="0" smtClean="0"/>
              <a:t>35-year smoking history, still smoking</a:t>
            </a:r>
          </a:p>
          <a:p>
            <a:r>
              <a:rPr lang="en-US" sz="2400" dirty="0" smtClean="0"/>
              <a:t>Works for a professional cleaning service</a:t>
            </a:r>
          </a:p>
          <a:p>
            <a:r>
              <a:rPr lang="en-US" sz="2400" dirty="0" smtClean="0"/>
              <a:t>Increasing dyspnea over the past year (Tracy attributes this to getting older and putting on weight)</a:t>
            </a:r>
          </a:p>
          <a:p>
            <a:r>
              <a:rPr lang="en-US" sz="2400" dirty="0" smtClean="0"/>
              <a:t>Productive cough most mornings</a:t>
            </a:r>
            <a:endParaRPr lang="en-US" sz="2400" dirty="0"/>
          </a:p>
        </p:txBody>
      </p:sp>
      <p:pic>
        <p:nvPicPr>
          <p:cNvPr id="4098" name="Picture 2" descr="G:\Projects 2016\9605 ATS COPD 2016\06 CONTENT\Slides, Live Activity\Slide drafts\Patient Images\48yo femal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5838" y="374753"/>
            <a:ext cx="1725977" cy="2196997"/>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012114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Sarah–Exam and Evaluation</a:t>
            </a:r>
            <a:endParaRPr lang="en-US" dirty="0"/>
          </a:p>
        </p:txBody>
      </p:sp>
      <p:sp>
        <p:nvSpPr>
          <p:cNvPr id="3" name="Content Placeholder 2"/>
          <p:cNvSpPr>
            <a:spLocks noGrp="1"/>
          </p:cNvSpPr>
          <p:nvPr>
            <p:ph idx="1"/>
          </p:nvPr>
        </p:nvSpPr>
        <p:spPr>
          <a:xfrm>
            <a:off x="1110074" y="1098814"/>
            <a:ext cx="7576726" cy="3394472"/>
          </a:xfrm>
        </p:spPr>
        <p:txBody>
          <a:bodyPr>
            <a:normAutofit/>
          </a:bodyPr>
          <a:lstStyle/>
          <a:p>
            <a:r>
              <a:rPr lang="en-US" sz="2400" dirty="0" smtClean="0"/>
              <a:t>5’5”, 150 </a:t>
            </a:r>
            <a:r>
              <a:rPr lang="en-US" sz="2400" dirty="0" err="1" smtClean="0"/>
              <a:t>lbs</a:t>
            </a:r>
            <a:endParaRPr lang="en-US" sz="2400" dirty="0" smtClean="0"/>
          </a:p>
          <a:p>
            <a:r>
              <a:rPr lang="en-US" sz="2400" dirty="0" smtClean="0"/>
              <a:t>Vitals normal</a:t>
            </a:r>
          </a:p>
          <a:p>
            <a:r>
              <a:rPr lang="en-US" sz="2400" dirty="0" smtClean="0"/>
              <a:t>Labs normal</a:t>
            </a:r>
          </a:p>
          <a:p>
            <a:r>
              <a:rPr lang="en-US" sz="2400" dirty="0" smtClean="0"/>
              <a:t>CXR normal</a:t>
            </a:r>
          </a:p>
          <a:p>
            <a:r>
              <a:rPr lang="en-US" sz="2400" dirty="0" smtClean="0"/>
              <a:t>Worsening dyspnea; productive morning cough</a:t>
            </a:r>
          </a:p>
          <a:p>
            <a:r>
              <a:rPr lang="en-US" sz="2400" dirty="0" smtClean="0"/>
              <a:t>No wheezing or crackles; slightly prolonged expiration</a:t>
            </a:r>
          </a:p>
          <a:p>
            <a:r>
              <a:rPr lang="en-US" sz="2400" dirty="0" smtClean="0"/>
              <a:t>CAT score: 15</a:t>
            </a:r>
          </a:p>
          <a:p>
            <a:endParaRPr lang="en-US" sz="2400" dirty="0" smtClean="0"/>
          </a:p>
          <a:p>
            <a:endParaRPr lang="en-US" sz="2400" dirty="0"/>
          </a:p>
        </p:txBody>
      </p:sp>
    </p:spTree>
    <p:custDataLst>
      <p:tags r:id="rId1"/>
    </p:custDataLst>
    <p:extLst>
      <p:ext uri="{BB962C8B-B14F-4D97-AF65-F5344CB8AC3E}">
        <p14:creationId xmlns:p14="http://schemas.microsoft.com/office/powerpoint/2010/main" val="31941631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53" r="2805"/>
          <a:stretch/>
        </p:blipFill>
        <p:spPr bwMode="auto">
          <a:xfrm>
            <a:off x="1666875" y="971552"/>
            <a:ext cx="5852160" cy="362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Sarah–Pulmonary Function Test</a:t>
            </a:r>
            <a:endParaRPr lang="en-US" dirty="0"/>
          </a:p>
        </p:txBody>
      </p:sp>
      <p:sp>
        <p:nvSpPr>
          <p:cNvPr id="5" name="Rectangle 4"/>
          <p:cNvSpPr/>
          <p:nvPr/>
        </p:nvSpPr>
        <p:spPr>
          <a:xfrm>
            <a:off x="4380241" y="1199970"/>
            <a:ext cx="1492370" cy="21566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8196784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Sarah–History</a:t>
            </a:r>
            <a:endParaRPr lang="en-US" dirty="0"/>
          </a:p>
        </p:txBody>
      </p:sp>
      <p:sp>
        <p:nvSpPr>
          <p:cNvPr id="3" name="Content Placeholder 2"/>
          <p:cNvSpPr>
            <a:spLocks noGrp="1"/>
          </p:cNvSpPr>
          <p:nvPr>
            <p:ph idx="1"/>
          </p:nvPr>
        </p:nvSpPr>
        <p:spPr/>
        <p:txBody>
          <a:bodyPr>
            <a:normAutofit/>
          </a:bodyPr>
          <a:lstStyle/>
          <a:p>
            <a:r>
              <a:rPr lang="en-US" sz="2400" dirty="0" smtClean="0"/>
              <a:t>No comorbidities</a:t>
            </a:r>
          </a:p>
          <a:p>
            <a:r>
              <a:rPr lang="en-US" sz="2400" dirty="0" smtClean="0"/>
              <a:t>No current medications</a:t>
            </a:r>
          </a:p>
          <a:p>
            <a:r>
              <a:rPr lang="en-US" sz="2400" dirty="0" smtClean="0"/>
              <a:t>Bad case of bronchitis last winter—no treatment; not hospitalized</a:t>
            </a:r>
          </a:p>
          <a:p>
            <a:r>
              <a:rPr lang="en-US" sz="2400" dirty="0" smtClean="0"/>
              <a:t>Never been on medical therapy for respiratory symptoms</a:t>
            </a:r>
          </a:p>
          <a:p>
            <a:endParaRPr lang="en-US" sz="2400" dirty="0"/>
          </a:p>
        </p:txBody>
      </p:sp>
    </p:spTree>
    <p:custDataLst>
      <p:tags r:id="rId1"/>
    </p:custDataLst>
    <p:extLst>
      <p:ext uri="{BB962C8B-B14F-4D97-AF65-F5344CB8AC3E}">
        <p14:creationId xmlns:p14="http://schemas.microsoft.com/office/powerpoint/2010/main" val="28877707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295400" y="274638"/>
            <a:ext cx="7576726" cy="857250"/>
          </a:xfrm>
        </p:spPr>
        <p:txBody>
          <a:bodyPr>
            <a:normAutofit fontScale="90000"/>
          </a:bodyPr>
          <a:lstStyle/>
          <a:p>
            <a:r>
              <a:rPr lang="en-US" dirty="0"/>
              <a:t>Would You Consider Sarah’s Bronchitis an Exacerbation?</a:t>
            </a:r>
          </a:p>
        </p:txBody>
      </p:sp>
      <p:sp>
        <p:nvSpPr>
          <p:cNvPr id="3" name="TPAnswers"/>
          <p:cNvSpPr>
            <a:spLocks noGrp="1"/>
          </p:cNvSpPr>
          <p:nvPr>
            <p:ph type="body" idx="1"/>
            <p:custDataLst>
              <p:tags r:id="rId3"/>
            </p:custDataLst>
          </p:nvPr>
        </p:nvSpPr>
        <p:spPr>
          <a:xfrm>
            <a:off x="1676400" y="1600200"/>
            <a:ext cx="4114800" cy="3394472"/>
          </a:xfrm>
        </p:spPr>
        <p:txBody>
          <a:bodyPr>
            <a:normAutofit/>
          </a:bodyPr>
          <a:lstStyle/>
          <a:p>
            <a:pPr marL="514350" indent="-514350">
              <a:buFont typeface="+mj-lt"/>
              <a:buAutoNum type="alphaUcPeriod"/>
            </a:pPr>
            <a:r>
              <a:rPr lang="en-US" sz="2800" dirty="0"/>
              <a:t>Yes</a:t>
            </a:r>
          </a:p>
          <a:p>
            <a:pPr marL="514350" indent="-514350">
              <a:buFont typeface="+mj-lt"/>
              <a:buAutoNum type="alphaUcPeriod"/>
            </a:pPr>
            <a:r>
              <a:rPr lang="en-US" sz="2800" dirty="0"/>
              <a:t>No</a:t>
            </a:r>
          </a:p>
          <a:p>
            <a:pPr marL="514350" indent="-514350">
              <a:buFont typeface="+mj-lt"/>
              <a:buAutoNum type="alphaUcPeriod"/>
            </a:pPr>
            <a:r>
              <a:rPr lang="en-US" sz="2800" dirty="0"/>
              <a:t>Unsure</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049415002"/>
              </p:ext>
            </p:extLst>
          </p:nvPr>
        </p:nvGraphicFramePr>
        <p:xfrm>
          <a:off x="4284663" y="1282700"/>
          <a:ext cx="4572000" cy="3859213"/>
        </p:xfrm>
        <a:graphic>
          <a:graphicData uri="http://schemas.openxmlformats.org/presentationml/2006/ole">
            <mc:AlternateContent xmlns:mc="http://schemas.openxmlformats.org/markup-compatibility/2006">
              <mc:Choice xmlns:v="urn:schemas-microsoft-com:vml" Requires="v">
                <p:oleObj spid="_x0000_s28689" name="Chart" r:id="rId6" imgW="4571946" imgH="3855816" progId="MSGraph.Chart.8">
                  <p:embed followColorScheme="full"/>
                </p:oleObj>
              </mc:Choice>
              <mc:Fallback>
                <p:oleObj name="Chart" r:id="rId6" imgW="4571946" imgH="3855816" progId="MSGraph.Chart.8">
                  <p:embed followColorScheme="full"/>
                  <p:pic>
                    <p:nvPicPr>
                      <p:cNvPr id="0" name=""/>
                      <p:cNvPicPr/>
                      <p:nvPr/>
                    </p:nvPicPr>
                    <p:blipFill>
                      <a:blip r:embed="rId7"/>
                      <a:stretch>
                        <a:fillRect/>
                      </a:stretch>
                    </p:blipFill>
                    <p:spPr>
                      <a:xfrm>
                        <a:off x="4284663" y="1282700"/>
                        <a:ext cx="4572000" cy="3859213"/>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795813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409700" y="274638"/>
            <a:ext cx="7576726" cy="857250"/>
          </a:xfrm>
        </p:spPr>
        <p:txBody>
          <a:bodyPr>
            <a:normAutofit fontScale="90000"/>
          </a:bodyPr>
          <a:lstStyle/>
          <a:p>
            <a:r>
              <a:rPr lang="en-US" dirty="0"/>
              <a:t>What Treatment Would You Recommend for Sarah? </a:t>
            </a:r>
          </a:p>
        </p:txBody>
      </p:sp>
      <p:sp>
        <p:nvSpPr>
          <p:cNvPr id="3" name="TPAnswers"/>
          <p:cNvSpPr>
            <a:spLocks noGrp="1"/>
          </p:cNvSpPr>
          <p:nvPr>
            <p:ph type="body" idx="1"/>
            <p:custDataLst>
              <p:tags r:id="rId3"/>
            </p:custDataLst>
          </p:nvPr>
        </p:nvSpPr>
        <p:spPr>
          <a:xfrm>
            <a:off x="1409700" y="1533525"/>
            <a:ext cx="4114800" cy="3394472"/>
          </a:xfrm>
        </p:spPr>
        <p:txBody>
          <a:bodyPr>
            <a:noAutofit/>
          </a:bodyPr>
          <a:lstStyle/>
          <a:p>
            <a:pPr marL="514350" indent="-514350">
              <a:buFont typeface="+mj-lt"/>
              <a:buAutoNum type="alphaUcPeriod"/>
            </a:pPr>
            <a:r>
              <a:rPr lang="en-US" sz="2400" dirty="0"/>
              <a:t>Short-acting bronchodilator, </a:t>
            </a:r>
            <a:r>
              <a:rPr lang="en-US" sz="2400" dirty="0" smtClean="0"/>
              <a:t>PRN</a:t>
            </a:r>
          </a:p>
          <a:p>
            <a:pPr marL="514350" indent="-514350">
              <a:buFont typeface="+mj-lt"/>
              <a:buAutoNum type="alphaUcPeriod"/>
            </a:pPr>
            <a:r>
              <a:rPr lang="en-US" sz="2400" dirty="0"/>
              <a:t>LAMA </a:t>
            </a:r>
            <a:r>
              <a:rPr lang="en-US" sz="2400" dirty="0" err="1"/>
              <a:t>monotherapy</a:t>
            </a:r>
            <a:endParaRPr lang="en-US" sz="2400" dirty="0"/>
          </a:p>
          <a:p>
            <a:pPr marL="514350" indent="-514350">
              <a:buFont typeface="+mj-lt"/>
              <a:buAutoNum type="alphaUcPeriod"/>
            </a:pPr>
            <a:r>
              <a:rPr lang="en-US" sz="2400" dirty="0"/>
              <a:t>LABA </a:t>
            </a:r>
            <a:r>
              <a:rPr lang="en-US" sz="2400" dirty="0" err="1"/>
              <a:t>monotherapy</a:t>
            </a:r>
            <a:endParaRPr lang="en-US" sz="2400" dirty="0"/>
          </a:p>
          <a:p>
            <a:pPr marL="514350" indent="-514350">
              <a:buFont typeface="+mj-lt"/>
              <a:buAutoNum type="alphaUcPeriod"/>
            </a:pPr>
            <a:r>
              <a:rPr lang="en-US" sz="2400" dirty="0"/>
              <a:t>LABA + ICS</a:t>
            </a:r>
          </a:p>
          <a:p>
            <a:pPr marL="514350" indent="-514350">
              <a:buFont typeface="+mj-lt"/>
              <a:buAutoNum type="alphaUcPeriod"/>
            </a:pPr>
            <a:r>
              <a:rPr lang="en-US" sz="2400" dirty="0"/>
              <a:t>Fixed-dose combination LAMA + </a:t>
            </a:r>
            <a:r>
              <a:rPr lang="en-US" sz="2400" dirty="0" smtClean="0"/>
              <a:t>LABA</a:t>
            </a:r>
            <a:endParaRPr lang="en-US" sz="24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109553961"/>
              </p:ext>
            </p:extLst>
          </p:nvPr>
        </p:nvGraphicFramePr>
        <p:xfrm>
          <a:off x="3860800" y="1206500"/>
          <a:ext cx="4572000" cy="3859213"/>
        </p:xfrm>
        <a:graphic>
          <a:graphicData uri="http://schemas.openxmlformats.org/presentationml/2006/ole">
            <mc:AlternateContent xmlns:mc="http://schemas.openxmlformats.org/markup-compatibility/2006">
              <mc:Choice xmlns:v="urn:schemas-microsoft-com:vml" Requires="v">
                <p:oleObj spid="_x0000_s16404" name="Chart" r:id="rId6" imgW="4571946" imgH="3855816" progId="MSGraph.Chart.8">
                  <p:embed followColorScheme="full"/>
                </p:oleObj>
              </mc:Choice>
              <mc:Fallback>
                <p:oleObj name="Chart" r:id="rId6" imgW="4571946" imgH="3855816" progId="MSGraph.Chart.8">
                  <p:embed followColorScheme="full"/>
                  <p:pic>
                    <p:nvPicPr>
                      <p:cNvPr id="0" name=""/>
                      <p:cNvPicPr/>
                      <p:nvPr/>
                    </p:nvPicPr>
                    <p:blipFill>
                      <a:blip r:embed="rId7"/>
                      <a:stretch>
                        <a:fillRect/>
                      </a:stretch>
                    </p:blipFill>
                    <p:spPr>
                      <a:xfrm>
                        <a:off x="3860800" y="1206500"/>
                        <a:ext cx="4572000" cy="3859213"/>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340977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171" y="382589"/>
            <a:ext cx="5349658" cy="424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1672" y="4558725"/>
            <a:ext cx="3889252" cy="584775"/>
          </a:xfrm>
          <a:prstGeom prst="rect">
            <a:avLst/>
          </a:prstGeom>
        </p:spPr>
        <p:txBody>
          <a:bodyPr wrap="square">
            <a:spAutoFit/>
          </a:bodyPr>
          <a:lstStyle/>
          <a:p>
            <a:r>
              <a:rPr lang="en-US" sz="1600" u="sng" dirty="0">
                <a:solidFill>
                  <a:srgbClr val="000000"/>
                </a:solidFill>
              </a:rPr>
              <a:t>http://www.goldcopd.org</a:t>
            </a:r>
            <a:r>
              <a:rPr lang="en-US" sz="1600" dirty="0" smtClean="0">
                <a:solidFill>
                  <a:srgbClr val="000000"/>
                </a:solidFill>
              </a:rPr>
              <a:t>.</a:t>
            </a:r>
          </a:p>
          <a:p>
            <a:r>
              <a:rPr lang="en-US" sz="1600" dirty="0"/>
              <a:t>Kaplan AG. </a:t>
            </a:r>
            <a:r>
              <a:rPr lang="en-US" sz="1600" i="1" dirty="0" err="1"/>
              <a:t>Int</a:t>
            </a:r>
            <a:r>
              <a:rPr lang="en-US" sz="1600" i="1" dirty="0"/>
              <a:t> J COPD</a:t>
            </a:r>
            <a:r>
              <a:rPr lang="en-US" sz="1600" dirty="0"/>
              <a:t>. 2015;10:2535-2548</a:t>
            </a:r>
            <a:r>
              <a:rPr lang="en-US" sz="1600" dirty="0" smtClean="0"/>
              <a:t>.</a:t>
            </a:r>
            <a:endParaRPr lang="en-US" sz="1600" dirty="0"/>
          </a:p>
        </p:txBody>
      </p:sp>
      <p:sp>
        <p:nvSpPr>
          <p:cNvPr id="2" name="Right Arrow 1"/>
          <p:cNvSpPr/>
          <p:nvPr/>
        </p:nvSpPr>
        <p:spPr>
          <a:xfrm>
            <a:off x="4175185" y="2155827"/>
            <a:ext cx="978408" cy="484632"/>
          </a:xfrm>
          <a:prstGeom prst="rightArrow">
            <a:avLst/>
          </a:prstGeom>
          <a:solidFill>
            <a:schemeClr val="accent6"/>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Sarah</a:t>
            </a:r>
            <a:endParaRPr lang="en-US" b="1" dirty="0"/>
          </a:p>
        </p:txBody>
      </p:sp>
    </p:spTree>
    <p:custDataLst>
      <p:tags r:id="rId1"/>
    </p:custDataLst>
    <p:extLst>
      <p:ext uri="{BB962C8B-B14F-4D97-AF65-F5344CB8AC3E}">
        <p14:creationId xmlns:p14="http://schemas.microsoft.com/office/powerpoint/2010/main" val="37404570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893" y="1640912"/>
            <a:ext cx="8116214" cy="857250"/>
          </a:xfrm>
        </p:spPr>
        <p:txBody>
          <a:bodyPr>
            <a:noAutofit/>
          </a:bodyPr>
          <a:lstStyle/>
          <a:p>
            <a:pPr algn="ctr"/>
            <a:r>
              <a:rPr lang="en-US" sz="2800" dirty="0" smtClean="0"/>
              <a:t>Treatment Approach—Dual or </a:t>
            </a:r>
            <a:r>
              <a:rPr lang="en-US" sz="2800" dirty="0" err="1" smtClean="0"/>
              <a:t>Monotherapy</a:t>
            </a:r>
            <a:r>
              <a:rPr lang="en-US" sz="2800" dirty="0" smtClean="0"/>
              <a:t>?</a:t>
            </a:r>
            <a:br>
              <a:rPr lang="en-US" sz="2800" dirty="0" smtClean="0"/>
            </a:br>
            <a:r>
              <a:rPr lang="en-US" sz="2800" dirty="0" smtClean="0"/>
              <a:t/>
            </a:r>
            <a:br>
              <a:rPr lang="en-US" sz="2800" dirty="0" smtClean="0"/>
            </a:br>
            <a:r>
              <a:rPr lang="en-US" sz="2800" dirty="0" smtClean="0"/>
              <a:t>What Data </a:t>
            </a:r>
            <a:r>
              <a:rPr lang="en-US" sz="2800" dirty="0"/>
              <a:t>D</a:t>
            </a:r>
            <a:r>
              <a:rPr lang="en-US" sz="2800" dirty="0" smtClean="0"/>
              <a:t>o </a:t>
            </a:r>
            <a:r>
              <a:rPr lang="en-US" sz="2800" dirty="0"/>
              <a:t>W</a:t>
            </a:r>
            <a:r>
              <a:rPr lang="en-US" sz="2800" dirty="0" smtClean="0"/>
              <a:t>e Have to Guide </a:t>
            </a:r>
            <a:r>
              <a:rPr lang="en-US" sz="2800" dirty="0"/>
              <a:t>O</a:t>
            </a:r>
            <a:r>
              <a:rPr lang="en-US" sz="2800" dirty="0" smtClean="0"/>
              <a:t>ur Decision </a:t>
            </a:r>
            <a:r>
              <a:rPr lang="en-US" sz="2800" dirty="0"/>
              <a:t>M</a:t>
            </a:r>
            <a:r>
              <a:rPr lang="en-US" sz="2800" dirty="0" smtClean="0"/>
              <a:t>aking?</a:t>
            </a:r>
            <a:endParaRPr lang="en-US" sz="2800" dirty="0"/>
          </a:p>
        </p:txBody>
      </p:sp>
    </p:spTree>
    <p:custDataLst>
      <p:tags r:id="rId1"/>
    </p:custDataLst>
    <p:extLst>
      <p:ext uri="{BB962C8B-B14F-4D97-AF65-F5344CB8AC3E}">
        <p14:creationId xmlns:p14="http://schemas.microsoft.com/office/powerpoint/2010/main" val="7858976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Richard </a:t>
            </a:r>
            <a:r>
              <a:rPr lang="en-US" dirty="0" err="1"/>
              <a:t>Casaburi</a:t>
            </a:r>
            <a:r>
              <a:rPr lang="en-US" dirty="0"/>
              <a:t>, MD, PhD (Chair)</a:t>
            </a:r>
          </a:p>
          <a:p>
            <a:pPr marL="0" indent="0">
              <a:buNone/>
            </a:pPr>
            <a:r>
              <a:rPr lang="en-US" dirty="0"/>
              <a:t>David Geffen School of Medicine at UCLA</a:t>
            </a:r>
          </a:p>
          <a:p>
            <a:pPr marL="0" indent="0">
              <a:buNone/>
            </a:pPr>
            <a:r>
              <a:rPr lang="en-US" dirty="0"/>
              <a:t>Los Angeles, California</a:t>
            </a:r>
          </a:p>
          <a:p>
            <a:endParaRPr lang="en-US" dirty="0"/>
          </a:p>
          <a:p>
            <a:pPr marL="0" indent="0">
              <a:buNone/>
            </a:pPr>
            <a:r>
              <a:rPr lang="en-US" dirty="0"/>
              <a:t>Gary T. Ferguson, MD</a:t>
            </a:r>
          </a:p>
          <a:p>
            <a:pPr marL="0" indent="0">
              <a:buNone/>
            </a:pPr>
            <a:r>
              <a:rPr lang="en-US" dirty="0"/>
              <a:t>Pulmonary Research Institute of Southeast Michigan</a:t>
            </a:r>
          </a:p>
          <a:p>
            <a:pPr marL="0" indent="0">
              <a:buNone/>
            </a:pPr>
            <a:r>
              <a:rPr lang="en-US" dirty="0" smtClean="0"/>
              <a:t>Farmington Hills</a:t>
            </a:r>
            <a:r>
              <a:rPr lang="en-US" smtClean="0"/>
              <a:t>, Michigan</a:t>
            </a:r>
            <a:endParaRPr lang="en-US" dirty="0"/>
          </a:p>
          <a:p>
            <a:pPr marL="0" indent="0">
              <a:buNone/>
            </a:pPr>
            <a:endParaRPr lang="en-US" dirty="0"/>
          </a:p>
          <a:p>
            <a:pPr marL="0" indent="0">
              <a:buNone/>
            </a:pPr>
            <a:r>
              <a:rPr lang="en-US" dirty="0"/>
              <a:t>David M. </a:t>
            </a:r>
            <a:r>
              <a:rPr lang="en-US" dirty="0" err="1"/>
              <a:t>Mannino</a:t>
            </a:r>
            <a:r>
              <a:rPr lang="en-US" dirty="0"/>
              <a:t>, MD</a:t>
            </a:r>
          </a:p>
          <a:p>
            <a:pPr marL="0" indent="0">
              <a:buNone/>
            </a:pPr>
            <a:r>
              <a:rPr lang="en-US" dirty="0"/>
              <a:t>University of Kentucky College of Public Health</a:t>
            </a:r>
          </a:p>
          <a:p>
            <a:pPr marL="0" indent="0">
              <a:buNone/>
            </a:pPr>
            <a:r>
              <a:rPr lang="en-US" dirty="0"/>
              <a:t>Lexington, Kentucky</a:t>
            </a:r>
          </a:p>
          <a:p>
            <a:endParaRPr lang="en-US" dirty="0"/>
          </a:p>
        </p:txBody>
      </p:sp>
    </p:spTree>
    <p:custDataLst>
      <p:tags r:id="rId1"/>
    </p:custDataLst>
    <p:extLst>
      <p:ext uri="{BB962C8B-B14F-4D97-AF65-F5344CB8AC3E}">
        <p14:creationId xmlns:p14="http://schemas.microsoft.com/office/powerpoint/2010/main" val="15789400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Fixed-Dose LAMA + LABA Combinations</a:t>
            </a:r>
            <a:endParaRPr lang="en-US" dirty="0"/>
          </a:p>
        </p:txBody>
      </p:sp>
      <p:sp>
        <p:nvSpPr>
          <p:cNvPr id="3" name="Content Placeholder 2"/>
          <p:cNvSpPr>
            <a:spLocks noGrp="1"/>
          </p:cNvSpPr>
          <p:nvPr>
            <p:ph idx="1"/>
          </p:nvPr>
        </p:nvSpPr>
        <p:spPr>
          <a:xfrm>
            <a:off x="1057275" y="1069183"/>
            <a:ext cx="8086725" cy="3394472"/>
          </a:xfrm>
        </p:spPr>
        <p:txBody>
          <a:bodyPr>
            <a:normAutofit/>
          </a:bodyPr>
          <a:lstStyle/>
          <a:p>
            <a:r>
              <a:rPr lang="en-US" sz="2400" b="1" dirty="0" smtClean="0"/>
              <a:t>Approved in the US</a:t>
            </a:r>
          </a:p>
          <a:p>
            <a:pPr lvl="1"/>
            <a:r>
              <a:rPr lang="en-US" sz="2000" dirty="0" smtClean="0"/>
              <a:t>Umeclidinium + vilanterol (once daily, dry powder inhaler)</a:t>
            </a:r>
          </a:p>
          <a:p>
            <a:pPr lvl="1"/>
            <a:r>
              <a:rPr lang="en-US" sz="2000" dirty="0" smtClean="0"/>
              <a:t>Tiotropium + olodaterol (once daily, soft mist inhaler)</a:t>
            </a:r>
          </a:p>
          <a:p>
            <a:pPr lvl="1"/>
            <a:r>
              <a:rPr lang="en-US" sz="2000" dirty="0" smtClean="0"/>
              <a:t>Glycopyrrolate + indacaterol (twice daily</a:t>
            </a:r>
            <a:r>
              <a:rPr lang="en-US" sz="2000" dirty="0"/>
              <a:t>, dry powder inhaler)</a:t>
            </a:r>
          </a:p>
          <a:p>
            <a:pPr lvl="1"/>
            <a:r>
              <a:rPr lang="en-US" sz="2000" dirty="0" smtClean="0"/>
              <a:t>Glycopyrrolate </a:t>
            </a:r>
            <a:r>
              <a:rPr lang="en-US" sz="2000" dirty="0"/>
              <a:t>+ </a:t>
            </a:r>
            <a:r>
              <a:rPr lang="en-US" sz="2000" dirty="0" smtClean="0"/>
              <a:t>formoterol (twice daily, pressurized metered dose inhaler)</a:t>
            </a:r>
          </a:p>
          <a:p>
            <a:r>
              <a:rPr lang="en-US" sz="2400" b="1" dirty="0" smtClean="0"/>
              <a:t>Emerging</a:t>
            </a:r>
          </a:p>
          <a:p>
            <a:pPr lvl="1"/>
            <a:r>
              <a:rPr lang="en-US" sz="2000" dirty="0" smtClean="0"/>
              <a:t>Aclidinium + formoterol (twice daily, dry powder inhaler)</a:t>
            </a:r>
          </a:p>
        </p:txBody>
      </p:sp>
    </p:spTree>
    <p:custDataLst>
      <p:tags r:id="rId1"/>
    </p:custDataLst>
    <p:extLst>
      <p:ext uri="{BB962C8B-B14F-4D97-AF65-F5344CB8AC3E}">
        <p14:creationId xmlns:p14="http://schemas.microsoft.com/office/powerpoint/2010/main" val="31469057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Efficacy Endpoints</a:t>
            </a:r>
            <a:endParaRPr lang="en-US" dirty="0"/>
          </a:p>
        </p:txBody>
      </p:sp>
      <p:sp>
        <p:nvSpPr>
          <p:cNvPr id="3" name="Content Placeholder 2"/>
          <p:cNvSpPr>
            <a:spLocks noGrp="1"/>
          </p:cNvSpPr>
          <p:nvPr>
            <p:ph idx="1"/>
          </p:nvPr>
        </p:nvSpPr>
        <p:spPr/>
        <p:txBody>
          <a:bodyPr>
            <a:normAutofit/>
          </a:bodyPr>
          <a:lstStyle/>
          <a:p>
            <a:r>
              <a:rPr lang="en-US" sz="2800" dirty="0" smtClean="0"/>
              <a:t>FEV</a:t>
            </a:r>
            <a:r>
              <a:rPr lang="en-US" sz="2800" baseline="-25000" dirty="0" smtClean="0"/>
              <a:t>1</a:t>
            </a:r>
          </a:p>
          <a:p>
            <a:r>
              <a:rPr lang="en-US" sz="2800" dirty="0" smtClean="0"/>
              <a:t>Health-related quality of life</a:t>
            </a:r>
          </a:p>
          <a:p>
            <a:r>
              <a:rPr lang="en-US" sz="2800" dirty="0" smtClean="0"/>
              <a:t>Symptom scales</a:t>
            </a:r>
          </a:p>
          <a:p>
            <a:r>
              <a:rPr lang="en-US" sz="2800" dirty="0" smtClean="0"/>
              <a:t>COPD exacerbations</a:t>
            </a:r>
          </a:p>
          <a:p>
            <a:r>
              <a:rPr lang="en-US" sz="2800" dirty="0" smtClean="0"/>
              <a:t>Exercise tolerance</a:t>
            </a:r>
          </a:p>
          <a:p>
            <a:endParaRPr lang="en-US" sz="2800" dirty="0"/>
          </a:p>
        </p:txBody>
      </p:sp>
    </p:spTree>
    <p:extLst>
      <p:ext uri="{BB962C8B-B14F-4D97-AF65-F5344CB8AC3E}">
        <p14:creationId xmlns:p14="http://schemas.microsoft.com/office/powerpoint/2010/main" val="6015853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074" y="205979"/>
            <a:ext cx="8376826" cy="994172"/>
          </a:xfrm>
        </p:spPr>
        <p:txBody>
          <a:bodyPr>
            <a:normAutofit fontScale="90000"/>
          </a:bodyPr>
          <a:lstStyle/>
          <a:p>
            <a:r>
              <a:rPr lang="en-US" dirty="0" smtClean="0"/>
              <a:t>Network Meta-analysis: </a:t>
            </a:r>
            <a:br>
              <a:rPr lang="en-US" dirty="0" smtClean="0"/>
            </a:br>
            <a:r>
              <a:rPr lang="en-US" dirty="0" smtClean="0"/>
              <a:t>LAMA-LABA Combinations</a:t>
            </a:r>
            <a:endParaRPr lang="en-US" dirty="0"/>
          </a:p>
        </p:txBody>
      </p:sp>
      <p:sp>
        <p:nvSpPr>
          <p:cNvPr id="3" name="Content Placeholder 2"/>
          <p:cNvSpPr>
            <a:spLocks noGrp="1"/>
          </p:cNvSpPr>
          <p:nvPr>
            <p:ph idx="1"/>
          </p:nvPr>
        </p:nvSpPr>
        <p:spPr>
          <a:xfrm>
            <a:off x="1110074" y="1295401"/>
            <a:ext cx="7576726" cy="3394472"/>
          </a:xfrm>
        </p:spPr>
        <p:txBody>
          <a:bodyPr>
            <a:noAutofit/>
          </a:bodyPr>
          <a:lstStyle/>
          <a:p>
            <a:r>
              <a:rPr lang="en-US" sz="2800" dirty="0"/>
              <a:t>23 trials; 27,172 patients in the analysis</a:t>
            </a:r>
          </a:p>
          <a:p>
            <a:r>
              <a:rPr lang="en-US" sz="2800" b="1" dirty="0" smtClean="0"/>
              <a:t>LAMA-LABA combinations </a:t>
            </a:r>
            <a:r>
              <a:rPr lang="en-US" sz="2800" dirty="0" smtClean="0"/>
              <a:t>associated with </a:t>
            </a:r>
            <a:r>
              <a:rPr lang="en-US" sz="2800" u="sng" dirty="0" smtClean="0"/>
              <a:t>improvement </a:t>
            </a:r>
            <a:r>
              <a:rPr lang="en-US" sz="2800" dirty="0" smtClean="0"/>
              <a:t>over </a:t>
            </a:r>
            <a:r>
              <a:rPr lang="en-US" sz="2800" dirty="0" smtClean="0">
                <a:solidFill>
                  <a:srgbClr val="0000FF"/>
                </a:solidFill>
              </a:rPr>
              <a:t>placebo</a:t>
            </a:r>
            <a:r>
              <a:rPr lang="en-US" sz="2800" dirty="0" smtClean="0"/>
              <a:t>:</a:t>
            </a:r>
          </a:p>
          <a:p>
            <a:pPr lvl="1">
              <a:buFont typeface="Calibri" pitchFamily="34" charset="0"/>
              <a:buChar char="–"/>
            </a:pPr>
            <a:r>
              <a:rPr lang="en-US" sz="2400" dirty="0" smtClean="0"/>
              <a:t>Lung function: </a:t>
            </a:r>
            <a:r>
              <a:rPr lang="en-US" sz="2400" dirty="0" smtClean="0">
                <a:sym typeface="Wingdings"/>
              </a:rPr>
              <a:t>trough FEV</a:t>
            </a:r>
            <a:r>
              <a:rPr lang="en-US" sz="2400" baseline="-25000" dirty="0" smtClean="0">
                <a:sym typeface="Wingdings"/>
              </a:rPr>
              <a:t>1</a:t>
            </a:r>
            <a:r>
              <a:rPr lang="en-US" sz="2400" dirty="0" smtClean="0">
                <a:sym typeface="Wingdings"/>
              </a:rPr>
              <a:t> </a:t>
            </a:r>
            <a:r>
              <a:rPr lang="en-US" sz="2400" dirty="0">
                <a:latin typeface="Wingdings"/>
                <a:ea typeface="Wingdings"/>
                <a:cs typeface="Wingdings"/>
                <a:sym typeface="Wingdings"/>
              </a:rPr>
              <a:t></a:t>
            </a:r>
            <a:r>
              <a:rPr lang="en-US" sz="2400" dirty="0" smtClean="0">
                <a:sym typeface="Wingdings"/>
              </a:rPr>
              <a:t>201 ml</a:t>
            </a:r>
            <a:endParaRPr lang="en-US" sz="2400" dirty="0" smtClean="0"/>
          </a:p>
          <a:p>
            <a:pPr lvl="1">
              <a:buFont typeface="Calibri" pitchFamily="34" charset="0"/>
              <a:buChar char="–"/>
            </a:pPr>
            <a:r>
              <a:rPr lang="en-US" sz="2400" dirty="0" smtClean="0"/>
              <a:t>St. George’s Respiratory Questionnaire: </a:t>
            </a:r>
            <a:r>
              <a:rPr lang="en-US" sz="2400" dirty="0" smtClean="0">
                <a:latin typeface="Wingdings"/>
                <a:ea typeface="Wingdings"/>
                <a:cs typeface="Wingdings"/>
                <a:sym typeface="Wingdings"/>
              </a:rPr>
              <a:t></a:t>
            </a:r>
            <a:r>
              <a:rPr lang="en-US" sz="2400" dirty="0">
                <a:sym typeface="Wingdings"/>
              </a:rPr>
              <a:t> </a:t>
            </a:r>
            <a:r>
              <a:rPr lang="en-US" sz="2400" dirty="0" smtClean="0">
                <a:sym typeface="Wingdings"/>
              </a:rPr>
              <a:t>4.1</a:t>
            </a:r>
            <a:endParaRPr lang="en-US" sz="2400" dirty="0" smtClean="0"/>
          </a:p>
          <a:p>
            <a:pPr lvl="1">
              <a:buFont typeface="Calibri" pitchFamily="34" charset="0"/>
              <a:buChar char="–"/>
            </a:pPr>
            <a:r>
              <a:rPr lang="en-US" sz="2400" dirty="0" smtClean="0"/>
              <a:t>Transitional dyspnea index: </a:t>
            </a:r>
            <a:r>
              <a:rPr lang="en-US" sz="2400" dirty="0" smtClean="0">
                <a:latin typeface="Wingdings"/>
                <a:ea typeface="Wingdings"/>
                <a:cs typeface="Wingdings"/>
                <a:sym typeface="Wingdings"/>
              </a:rPr>
              <a:t></a:t>
            </a:r>
            <a:r>
              <a:rPr lang="en-US" sz="2400" dirty="0" smtClean="0"/>
              <a:t>1.21</a:t>
            </a:r>
          </a:p>
          <a:p>
            <a:pPr lvl="1">
              <a:buFont typeface="Calibri" pitchFamily="34" charset="0"/>
              <a:buChar char="–"/>
            </a:pPr>
            <a:r>
              <a:rPr lang="en-US" sz="2400" dirty="0" smtClean="0"/>
              <a:t>Moderate/severe exacerbations: HR= 0.66</a:t>
            </a:r>
          </a:p>
        </p:txBody>
      </p:sp>
      <p:sp>
        <p:nvSpPr>
          <p:cNvPr id="4" name="TextBox 3"/>
          <p:cNvSpPr txBox="1"/>
          <p:nvPr/>
        </p:nvSpPr>
        <p:spPr>
          <a:xfrm>
            <a:off x="387706" y="4724592"/>
            <a:ext cx="3141501" cy="338554"/>
          </a:xfrm>
          <a:prstGeom prst="rect">
            <a:avLst/>
          </a:prstGeom>
          <a:noFill/>
        </p:spPr>
        <p:txBody>
          <a:bodyPr wrap="none" rtlCol="0">
            <a:spAutoFit/>
          </a:bodyPr>
          <a:lstStyle/>
          <a:p>
            <a:r>
              <a:rPr lang="en-US" sz="1600" dirty="0" smtClean="0"/>
              <a:t>Oba Y, et al. </a:t>
            </a:r>
            <a:r>
              <a:rPr lang="en-US" sz="1600" i="1" dirty="0" smtClean="0"/>
              <a:t>Thorax</a:t>
            </a:r>
            <a:r>
              <a:rPr lang="en-US" sz="1600" dirty="0" smtClean="0"/>
              <a:t>. 2016;71:15-25.</a:t>
            </a:r>
            <a:endParaRPr lang="en-US" sz="1600" dirty="0"/>
          </a:p>
        </p:txBody>
      </p:sp>
    </p:spTree>
    <p:custDataLst>
      <p:tags r:id="rId1"/>
    </p:custDataLst>
    <p:extLst>
      <p:ext uri="{BB962C8B-B14F-4D97-AF65-F5344CB8AC3E}">
        <p14:creationId xmlns:p14="http://schemas.microsoft.com/office/powerpoint/2010/main" val="249417412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Network Meta-analysis: </a:t>
            </a:r>
            <a:br>
              <a:rPr lang="en-US" dirty="0" smtClean="0"/>
            </a:br>
            <a:r>
              <a:rPr lang="en-US" dirty="0" smtClean="0"/>
              <a:t>LAMA/LABA Combinations</a:t>
            </a:r>
            <a:endParaRPr lang="en-US" dirty="0"/>
          </a:p>
        </p:txBody>
      </p:sp>
      <p:sp>
        <p:nvSpPr>
          <p:cNvPr id="3" name="Content Placeholder 2"/>
          <p:cNvSpPr>
            <a:spLocks noGrp="1"/>
          </p:cNvSpPr>
          <p:nvPr>
            <p:ph idx="1"/>
          </p:nvPr>
        </p:nvSpPr>
        <p:spPr/>
        <p:txBody>
          <a:bodyPr>
            <a:noAutofit/>
          </a:bodyPr>
          <a:lstStyle/>
          <a:p>
            <a:r>
              <a:rPr lang="en-US" sz="2800" dirty="0"/>
              <a:t>23 trials; 27,172 patients in the analysis</a:t>
            </a:r>
          </a:p>
          <a:p>
            <a:r>
              <a:rPr lang="en-US" sz="2800" b="1" dirty="0" smtClean="0"/>
              <a:t>LAMA/LABA combinations </a:t>
            </a:r>
            <a:r>
              <a:rPr lang="en-US" sz="2800" dirty="0" smtClean="0"/>
              <a:t>associated with </a:t>
            </a:r>
            <a:r>
              <a:rPr lang="en-US" sz="2800" u="sng" dirty="0" smtClean="0"/>
              <a:t>greater improvement </a:t>
            </a:r>
            <a:r>
              <a:rPr lang="en-US" sz="2800" dirty="0" smtClean="0"/>
              <a:t>than </a:t>
            </a:r>
            <a:r>
              <a:rPr lang="en-US" sz="2800" dirty="0" smtClean="0">
                <a:solidFill>
                  <a:srgbClr val="0000FF"/>
                </a:solidFill>
              </a:rPr>
              <a:t>monotherapies</a:t>
            </a:r>
            <a:r>
              <a:rPr lang="en-US" sz="2800" dirty="0" smtClean="0"/>
              <a:t>:</a:t>
            </a:r>
          </a:p>
          <a:p>
            <a:pPr lvl="1">
              <a:buFont typeface="Calibri" pitchFamily="34" charset="0"/>
              <a:buChar char="–"/>
            </a:pPr>
            <a:r>
              <a:rPr lang="en-US" sz="2400" dirty="0" smtClean="0"/>
              <a:t>Lung function</a:t>
            </a:r>
          </a:p>
          <a:p>
            <a:pPr lvl="1">
              <a:buFont typeface="Calibri" pitchFamily="34" charset="0"/>
              <a:buChar char="–"/>
            </a:pPr>
            <a:r>
              <a:rPr lang="en-US" sz="2400" dirty="0" smtClean="0"/>
              <a:t>St. George’s Respiratory Questionnaire</a:t>
            </a:r>
          </a:p>
          <a:p>
            <a:pPr lvl="1">
              <a:buFont typeface="Calibri" pitchFamily="34" charset="0"/>
              <a:buChar char="–"/>
            </a:pPr>
            <a:r>
              <a:rPr lang="en-US" sz="2400" dirty="0" smtClean="0"/>
              <a:t>Transitional dyspnea index</a:t>
            </a:r>
          </a:p>
        </p:txBody>
      </p:sp>
      <p:sp>
        <p:nvSpPr>
          <p:cNvPr id="4" name="TextBox 3"/>
          <p:cNvSpPr txBox="1"/>
          <p:nvPr/>
        </p:nvSpPr>
        <p:spPr>
          <a:xfrm>
            <a:off x="387706" y="4724592"/>
            <a:ext cx="3141501" cy="338554"/>
          </a:xfrm>
          <a:prstGeom prst="rect">
            <a:avLst/>
          </a:prstGeom>
          <a:noFill/>
        </p:spPr>
        <p:txBody>
          <a:bodyPr wrap="none" rtlCol="0">
            <a:spAutoFit/>
          </a:bodyPr>
          <a:lstStyle/>
          <a:p>
            <a:r>
              <a:rPr lang="en-US" sz="1600" dirty="0" smtClean="0"/>
              <a:t>Oba Y, et al. </a:t>
            </a:r>
            <a:r>
              <a:rPr lang="en-US" sz="1600" i="1" dirty="0" smtClean="0"/>
              <a:t>Thorax</a:t>
            </a:r>
            <a:r>
              <a:rPr lang="en-US" sz="1600" dirty="0" smtClean="0"/>
              <a:t>. 2016;71:15-25.</a:t>
            </a:r>
            <a:endParaRPr lang="en-US" sz="1600" dirty="0"/>
          </a:p>
        </p:txBody>
      </p:sp>
    </p:spTree>
    <p:extLst>
      <p:ext uri="{BB962C8B-B14F-4D97-AF65-F5344CB8AC3E}">
        <p14:creationId xmlns:p14="http://schemas.microsoft.com/office/powerpoint/2010/main" val="36938395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Network Meta-analysis: </a:t>
            </a:r>
            <a:br>
              <a:rPr lang="en-US" dirty="0"/>
            </a:br>
            <a:r>
              <a:rPr lang="en-US" dirty="0" smtClean="0"/>
              <a:t>LAMA/LABA </a:t>
            </a:r>
            <a:r>
              <a:rPr lang="en-US" dirty="0"/>
              <a:t>Combinations</a:t>
            </a:r>
          </a:p>
        </p:txBody>
      </p:sp>
      <p:sp>
        <p:nvSpPr>
          <p:cNvPr id="3" name="Content Placeholder 2"/>
          <p:cNvSpPr>
            <a:spLocks noGrp="1"/>
          </p:cNvSpPr>
          <p:nvPr>
            <p:ph idx="1"/>
          </p:nvPr>
        </p:nvSpPr>
        <p:spPr>
          <a:xfrm>
            <a:off x="1110074" y="1200151"/>
            <a:ext cx="7224301" cy="3394472"/>
          </a:xfrm>
        </p:spPr>
        <p:txBody>
          <a:bodyPr>
            <a:normAutofit/>
          </a:bodyPr>
          <a:lstStyle/>
          <a:p>
            <a:r>
              <a:rPr lang="en-US" sz="2800" b="1" dirty="0" smtClean="0"/>
              <a:t>LAMA/LABA </a:t>
            </a:r>
            <a:r>
              <a:rPr lang="en-US" sz="2800" b="1" dirty="0"/>
              <a:t>combinations </a:t>
            </a:r>
            <a:r>
              <a:rPr lang="en-US" sz="2800" dirty="0"/>
              <a:t>associated with </a:t>
            </a:r>
            <a:r>
              <a:rPr lang="en-US" sz="2800" u="sng" dirty="0"/>
              <a:t>fewer</a:t>
            </a:r>
            <a:r>
              <a:rPr lang="en-US" sz="2800" dirty="0"/>
              <a:t> </a:t>
            </a:r>
            <a:r>
              <a:rPr lang="en-US" sz="2800" dirty="0" smtClean="0"/>
              <a:t>moderate-to-severe </a:t>
            </a:r>
            <a:r>
              <a:rPr lang="en-US" sz="2800" dirty="0"/>
              <a:t>exacerbations </a:t>
            </a:r>
            <a:r>
              <a:rPr lang="en-US" sz="2800" dirty="0" err="1"/>
              <a:t>vs</a:t>
            </a:r>
            <a:r>
              <a:rPr lang="en-US" sz="2800" dirty="0"/>
              <a:t> </a:t>
            </a:r>
            <a:r>
              <a:rPr lang="en-US" sz="2800" u="sng" dirty="0"/>
              <a:t>LABAs, but not </a:t>
            </a:r>
            <a:r>
              <a:rPr lang="en-US" sz="2800" u="sng" dirty="0" err="1"/>
              <a:t>vs</a:t>
            </a:r>
            <a:r>
              <a:rPr lang="en-US" sz="2800" u="sng" dirty="0"/>
              <a:t> </a:t>
            </a:r>
            <a:r>
              <a:rPr lang="en-US" sz="2800" u="sng" dirty="0" smtClean="0"/>
              <a:t>LAMAs</a:t>
            </a:r>
          </a:p>
          <a:p>
            <a:r>
              <a:rPr lang="en-US" sz="2800" dirty="0" smtClean="0"/>
              <a:t>No significant differences associated with LAMA/LABA combinations </a:t>
            </a:r>
            <a:r>
              <a:rPr lang="en-US" sz="2800" dirty="0" err="1" smtClean="0"/>
              <a:t>vs</a:t>
            </a:r>
            <a:r>
              <a:rPr lang="en-US" sz="2800" dirty="0" smtClean="0"/>
              <a:t> monotherapies in safety outcomes or severe exacerbations</a:t>
            </a:r>
            <a:endParaRPr lang="en-US" sz="2800" dirty="0"/>
          </a:p>
          <a:p>
            <a:endParaRPr lang="en-US" sz="2800" dirty="0"/>
          </a:p>
        </p:txBody>
      </p:sp>
      <p:sp>
        <p:nvSpPr>
          <p:cNvPr id="4" name="TextBox 3"/>
          <p:cNvSpPr txBox="1"/>
          <p:nvPr/>
        </p:nvSpPr>
        <p:spPr>
          <a:xfrm>
            <a:off x="387706" y="4724592"/>
            <a:ext cx="3141501" cy="338554"/>
          </a:xfrm>
          <a:prstGeom prst="rect">
            <a:avLst/>
          </a:prstGeom>
          <a:noFill/>
        </p:spPr>
        <p:txBody>
          <a:bodyPr wrap="none" rtlCol="0">
            <a:spAutoFit/>
          </a:bodyPr>
          <a:lstStyle/>
          <a:p>
            <a:r>
              <a:rPr lang="en-US" sz="1600" dirty="0" smtClean="0"/>
              <a:t>Oba Y, et al. </a:t>
            </a:r>
            <a:r>
              <a:rPr lang="en-US" sz="1600" i="1" dirty="0" smtClean="0"/>
              <a:t>Thorax</a:t>
            </a:r>
            <a:r>
              <a:rPr lang="en-US" sz="1600" dirty="0" smtClean="0"/>
              <a:t>. 2016;71:15-25.</a:t>
            </a:r>
            <a:endParaRPr lang="en-US" sz="1600" dirty="0"/>
          </a:p>
        </p:txBody>
      </p:sp>
      <p:sp>
        <p:nvSpPr>
          <p:cNvPr id="7" name="TextBox 6"/>
          <p:cNvSpPr txBox="1"/>
          <p:nvPr/>
        </p:nvSpPr>
        <p:spPr>
          <a:xfrm>
            <a:off x="6576365" y="4835347"/>
            <a:ext cx="2444900" cy="261610"/>
          </a:xfrm>
          <a:prstGeom prst="rect">
            <a:avLst/>
          </a:prstGeom>
          <a:noFill/>
        </p:spPr>
        <p:txBody>
          <a:bodyPr wrap="none" rtlCol="0">
            <a:spAutoFit/>
          </a:bodyPr>
          <a:lstStyle/>
          <a:p>
            <a:r>
              <a:rPr lang="en-US" sz="1100" dirty="0" smtClean="0"/>
              <a:t>23 trials; 27,172 patients in the analysis</a:t>
            </a:r>
            <a:endParaRPr lang="en-US" sz="1100" dirty="0"/>
          </a:p>
        </p:txBody>
      </p:sp>
    </p:spTree>
    <p:custDataLst>
      <p:tags r:id="rId1"/>
    </p:custDataLst>
    <p:extLst>
      <p:ext uri="{BB962C8B-B14F-4D97-AF65-F5344CB8AC3E}">
        <p14:creationId xmlns:p14="http://schemas.microsoft.com/office/powerpoint/2010/main" val="418725210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Fixed-Dose LAMA + LABA Combinations</a:t>
            </a:r>
            <a:endParaRPr lang="en-US" dirty="0"/>
          </a:p>
        </p:txBody>
      </p:sp>
      <p:sp>
        <p:nvSpPr>
          <p:cNvPr id="3" name="Content Placeholder 2"/>
          <p:cNvSpPr>
            <a:spLocks noGrp="1"/>
          </p:cNvSpPr>
          <p:nvPr>
            <p:ph idx="1"/>
          </p:nvPr>
        </p:nvSpPr>
        <p:spPr>
          <a:xfrm>
            <a:off x="1057275" y="1069183"/>
            <a:ext cx="8086725" cy="3394472"/>
          </a:xfrm>
        </p:spPr>
        <p:txBody>
          <a:bodyPr>
            <a:normAutofit/>
          </a:bodyPr>
          <a:lstStyle/>
          <a:p>
            <a:r>
              <a:rPr lang="en-US" sz="2400" b="1" dirty="0" smtClean="0"/>
              <a:t>Approved in the US</a:t>
            </a:r>
          </a:p>
          <a:p>
            <a:pPr lvl="1"/>
            <a:r>
              <a:rPr lang="en-US" sz="2000" dirty="0" smtClean="0"/>
              <a:t>Umeclidinium + vilanterol (</a:t>
            </a:r>
            <a:r>
              <a:rPr lang="en-US" sz="2000" b="1" dirty="0" smtClean="0"/>
              <a:t>once daily</a:t>
            </a:r>
            <a:r>
              <a:rPr lang="en-US" sz="2000" dirty="0" smtClean="0"/>
              <a:t>, dry powder inhaler)</a:t>
            </a:r>
          </a:p>
          <a:p>
            <a:pPr lvl="1"/>
            <a:r>
              <a:rPr lang="en-US" sz="2000" dirty="0" smtClean="0">
                <a:solidFill>
                  <a:schemeClr val="bg1">
                    <a:lumMod val="65000"/>
                  </a:schemeClr>
                </a:solidFill>
              </a:rPr>
              <a:t>Tiotropium + olodaterol (</a:t>
            </a:r>
            <a:r>
              <a:rPr lang="en-US" sz="2000" b="1" dirty="0" smtClean="0">
                <a:solidFill>
                  <a:schemeClr val="bg1">
                    <a:lumMod val="65000"/>
                  </a:schemeClr>
                </a:solidFill>
              </a:rPr>
              <a:t>once daily</a:t>
            </a:r>
            <a:r>
              <a:rPr lang="en-US" sz="2000" dirty="0" smtClean="0">
                <a:solidFill>
                  <a:schemeClr val="bg1">
                    <a:lumMod val="65000"/>
                  </a:schemeClr>
                </a:solidFill>
              </a:rPr>
              <a:t>, soft mist inhaler)</a:t>
            </a:r>
          </a:p>
          <a:p>
            <a:pPr lvl="1"/>
            <a:r>
              <a:rPr lang="en-US" sz="2000" dirty="0" smtClean="0">
                <a:solidFill>
                  <a:schemeClr val="bg1">
                    <a:lumMod val="65000"/>
                  </a:schemeClr>
                </a:solidFill>
              </a:rPr>
              <a:t>Glycopyrrolate + indacaterol (</a:t>
            </a:r>
            <a:r>
              <a:rPr lang="en-US" sz="2000" b="1" dirty="0" smtClean="0">
                <a:solidFill>
                  <a:schemeClr val="bg1">
                    <a:lumMod val="65000"/>
                  </a:schemeClr>
                </a:solidFill>
              </a:rPr>
              <a:t>twice daily</a:t>
            </a:r>
            <a:r>
              <a:rPr lang="en-US" sz="2000" dirty="0">
                <a:solidFill>
                  <a:schemeClr val="bg1">
                    <a:lumMod val="65000"/>
                  </a:schemeClr>
                </a:solidFill>
              </a:rPr>
              <a:t>, dry powder inhaler)</a:t>
            </a:r>
          </a:p>
          <a:p>
            <a:pPr lvl="1"/>
            <a:r>
              <a:rPr lang="en-US" sz="2000" dirty="0" smtClean="0">
                <a:solidFill>
                  <a:schemeClr val="bg1">
                    <a:lumMod val="65000"/>
                  </a:schemeClr>
                </a:solidFill>
              </a:rPr>
              <a:t>Glycopyrrolate </a:t>
            </a:r>
            <a:r>
              <a:rPr lang="en-US" sz="2000" dirty="0">
                <a:solidFill>
                  <a:schemeClr val="bg1">
                    <a:lumMod val="65000"/>
                  </a:schemeClr>
                </a:solidFill>
              </a:rPr>
              <a:t>+ </a:t>
            </a:r>
            <a:r>
              <a:rPr lang="en-US" sz="2000" dirty="0" smtClean="0">
                <a:solidFill>
                  <a:schemeClr val="bg1">
                    <a:lumMod val="65000"/>
                  </a:schemeClr>
                </a:solidFill>
              </a:rPr>
              <a:t>formoterol (</a:t>
            </a:r>
            <a:r>
              <a:rPr lang="en-US" sz="2000" b="1" dirty="0" smtClean="0">
                <a:solidFill>
                  <a:schemeClr val="bg1">
                    <a:lumMod val="65000"/>
                  </a:schemeClr>
                </a:solidFill>
              </a:rPr>
              <a:t>twice daily</a:t>
            </a:r>
            <a:r>
              <a:rPr lang="en-US" sz="2000" dirty="0" smtClean="0">
                <a:solidFill>
                  <a:schemeClr val="bg1">
                    <a:lumMod val="65000"/>
                  </a:schemeClr>
                </a:solidFill>
              </a:rPr>
              <a:t>, pressurized metered dose inhaler)</a:t>
            </a:r>
          </a:p>
          <a:p>
            <a:r>
              <a:rPr lang="en-US" sz="2400" b="1" dirty="0" smtClean="0">
                <a:solidFill>
                  <a:schemeClr val="bg1">
                    <a:lumMod val="65000"/>
                  </a:schemeClr>
                </a:solidFill>
              </a:rPr>
              <a:t>Emerging</a:t>
            </a:r>
          </a:p>
          <a:p>
            <a:pPr lvl="1"/>
            <a:r>
              <a:rPr lang="en-US" sz="2000" dirty="0" smtClean="0">
                <a:solidFill>
                  <a:schemeClr val="bg1">
                    <a:lumMod val="65000"/>
                  </a:schemeClr>
                </a:solidFill>
              </a:rPr>
              <a:t>Aclidinium + formoterol (</a:t>
            </a:r>
            <a:r>
              <a:rPr lang="en-US" sz="2000" b="1" dirty="0" smtClean="0">
                <a:solidFill>
                  <a:schemeClr val="bg1">
                    <a:lumMod val="65000"/>
                  </a:schemeClr>
                </a:solidFill>
              </a:rPr>
              <a:t>twice daily</a:t>
            </a:r>
            <a:r>
              <a:rPr lang="en-US" sz="2000" dirty="0" smtClean="0">
                <a:solidFill>
                  <a:schemeClr val="bg1">
                    <a:lumMod val="65000"/>
                  </a:schemeClr>
                </a:solidFill>
              </a:rPr>
              <a:t>, dry powder inhaler)</a:t>
            </a:r>
          </a:p>
        </p:txBody>
      </p:sp>
    </p:spTree>
    <p:extLst>
      <p:ext uri="{BB962C8B-B14F-4D97-AF65-F5344CB8AC3E}">
        <p14:creationId xmlns:p14="http://schemas.microsoft.com/office/powerpoint/2010/main" val="145845928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FDC Umeclidinium</a:t>
            </a:r>
            <a:r>
              <a:rPr lang="en-US" dirty="0"/>
              <a:t> </a:t>
            </a:r>
            <a:r>
              <a:rPr lang="en-US" dirty="0" smtClean="0"/>
              <a:t>+ Vilanterol </a:t>
            </a:r>
            <a:r>
              <a:rPr lang="en-US" dirty="0" err="1" smtClean="0"/>
              <a:t>vs</a:t>
            </a:r>
            <a:r>
              <a:rPr lang="en-US" dirty="0" smtClean="0"/>
              <a:t> Tiotropium</a:t>
            </a:r>
            <a:endParaRPr lang="en-US" dirty="0"/>
          </a:p>
        </p:txBody>
      </p:sp>
      <p:sp>
        <p:nvSpPr>
          <p:cNvPr id="3" name="Content Placeholder 2"/>
          <p:cNvSpPr>
            <a:spLocks noGrp="1"/>
          </p:cNvSpPr>
          <p:nvPr>
            <p:ph idx="1"/>
          </p:nvPr>
        </p:nvSpPr>
        <p:spPr>
          <a:xfrm>
            <a:off x="1265529" y="1161402"/>
            <a:ext cx="6612941" cy="3394472"/>
          </a:xfrm>
        </p:spPr>
        <p:txBody>
          <a:bodyPr>
            <a:normAutofit/>
          </a:bodyPr>
          <a:lstStyle/>
          <a:p>
            <a:r>
              <a:rPr lang="en-US" sz="1800" dirty="0" smtClean="0"/>
              <a:t>24-week, phase 3, multicenter, randomized, parallel-group study</a:t>
            </a:r>
          </a:p>
          <a:p>
            <a:r>
              <a:rPr lang="en-US" sz="1800" dirty="0" smtClean="0"/>
              <a:t>905 patients randomized</a:t>
            </a:r>
          </a:p>
          <a:p>
            <a:pPr lvl="1"/>
            <a:r>
              <a:rPr lang="en-US" sz="1800" dirty="0" smtClean="0"/>
              <a:t>Moderate-to-severe COPD</a:t>
            </a:r>
          </a:p>
          <a:p>
            <a:r>
              <a:rPr lang="en-US" sz="1800" dirty="0" smtClean="0"/>
              <a:t>Treatment (patients randomized 1:1)</a:t>
            </a:r>
          </a:p>
          <a:p>
            <a:pPr lvl="1"/>
            <a:r>
              <a:rPr lang="en-US" sz="1800" dirty="0" smtClean="0"/>
              <a:t>Once daily umeclidinium (62.5 µg) + vilanterol (25 µg) via dry powder inhaler </a:t>
            </a:r>
            <a:r>
              <a:rPr lang="en-US" sz="1800" u="sng" dirty="0" smtClean="0"/>
              <a:t>or</a:t>
            </a:r>
          </a:p>
          <a:p>
            <a:pPr lvl="1"/>
            <a:r>
              <a:rPr lang="en-US" sz="1800" dirty="0" smtClean="0"/>
              <a:t>Once daily tiotropium (18</a:t>
            </a:r>
            <a:r>
              <a:rPr lang="en-US" sz="1800" dirty="0"/>
              <a:t> µg</a:t>
            </a:r>
            <a:r>
              <a:rPr lang="en-US" sz="1800" dirty="0" smtClean="0"/>
              <a:t>) via </a:t>
            </a:r>
            <a:r>
              <a:rPr lang="en-US" sz="1800" dirty="0" err="1" smtClean="0"/>
              <a:t>HandiHaler</a:t>
            </a:r>
            <a:r>
              <a:rPr lang="en-US" sz="1800" dirty="0" smtClean="0"/>
              <a:t> </a:t>
            </a:r>
          </a:p>
          <a:p>
            <a:r>
              <a:rPr lang="en-US" sz="1800" dirty="0" smtClean="0"/>
              <a:t>Primary endpoint</a:t>
            </a:r>
          </a:p>
          <a:p>
            <a:pPr lvl="1"/>
            <a:r>
              <a:rPr lang="en-US" sz="1800" dirty="0" smtClean="0"/>
              <a:t>Trough FEV</a:t>
            </a:r>
            <a:r>
              <a:rPr lang="en-US" sz="1800" baseline="-25000" dirty="0" smtClean="0"/>
              <a:t>1</a:t>
            </a:r>
            <a:r>
              <a:rPr lang="en-US" sz="1800" dirty="0" smtClean="0"/>
              <a:t> at day 169</a:t>
            </a:r>
          </a:p>
        </p:txBody>
      </p:sp>
      <p:sp>
        <p:nvSpPr>
          <p:cNvPr id="4" name="TextBox 3"/>
          <p:cNvSpPr txBox="1"/>
          <p:nvPr/>
        </p:nvSpPr>
        <p:spPr>
          <a:xfrm>
            <a:off x="380390" y="4724592"/>
            <a:ext cx="4945328" cy="338554"/>
          </a:xfrm>
          <a:prstGeom prst="rect">
            <a:avLst/>
          </a:prstGeom>
          <a:noFill/>
        </p:spPr>
        <p:txBody>
          <a:bodyPr wrap="none" rtlCol="0">
            <a:spAutoFit/>
          </a:bodyPr>
          <a:lstStyle/>
          <a:p>
            <a:r>
              <a:rPr lang="en-US" sz="1600" dirty="0" err="1" smtClean="0"/>
              <a:t>Maleki-Yazdi</a:t>
            </a:r>
            <a:r>
              <a:rPr lang="en-US" sz="1600" dirty="0" smtClean="0"/>
              <a:t> MR, et al. </a:t>
            </a:r>
            <a:r>
              <a:rPr lang="en-US" sz="1600" i="1" dirty="0" err="1" smtClean="0"/>
              <a:t>Respir</a:t>
            </a:r>
            <a:r>
              <a:rPr lang="en-US" sz="1600" i="1" dirty="0" smtClean="0"/>
              <a:t> Med</a:t>
            </a:r>
            <a:r>
              <a:rPr lang="en-US" sz="1600" dirty="0" smtClean="0"/>
              <a:t>. 2014;108:1752-1760.</a:t>
            </a:r>
            <a:endParaRPr lang="en-US" sz="1600" dirty="0"/>
          </a:p>
        </p:txBody>
      </p:sp>
    </p:spTree>
    <p:custDataLst>
      <p:tags r:id="rId1"/>
    </p:custDataLst>
    <p:extLst>
      <p:ext uri="{BB962C8B-B14F-4D97-AF65-F5344CB8AC3E}">
        <p14:creationId xmlns:p14="http://schemas.microsoft.com/office/powerpoint/2010/main" val="289173308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FDC Umeclidinium</a:t>
            </a:r>
            <a:r>
              <a:rPr lang="en-US" dirty="0"/>
              <a:t> </a:t>
            </a:r>
            <a:r>
              <a:rPr lang="en-US" dirty="0" smtClean="0"/>
              <a:t>+ Vilanterol </a:t>
            </a:r>
            <a:r>
              <a:rPr lang="en-US" dirty="0" err="1" smtClean="0"/>
              <a:t>vs</a:t>
            </a:r>
            <a:r>
              <a:rPr lang="en-US" dirty="0" smtClean="0"/>
              <a:t> Tiotropium</a:t>
            </a:r>
            <a:endParaRPr lang="en-US" dirty="0"/>
          </a:p>
        </p:txBody>
      </p:sp>
      <p:sp>
        <p:nvSpPr>
          <p:cNvPr id="4" name="TextBox 3"/>
          <p:cNvSpPr txBox="1"/>
          <p:nvPr/>
        </p:nvSpPr>
        <p:spPr>
          <a:xfrm>
            <a:off x="380390" y="4724592"/>
            <a:ext cx="4945328" cy="338554"/>
          </a:xfrm>
          <a:prstGeom prst="rect">
            <a:avLst/>
          </a:prstGeom>
          <a:noFill/>
        </p:spPr>
        <p:txBody>
          <a:bodyPr wrap="none" rtlCol="0">
            <a:spAutoFit/>
          </a:bodyPr>
          <a:lstStyle/>
          <a:p>
            <a:r>
              <a:rPr lang="en-US" sz="1600" dirty="0" err="1" smtClean="0"/>
              <a:t>Maleki-Yazdi</a:t>
            </a:r>
            <a:r>
              <a:rPr lang="en-US" sz="1600" dirty="0" smtClean="0"/>
              <a:t> MR, et al. </a:t>
            </a:r>
            <a:r>
              <a:rPr lang="en-US" sz="1600" i="1" dirty="0" err="1" smtClean="0"/>
              <a:t>Respir</a:t>
            </a:r>
            <a:r>
              <a:rPr lang="en-US" sz="1600" i="1" dirty="0" smtClean="0"/>
              <a:t> Med</a:t>
            </a:r>
            <a:r>
              <a:rPr lang="en-US" sz="1600" dirty="0" smtClean="0"/>
              <a:t>. 2014;108:1752-1760.</a:t>
            </a:r>
            <a:endParaRPr lang="en-US" sz="1600" dirty="0"/>
          </a:p>
        </p:txBody>
      </p:sp>
      <p:grpSp>
        <p:nvGrpSpPr>
          <p:cNvPr id="6" name="Group 5"/>
          <p:cNvGrpSpPr/>
          <p:nvPr/>
        </p:nvGrpSpPr>
        <p:grpSpPr>
          <a:xfrm>
            <a:off x="1080630" y="1248357"/>
            <a:ext cx="3666938" cy="2994460"/>
            <a:chOff x="1197670" y="1248356"/>
            <a:chExt cx="4128048" cy="3176007"/>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670" y="1617688"/>
              <a:ext cx="4128048" cy="28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197670" y="1248356"/>
              <a:ext cx="4128048" cy="369332"/>
            </a:xfrm>
            <a:prstGeom prst="rect">
              <a:avLst/>
            </a:prstGeom>
            <a:solidFill>
              <a:schemeClr val="accent6"/>
            </a:solidFill>
          </p:spPr>
          <p:txBody>
            <a:bodyPr wrap="square" rtlCol="0">
              <a:spAutoFit/>
            </a:bodyPr>
            <a:lstStyle/>
            <a:p>
              <a:pPr algn="ctr"/>
              <a:r>
                <a:rPr lang="en-US" b="1" dirty="0" smtClean="0"/>
                <a:t>Trough FEV</a:t>
              </a:r>
              <a:r>
                <a:rPr lang="en-US" b="1" baseline="-25000" dirty="0" smtClean="0"/>
                <a:t>1</a:t>
              </a:r>
              <a:endParaRPr lang="en-US" b="1" baseline="-25000" dirty="0"/>
            </a:p>
          </p:txBody>
        </p:sp>
      </p:grpSp>
      <p:grpSp>
        <p:nvGrpSpPr>
          <p:cNvPr id="7" name="Group 6"/>
          <p:cNvGrpSpPr/>
          <p:nvPr/>
        </p:nvGrpSpPr>
        <p:grpSpPr>
          <a:xfrm>
            <a:off x="4847429" y="1248357"/>
            <a:ext cx="3630892" cy="2994460"/>
            <a:chOff x="5144566" y="1248356"/>
            <a:chExt cx="4087469" cy="3176007"/>
          </a:xfrm>
        </p:grpSpPr>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4567" y="1617688"/>
              <a:ext cx="4087468" cy="28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144566" y="1248356"/>
              <a:ext cx="4087468" cy="391724"/>
            </a:xfrm>
            <a:prstGeom prst="rect">
              <a:avLst/>
            </a:prstGeom>
            <a:solidFill>
              <a:schemeClr val="accent6"/>
            </a:solidFill>
          </p:spPr>
          <p:txBody>
            <a:bodyPr wrap="square" rtlCol="0">
              <a:spAutoFit/>
            </a:bodyPr>
            <a:lstStyle/>
            <a:p>
              <a:pPr algn="ctr"/>
              <a:r>
                <a:rPr lang="en-US" b="1" dirty="0" smtClean="0"/>
                <a:t>SGRQ Total Score</a:t>
              </a:r>
              <a:endParaRPr lang="en-US" b="1" baseline="-25000" dirty="0"/>
            </a:p>
          </p:txBody>
        </p:sp>
      </p:grpSp>
    </p:spTree>
    <p:custDataLst>
      <p:tags r:id="rId1"/>
    </p:custDataLst>
    <p:extLst>
      <p:ext uri="{BB962C8B-B14F-4D97-AF65-F5344CB8AC3E}">
        <p14:creationId xmlns:p14="http://schemas.microsoft.com/office/powerpoint/2010/main" val="353678100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058" y="116423"/>
            <a:ext cx="7576726" cy="857250"/>
          </a:xfrm>
        </p:spPr>
        <p:txBody>
          <a:bodyPr>
            <a:noAutofit/>
          </a:bodyPr>
          <a:lstStyle/>
          <a:p>
            <a:r>
              <a:rPr lang="en-US" sz="2800" dirty="0"/>
              <a:t>FDC Umeclidinium + </a:t>
            </a:r>
            <a:r>
              <a:rPr lang="en-US" sz="2800" dirty="0" smtClean="0"/>
              <a:t>Vilanterol </a:t>
            </a:r>
            <a:br>
              <a:rPr lang="en-US" sz="2800" dirty="0" smtClean="0"/>
            </a:br>
            <a:r>
              <a:rPr lang="en-US" sz="2800" dirty="0" smtClean="0"/>
              <a:t>and Exercise Endurance</a:t>
            </a:r>
            <a:endParaRPr lang="en-US" sz="2800" dirty="0"/>
          </a:p>
        </p:txBody>
      </p:sp>
      <p:sp>
        <p:nvSpPr>
          <p:cNvPr id="4" name="TextBox 3"/>
          <p:cNvSpPr txBox="1"/>
          <p:nvPr/>
        </p:nvSpPr>
        <p:spPr>
          <a:xfrm>
            <a:off x="102921" y="4784220"/>
            <a:ext cx="4549259" cy="338554"/>
          </a:xfrm>
          <a:prstGeom prst="rect">
            <a:avLst/>
          </a:prstGeom>
          <a:noFill/>
        </p:spPr>
        <p:txBody>
          <a:bodyPr wrap="none" rtlCol="0">
            <a:spAutoFit/>
          </a:bodyPr>
          <a:lstStyle/>
          <a:p>
            <a:r>
              <a:rPr lang="en-US" sz="1600" dirty="0" err="1" smtClean="0"/>
              <a:t>Maltais</a:t>
            </a:r>
            <a:r>
              <a:rPr lang="en-US" sz="1600" dirty="0" smtClean="0"/>
              <a:t> F, et al. </a:t>
            </a:r>
            <a:r>
              <a:rPr lang="en-US" sz="1600" i="1" dirty="0" err="1" smtClean="0"/>
              <a:t>Ther</a:t>
            </a:r>
            <a:r>
              <a:rPr lang="en-US" sz="1600" i="1" dirty="0" smtClean="0"/>
              <a:t> </a:t>
            </a:r>
            <a:r>
              <a:rPr lang="en-US" sz="1600" i="1" dirty="0" err="1" smtClean="0"/>
              <a:t>Adv</a:t>
            </a:r>
            <a:r>
              <a:rPr lang="en-US" sz="1600" i="1" dirty="0" smtClean="0"/>
              <a:t> </a:t>
            </a:r>
            <a:r>
              <a:rPr lang="en-US" sz="1600" i="1" dirty="0" err="1" smtClean="0"/>
              <a:t>Respir</a:t>
            </a:r>
            <a:r>
              <a:rPr lang="en-US" sz="1600" i="1" dirty="0" smtClean="0"/>
              <a:t> Dis</a:t>
            </a:r>
            <a:r>
              <a:rPr lang="en-US" sz="1600" dirty="0" smtClean="0"/>
              <a:t>. 2014;8:169-181.</a:t>
            </a:r>
            <a:endParaRPr lang="en-US" sz="1600" dirty="0"/>
          </a:p>
        </p:txBody>
      </p:sp>
      <p:sp>
        <p:nvSpPr>
          <p:cNvPr id="5" name="TextBox 4"/>
          <p:cNvSpPr txBox="1"/>
          <p:nvPr/>
        </p:nvSpPr>
        <p:spPr>
          <a:xfrm>
            <a:off x="1126659" y="1028842"/>
            <a:ext cx="7687141" cy="3416320"/>
          </a:xfrm>
          <a:prstGeom prst="rect">
            <a:avLst/>
          </a:prstGeom>
          <a:noFill/>
        </p:spPr>
        <p:txBody>
          <a:bodyPr wrap="square" rtlCol="0">
            <a:spAutoFit/>
          </a:bodyPr>
          <a:lstStyle/>
          <a:p>
            <a:pPr marL="285750" indent="-285750">
              <a:buFont typeface="Arial" pitchFamily="34" charset="0"/>
              <a:buChar char="•"/>
            </a:pPr>
            <a:r>
              <a:rPr lang="en-US" dirty="0" smtClean="0"/>
              <a:t>Two 12-week multicenter, randomized, double-blind, placebo-controlled, cross over studies</a:t>
            </a:r>
          </a:p>
          <a:p>
            <a:pPr marL="285750" indent="-285750">
              <a:buFont typeface="Arial" pitchFamily="34" charset="0"/>
              <a:buChar char="•"/>
            </a:pPr>
            <a:r>
              <a:rPr lang="en-US" dirty="0" smtClean="0"/>
              <a:t>657 patients randomized </a:t>
            </a:r>
          </a:p>
          <a:p>
            <a:pPr marL="742950" lvl="1" indent="-285750">
              <a:buFont typeface="Calibri" pitchFamily="34" charset="0"/>
              <a:buChar char="–"/>
            </a:pPr>
            <a:r>
              <a:rPr lang="en-US" dirty="0" smtClean="0"/>
              <a:t>Moderate to severe COPD</a:t>
            </a:r>
          </a:p>
          <a:p>
            <a:pPr marL="285750" indent="-285750">
              <a:buFont typeface="Arial" pitchFamily="34" charset="0"/>
              <a:buChar char="•"/>
            </a:pPr>
            <a:r>
              <a:rPr lang="en-US" dirty="0" smtClean="0"/>
              <a:t>Treatment</a:t>
            </a:r>
          </a:p>
          <a:p>
            <a:pPr marL="742950" lvl="1" indent="-285750">
              <a:buFont typeface="Calibri" pitchFamily="34" charset="0"/>
              <a:buChar char="–"/>
            </a:pPr>
            <a:r>
              <a:rPr lang="en-US" dirty="0" smtClean="0"/>
              <a:t>Patients received two of six treatments in sequence</a:t>
            </a:r>
          </a:p>
          <a:p>
            <a:pPr marL="742950" lvl="1" indent="-285750">
              <a:buFont typeface="Calibri" pitchFamily="34" charset="0"/>
              <a:buChar char="–"/>
            </a:pPr>
            <a:r>
              <a:rPr lang="en-US" dirty="0" smtClean="0"/>
              <a:t>Placebo; UMEC/VI 125/25 µg or 62.5/25  µg*; VI 25 µg; or UMEC 62.5 or 125 µg</a:t>
            </a:r>
          </a:p>
          <a:p>
            <a:pPr marL="285750" indent="-285750">
              <a:buFont typeface="Calibri" pitchFamily="34" charset="0"/>
              <a:buChar char="–"/>
            </a:pPr>
            <a:r>
              <a:rPr lang="en-US" dirty="0" smtClean="0"/>
              <a:t>Co-primary endpoints</a:t>
            </a:r>
          </a:p>
          <a:p>
            <a:pPr marL="742950" lvl="1" indent="-285750">
              <a:buFont typeface="Calibri" pitchFamily="34" charset="0"/>
              <a:buChar char="–"/>
            </a:pPr>
            <a:r>
              <a:rPr lang="en-US" dirty="0" smtClean="0"/>
              <a:t>Exercise endurance time (EET) using the endurance shuttle walk test (ESWT)</a:t>
            </a:r>
          </a:p>
          <a:p>
            <a:pPr marL="742950" lvl="1" indent="-285750">
              <a:buFont typeface="Calibri" pitchFamily="34" charset="0"/>
              <a:buChar char="–"/>
            </a:pPr>
            <a:r>
              <a:rPr lang="en-US" dirty="0" smtClean="0"/>
              <a:t>Trough FEV</a:t>
            </a:r>
            <a:r>
              <a:rPr lang="en-US" baseline="-25000" dirty="0" smtClean="0"/>
              <a:t>1</a:t>
            </a:r>
            <a:r>
              <a:rPr lang="en-US" dirty="0" smtClean="0"/>
              <a:t> week 12</a:t>
            </a:r>
            <a:endParaRPr lang="en-US" dirty="0"/>
          </a:p>
        </p:txBody>
      </p:sp>
      <p:sp>
        <p:nvSpPr>
          <p:cNvPr id="7" name="TextBox 6"/>
          <p:cNvSpPr txBox="1"/>
          <p:nvPr/>
        </p:nvSpPr>
        <p:spPr>
          <a:xfrm>
            <a:off x="6905549" y="4703674"/>
            <a:ext cx="2034531" cy="307777"/>
          </a:xfrm>
          <a:prstGeom prst="rect">
            <a:avLst/>
          </a:prstGeom>
          <a:noFill/>
        </p:spPr>
        <p:txBody>
          <a:bodyPr wrap="none" rtlCol="0">
            <a:spAutoFit/>
          </a:bodyPr>
          <a:lstStyle/>
          <a:p>
            <a:r>
              <a:rPr lang="en-US" sz="1400" dirty="0" smtClean="0"/>
              <a:t>*FDA-approved FDC dose</a:t>
            </a:r>
            <a:endParaRPr lang="en-US" sz="1400" dirty="0"/>
          </a:p>
        </p:txBody>
      </p:sp>
    </p:spTree>
    <p:custDataLst>
      <p:tags r:id="rId1"/>
    </p:custDataLst>
    <p:extLst>
      <p:ext uri="{BB962C8B-B14F-4D97-AF65-F5344CB8AC3E}">
        <p14:creationId xmlns:p14="http://schemas.microsoft.com/office/powerpoint/2010/main" val="147915924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074" y="158211"/>
            <a:ext cx="7576726" cy="857250"/>
          </a:xfrm>
        </p:spPr>
        <p:txBody>
          <a:bodyPr>
            <a:normAutofit fontScale="90000"/>
          </a:bodyPr>
          <a:lstStyle/>
          <a:p>
            <a:r>
              <a:rPr lang="en-US" dirty="0"/>
              <a:t>FDC </a:t>
            </a:r>
            <a:r>
              <a:rPr lang="en-US" dirty="0" smtClean="0"/>
              <a:t>UMEC </a:t>
            </a:r>
            <a:r>
              <a:rPr lang="en-US" dirty="0"/>
              <a:t>+ </a:t>
            </a:r>
            <a:r>
              <a:rPr lang="en-US" dirty="0" smtClean="0"/>
              <a:t>VI and Exercise Endurance</a:t>
            </a:r>
            <a:endParaRPr lang="en-US" dirty="0"/>
          </a:p>
        </p:txBody>
      </p:sp>
      <p:sp>
        <p:nvSpPr>
          <p:cNvPr id="4" name="TextBox 3"/>
          <p:cNvSpPr txBox="1"/>
          <p:nvPr/>
        </p:nvSpPr>
        <p:spPr>
          <a:xfrm>
            <a:off x="128321" y="4795303"/>
            <a:ext cx="4549259" cy="338554"/>
          </a:xfrm>
          <a:prstGeom prst="rect">
            <a:avLst/>
          </a:prstGeom>
          <a:noFill/>
        </p:spPr>
        <p:txBody>
          <a:bodyPr wrap="none" rtlCol="0">
            <a:spAutoFit/>
          </a:bodyPr>
          <a:lstStyle/>
          <a:p>
            <a:r>
              <a:rPr lang="en-US" sz="1600" dirty="0" err="1" smtClean="0"/>
              <a:t>Maltais</a:t>
            </a:r>
            <a:r>
              <a:rPr lang="en-US" sz="1600" dirty="0" smtClean="0"/>
              <a:t> F, et al. </a:t>
            </a:r>
            <a:r>
              <a:rPr lang="en-US" sz="1600" i="1" dirty="0" err="1" smtClean="0"/>
              <a:t>Ther</a:t>
            </a:r>
            <a:r>
              <a:rPr lang="en-US" sz="1600" i="1" dirty="0" smtClean="0"/>
              <a:t> </a:t>
            </a:r>
            <a:r>
              <a:rPr lang="en-US" sz="1600" i="1" dirty="0" err="1" smtClean="0"/>
              <a:t>Adv</a:t>
            </a:r>
            <a:r>
              <a:rPr lang="en-US" sz="1600" i="1" dirty="0" smtClean="0"/>
              <a:t> </a:t>
            </a:r>
            <a:r>
              <a:rPr lang="en-US" sz="1600" i="1" dirty="0" err="1" smtClean="0"/>
              <a:t>Respir</a:t>
            </a:r>
            <a:r>
              <a:rPr lang="en-US" sz="1600" i="1" dirty="0" smtClean="0"/>
              <a:t> Dis</a:t>
            </a:r>
            <a:r>
              <a:rPr lang="en-US" sz="1600" dirty="0" smtClean="0"/>
              <a:t>. 2014;8:169-181.</a:t>
            </a:r>
            <a:endParaRPr lang="en-US" sz="1600" dirty="0"/>
          </a:p>
        </p:txBody>
      </p:sp>
      <p:sp>
        <p:nvSpPr>
          <p:cNvPr id="7" name="TextBox 6"/>
          <p:cNvSpPr txBox="1"/>
          <p:nvPr/>
        </p:nvSpPr>
        <p:spPr>
          <a:xfrm>
            <a:off x="6332437" y="4765229"/>
            <a:ext cx="2226187" cy="276999"/>
          </a:xfrm>
          <a:prstGeom prst="rect">
            <a:avLst/>
          </a:prstGeom>
          <a:noFill/>
        </p:spPr>
        <p:txBody>
          <a:bodyPr wrap="none" rtlCol="0">
            <a:spAutoFit/>
          </a:bodyPr>
          <a:lstStyle/>
          <a:p>
            <a:r>
              <a:rPr lang="en-US" sz="1200" dirty="0" smtClean="0"/>
              <a:t>†</a:t>
            </a:r>
            <a:r>
              <a:rPr lang="en-US" sz="1200" i="1" dirty="0" smtClean="0"/>
              <a:t>P</a:t>
            </a:r>
            <a:r>
              <a:rPr lang="en-US" sz="1200" dirty="0" smtClean="0"/>
              <a:t> ≤ 0.01; ‡ </a:t>
            </a:r>
            <a:r>
              <a:rPr lang="en-US" sz="1200" i="1" dirty="0"/>
              <a:t>P</a:t>
            </a:r>
            <a:r>
              <a:rPr lang="en-US" sz="1200" dirty="0"/>
              <a:t> ≤ </a:t>
            </a:r>
            <a:r>
              <a:rPr lang="en-US" sz="1200" dirty="0" smtClean="0"/>
              <a:t>0.001 </a:t>
            </a:r>
            <a:r>
              <a:rPr lang="en-US" sz="1200" dirty="0" err="1" smtClean="0"/>
              <a:t>vs</a:t>
            </a:r>
            <a:r>
              <a:rPr lang="en-US" sz="1200" dirty="0" smtClean="0"/>
              <a:t> placebo</a:t>
            </a:r>
            <a:endParaRPr lang="en-US" sz="1200" dirty="0"/>
          </a:p>
        </p:txBody>
      </p:sp>
      <p:grpSp>
        <p:nvGrpSpPr>
          <p:cNvPr id="21" name="Group 20"/>
          <p:cNvGrpSpPr/>
          <p:nvPr/>
        </p:nvGrpSpPr>
        <p:grpSpPr>
          <a:xfrm>
            <a:off x="1110074" y="968326"/>
            <a:ext cx="7448550" cy="3813224"/>
            <a:chOff x="1110074" y="974241"/>
            <a:chExt cx="7448550" cy="3961973"/>
          </a:xfrm>
        </p:grpSpPr>
        <p:pic>
          <p:nvPicPr>
            <p:cNvPr id="2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1897"/>
            <a:stretch/>
          </p:blipFill>
          <p:spPr bwMode="auto">
            <a:xfrm>
              <a:off x="1110074" y="974241"/>
              <a:ext cx="7448550" cy="396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110074" y="974241"/>
              <a:ext cx="400050" cy="381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TextBox 21"/>
          <p:cNvSpPr txBox="1"/>
          <p:nvPr/>
        </p:nvSpPr>
        <p:spPr>
          <a:xfrm>
            <a:off x="2676525" y="1018048"/>
            <a:ext cx="5142498" cy="369332"/>
          </a:xfrm>
          <a:prstGeom prst="rect">
            <a:avLst/>
          </a:prstGeom>
          <a:noFill/>
        </p:spPr>
        <p:txBody>
          <a:bodyPr wrap="none" rtlCol="0">
            <a:spAutoFit/>
          </a:bodyPr>
          <a:lstStyle/>
          <a:p>
            <a:r>
              <a:rPr lang="en-US" b="1" dirty="0" smtClean="0"/>
              <a:t>Post hoc Integrated Analysis of Studies 418 and 417 </a:t>
            </a:r>
            <a:endParaRPr lang="en-US" b="1" dirty="0"/>
          </a:p>
        </p:txBody>
      </p:sp>
      <p:sp>
        <p:nvSpPr>
          <p:cNvPr id="23" name="TextBox 22"/>
          <p:cNvSpPr txBox="1"/>
          <p:nvPr/>
        </p:nvSpPr>
        <p:spPr>
          <a:xfrm rot="16200000" flipH="1">
            <a:off x="-796538" y="2721050"/>
            <a:ext cx="3813225" cy="307777"/>
          </a:xfrm>
          <a:prstGeom prst="rect">
            <a:avLst/>
          </a:prstGeom>
          <a:solidFill>
            <a:schemeClr val="bg1"/>
          </a:solidFill>
        </p:spPr>
        <p:txBody>
          <a:bodyPr wrap="square" rtlCol="0">
            <a:spAutoFit/>
          </a:bodyPr>
          <a:lstStyle/>
          <a:p>
            <a:r>
              <a:rPr lang="en-US" sz="1400" b="1" dirty="0" smtClean="0"/>
              <a:t>                                Exercise Endurance Time (sec)</a:t>
            </a:r>
            <a:endParaRPr lang="en-US" sz="1400" b="1" dirty="0"/>
          </a:p>
        </p:txBody>
      </p:sp>
    </p:spTree>
    <p:custDataLst>
      <p:tags r:id="rId1"/>
    </p:custDataLst>
    <p:extLst>
      <p:ext uri="{BB962C8B-B14F-4D97-AF65-F5344CB8AC3E}">
        <p14:creationId xmlns:p14="http://schemas.microsoft.com/office/powerpoint/2010/main" val="18084566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65069" y="440927"/>
            <a:ext cx="9047244" cy="857250"/>
          </a:xfrm>
        </p:spPr>
        <p:txBody>
          <a:bodyPr>
            <a:noAutofit/>
          </a:bodyPr>
          <a:lstStyle/>
          <a:p>
            <a:r>
              <a:rPr lang="en-US" sz="3200" b="1" dirty="0" smtClean="0"/>
              <a:t>Disclosure of Relevant Financial Relationships</a:t>
            </a:r>
            <a:endParaRPr lang="en-US" sz="3200" b="1" dirty="0"/>
          </a:p>
        </p:txBody>
      </p:sp>
      <p:sp>
        <p:nvSpPr>
          <p:cNvPr id="8" name="Content Placeholder 7"/>
          <p:cNvSpPr>
            <a:spLocks noGrp="1"/>
          </p:cNvSpPr>
          <p:nvPr>
            <p:ph idx="1"/>
          </p:nvPr>
        </p:nvSpPr>
        <p:spPr>
          <a:xfrm>
            <a:off x="1117600" y="1298177"/>
            <a:ext cx="7837343" cy="3889612"/>
          </a:xfrm>
        </p:spPr>
        <p:txBody>
          <a:bodyPr>
            <a:normAutofit/>
          </a:bodyPr>
          <a:lstStyle/>
          <a:p>
            <a:pPr marL="0" indent="0">
              <a:buNone/>
            </a:pPr>
            <a:r>
              <a:rPr lang="en-US" sz="1800" dirty="0"/>
              <a:t>It is the policy of The France Foundation to ensure balance, independence, objectivity, and scientific rigor in all </a:t>
            </a:r>
            <a:r>
              <a:rPr lang="en-US" sz="1800" dirty="0" smtClean="0"/>
              <a:t>its educational </a:t>
            </a:r>
            <a:r>
              <a:rPr lang="en-US" sz="1800" dirty="0"/>
              <a:t>activities. All faculty, activity planners, content reviewers, and staff participating in this activity </a:t>
            </a:r>
            <a:r>
              <a:rPr lang="en-US" sz="1800" dirty="0" smtClean="0"/>
              <a:t>have disclosed to </a:t>
            </a:r>
            <a:r>
              <a:rPr lang="en-US" sz="1800" dirty="0"/>
              <a:t>the participants any </a:t>
            </a:r>
            <a:r>
              <a:rPr lang="en-US" sz="1800" dirty="0" smtClean="0"/>
              <a:t>relevant financial </a:t>
            </a:r>
            <a:r>
              <a:rPr lang="en-US" sz="1800" dirty="0"/>
              <a:t>interest or other relationship with manufacturer(s) of any commercial product(s)/device(s) and/or provider(s) of commercial services included in this educational activity. The intent of this disclosure is not to prevent a person with a relevant financial or other relationship from participating in the activity, but rather to provide participants with information on which they can base their own judgments. The France Foundation has identified and resolved any and all conflicts of interest prior to the release of this activity.</a:t>
            </a:r>
          </a:p>
          <a:p>
            <a:pPr marL="0" indent="0">
              <a:buNone/>
            </a:pPr>
            <a:endParaRPr lang="en-US" sz="1800" dirty="0"/>
          </a:p>
        </p:txBody>
      </p:sp>
      <p:sp>
        <p:nvSpPr>
          <p:cNvPr id="4" name="Title 1"/>
          <p:cNvSpPr txBox="1">
            <a:spLocks/>
          </p:cNvSpPr>
          <p:nvPr/>
        </p:nvSpPr>
        <p:spPr>
          <a:xfrm>
            <a:off x="360218" y="4603588"/>
            <a:ext cx="8326582" cy="430320"/>
          </a:xfrm>
          <a:prstGeom prst="rect">
            <a:avLst/>
          </a:prstGeom>
          <a:solidFill>
            <a:schemeClr val="accent6">
              <a:lumMod val="75000"/>
            </a:schemeClr>
          </a:solidFill>
        </p:spPr>
        <p:txBody>
          <a:bodyPr vert="horz" lIns="91440" tIns="45720" rIns="91440" bIns="45720" rtlCol="0" anchor="ctr">
            <a:normAutofit fontScale="62500" lnSpcReduction="20000"/>
          </a:bodyPr>
          <a:lstStyle>
            <a:lvl1pPr algn="l" defTabSz="457200" rtl="0" eaLnBrk="1" latinLnBrk="0" hangingPunct="1">
              <a:spcBef>
                <a:spcPct val="0"/>
              </a:spcBef>
              <a:buNone/>
              <a:defRPr sz="3600" b="1" kern="1200">
                <a:solidFill>
                  <a:srgbClr val="26528E"/>
                </a:solidFill>
                <a:latin typeface="+mj-lt"/>
                <a:ea typeface="+mj-ea"/>
                <a:cs typeface="+mj-cs"/>
              </a:defRPr>
            </a:lvl1pPr>
          </a:lstStyle>
          <a:p>
            <a:pPr algn="ctr"/>
            <a:r>
              <a:rPr lang="en-US" sz="2000" dirty="0" smtClean="0">
                <a:solidFill>
                  <a:schemeClr val="bg1"/>
                </a:solidFill>
              </a:rPr>
              <a:t>Supported by an Educational Grant from </a:t>
            </a:r>
          </a:p>
          <a:p>
            <a:pPr algn="ctr"/>
            <a:r>
              <a:rPr lang="en-US" sz="2000" dirty="0" err="1" smtClean="0">
                <a:solidFill>
                  <a:schemeClr val="bg1"/>
                </a:solidFill>
              </a:rPr>
              <a:t>Boehringer</a:t>
            </a:r>
            <a:r>
              <a:rPr lang="en-US" sz="2000" dirty="0" smtClean="0">
                <a:solidFill>
                  <a:schemeClr val="bg1"/>
                </a:solidFill>
              </a:rPr>
              <a:t> </a:t>
            </a:r>
            <a:r>
              <a:rPr lang="en-US" sz="2000" dirty="0" err="1">
                <a:solidFill>
                  <a:schemeClr val="bg1"/>
                </a:solidFill>
              </a:rPr>
              <a:t>Ingelheim</a:t>
            </a:r>
            <a:r>
              <a:rPr lang="en-US" sz="2000" dirty="0">
                <a:solidFill>
                  <a:schemeClr val="bg1"/>
                </a:solidFill>
              </a:rPr>
              <a:t> Pharmaceuticals, Inc. </a:t>
            </a:r>
          </a:p>
        </p:txBody>
      </p:sp>
    </p:spTree>
    <p:custDataLst>
      <p:tags r:id="rId1"/>
    </p:custDataLst>
    <p:extLst>
      <p:ext uri="{BB962C8B-B14F-4D97-AF65-F5344CB8AC3E}">
        <p14:creationId xmlns:p14="http://schemas.microsoft.com/office/powerpoint/2010/main" val="2863895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Fixed-Dose LAMA + LABA Combinations</a:t>
            </a:r>
            <a:endParaRPr lang="en-US" dirty="0"/>
          </a:p>
        </p:txBody>
      </p:sp>
      <p:sp>
        <p:nvSpPr>
          <p:cNvPr id="3" name="Content Placeholder 2"/>
          <p:cNvSpPr>
            <a:spLocks noGrp="1"/>
          </p:cNvSpPr>
          <p:nvPr>
            <p:ph idx="1"/>
          </p:nvPr>
        </p:nvSpPr>
        <p:spPr>
          <a:xfrm>
            <a:off x="1057275" y="1069183"/>
            <a:ext cx="8086725" cy="3394472"/>
          </a:xfrm>
        </p:spPr>
        <p:txBody>
          <a:bodyPr>
            <a:normAutofit/>
          </a:bodyPr>
          <a:lstStyle/>
          <a:p>
            <a:r>
              <a:rPr lang="en-US" sz="2400" b="1" dirty="0" smtClean="0"/>
              <a:t>Approved in the US</a:t>
            </a:r>
          </a:p>
          <a:p>
            <a:pPr lvl="1"/>
            <a:r>
              <a:rPr lang="en-US" sz="2000" dirty="0" smtClean="0">
                <a:solidFill>
                  <a:srgbClr val="A6A6A6"/>
                </a:solidFill>
              </a:rPr>
              <a:t>Umeclidinium + vilanterol (</a:t>
            </a:r>
            <a:r>
              <a:rPr lang="en-US" sz="2000" b="1" dirty="0" smtClean="0">
                <a:solidFill>
                  <a:srgbClr val="A6A6A6"/>
                </a:solidFill>
              </a:rPr>
              <a:t>once daily</a:t>
            </a:r>
            <a:r>
              <a:rPr lang="en-US" sz="2000" dirty="0" smtClean="0">
                <a:solidFill>
                  <a:srgbClr val="A6A6A6"/>
                </a:solidFill>
              </a:rPr>
              <a:t>, dry powder inhaler)</a:t>
            </a:r>
          </a:p>
          <a:p>
            <a:pPr lvl="1"/>
            <a:r>
              <a:rPr lang="en-US" sz="2000" dirty="0" smtClean="0"/>
              <a:t>Tiotropium + olodaterol (</a:t>
            </a:r>
            <a:r>
              <a:rPr lang="en-US" sz="2000" b="1" dirty="0" smtClean="0"/>
              <a:t>once daily</a:t>
            </a:r>
            <a:r>
              <a:rPr lang="en-US" sz="2000" dirty="0" smtClean="0"/>
              <a:t>, soft mist inhaler)</a:t>
            </a:r>
          </a:p>
          <a:p>
            <a:pPr lvl="1"/>
            <a:r>
              <a:rPr lang="en-US" sz="2000" dirty="0" smtClean="0">
                <a:solidFill>
                  <a:schemeClr val="bg1">
                    <a:lumMod val="65000"/>
                  </a:schemeClr>
                </a:solidFill>
              </a:rPr>
              <a:t>Glycopyrrolate + indacaterol (</a:t>
            </a:r>
            <a:r>
              <a:rPr lang="en-US" sz="2000" b="1" dirty="0" smtClean="0">
                <a:solidFill>
                  <a:schemeClr val="bg1">
                    <a:lumMod val="65000"/>
                  </a:schemeClr>
                </a:solidFill>
              </a:rPr>
              <a:t>twice daily</a:t>
            </a:r>
            <a:r>
              <a:rPr lang="en-US" sz="2000" dirty="0">
                <a:solidFill>
                  <a:schemeClr val="bg1">
                    <a:lumMod val="65000"/>
                  </a:schemeClr>
                </a:solidFill>
              </a:rPr>
              <a:t>, dry powder inhaler)</a:t>
            </a:r>
          </a:p>
          <a:p>
            <a:pPr lvl="1"/>
            <a:r>
              <a:rPr lang="en-US" sz="2000" dirty="0" smtClean="0">
                <a:solidFill>
                  <a:schemeClr val="bg1">
                    <a:lumMod val="65000"/>
                  </a:schemeClr>
                </a:solidFill>
              </a:rPr>
              <a:t>Glycopyrrolate </a:t>
            </a:r>
            <a:r>
              <a:rPr lang="en-US" sz="2000" dirty="0">
                <a:solidFill>
                  <a:schemeClr val="bg1">
                    <a:lumMod val="65000"/>
                  </a:schemeClr>
                </a:solidFill>
              </a:rPr>
              <a:t>+ </a:t>
            </a:r>
            <a:r>
              <a:rPr lang="en-US" sz="2000" dirty="0" smtClean="0">
                <a:solidFill>
                  <a:schemeClr val="bg1">
                    <a:lumMod val="65000"/>
                  </a:schemeClr>
                </a:solidFill>
              </a:rPr>
              <a:t>formoterol (</a:t>
            </a:r>
            <a:r>
              <a:rPr lang="en-US" sz="2000" b="1" dirty="0" smtClean="0">
                <a:solidFill>
                  <a:schemeClr val="bg1">
                    <a:lumMod val="65000"/>
                  </a:schemeClr>
                </a:solidFill>
              </a:rPr>
              <a:t>twice daily</a:t>
            </a:r>
            <a:r>
              <a:rPr lang="en-US" sz="2000" dirty="0" smtClean="0">
                <a:solidFill>
                  <a:schemeClr val="bg1">
                    <a:lumMod val="65000"/>
                  </a:schemeClr>
                </a:solidFill>
              </a:rPr>
              <a:t>, pressurized metered dose inhaler)</a:t>
            </a:r>
          </a:p>
          <a:p>
            <a:r>
              <a:rPr lang="en-US" sz="2400" b="1" dirty="0" smtClean="0">
                <a:solidFill>
                  <a:schemeClr val="bg1">
                    <a:lumMod val="65000"/>
                  </a:schemeClr>
                </a:solidFill>
              </a:rPr>
              <a:t>Emerging</a:t>
            </a:r>
          </a:p>
          <a:p>
            <a:pPr lvl="1"/>
            <a:r>
              <a:rPr lang="en-US" sz="2000" dirty="0" smtClean="0">
                <a:solidFill>
                  <a:schemeClr val="bg1">
                    <a:lumMod val="65000"/>
                  </a:schemeClr>
                </a:solidFill>
              </a:rPr>
              <a:t>Aclidinium + formoterol (</a:t>
            </a:r>
            <a:r>
              <a:rPr lang="en-US" sz="2000" b="1" dirty="0" smtClean="0">
                <a:solidFill>
                  <a:schemeClr val="bg1">
                    <a:lumMod val="65000"/>
                  </a:schemeClr>
                </a:solidFill>
              </a:rPr>
              <a:t>twice daily</a:t>
            </a:r>
            <a:r>
              <a:rPr lang="en-US" sz="2000" dirty="0" smtClean="0">
                <a:solidFill>
                  <a:schemeClr val="bg1">
                    <a:lumMod val="65000"/>
                  </a:schemeClr>
                </a:solidFill>
              </a:rPr>
              <a:t>, dry powder inhaler)</a:t>
            </a:r>
          </a:p>
        </p:txBody>
      </p:sp>
    </p:spTree>
    <p:custDataLst>
      <p:tags r:id="rId1"/>
    </p:custDataLst>
    <p:extLst>
      <p:ext uri="{BB962C8B-B14F-4D97-AF65-F5344CB8AC3E}">
        <p14:creationId xmlns:p14="http://schemas.microsoft.com/office/powerpoint/2010/main" val="198387928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074" y="205979"/>
            <a:ext cx="7975404" cy="857250"/>
          </a:xfrm>
        </p:spPr>
        <p:txBody>
          <a:bodyPr>
            <a:normAutofit fontScale="90000"/>
          </a:bodyPr>
          <a:lstStyle/>
          <a:p>
            <a:r>
              <a:rPr lang="en-US" dirty="0" smtClean="0"/>
              <a:t>FDC Tiotropium + Olodaterol </a:t>
            </a:r>
            <a:br>
              <a:rPr lang="en-US" dirty="0" smtClean="0"/>
            </a:br>
            <a:r>
              <a:rPr lang="en-US" dirty="0" err="1" smtClean="0"/>
              <a:t>vs</a:t>
            </a:r>
            <a:r>
              <a:rPr lang="en-US" dirty="0" smtClean="0"/>
              <a:t> Mono-components (Two – Phase 3 Trials)</a:t>
            </a:r>
            <a:endParaRPr lang="en-US" dirty="0"/>
          </a:p>
        </p:txBody>
      </p:sp>
      <p:sp>
        <p:nvSpPr>
          <p:cNvPr id="4" name="TextBox 3"/>
          <p:cNvSpPr txBox="1"/>
          <p:nvPr/>
        </p:nvSpPr>
        <p:spPr>
          <a:xfrm>
            <a:off x="243027" y="4784626"/>
            <a:ext cx="3799373" cy="338554"/>
          </a:xfrm>
          <a:prstGeom prst="rect">
            <a:avLst/>
          </a:prstGeom>
          <a:noFill/>
        </p:spPr>
        <p:txBody>
          <a:bodyPr wrap="none" rtlCol="0">
            <a:spAutoFit/>
          </a:bodyPr>
          <a:lstStyle/>
          <a:p>
            <a:r>
              <a:rPr lang="en-US" sz="1600" dirty="0" smtClean="0"/>
              <a:t>Buhl R, et al. </a:t>
            </a:r>
            <a:r>
              <a:rPr lang="en-US" sz="1600" i="1" dirty="0" err="1" smtClean="0"/>
              <a:t>Eur</a:t>
            </a:r>
            <a:r>
              <a:rPr lang="en-US" sz="1600" i="1" dirty="0" smtClean="0"/>
              <a:t> </a:t>
            </a:r>
            <a:r>
              <a:rPr lang="en-US" sz="1600" i="1" dirty="0" err="1" smtClean="0"/>
              <a:t>Respir</a:t>
            </a:r>
            <a:r>
              <a:rPr lang="en-US" sz="1600" i="1" dirty="0" smtClean="0"/>
              <a:t> J</a:t>
            </a:r>
            <a:r>
              <a:rPr lang="en-US" sz="1600" dirty="0" smtClean="0"/>
              <a:t>. 2015;45:969-979.</a:t>
            </a:r>
            <a:endParaRPr lang="en-US" sz="1600"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990" y="1311946"/>
            <a:ext cx="5176314" cy="3274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473952" y="1543507"/>
            <a:ext cx="2508828" cy="2862322"/>
          </a:xfrm>
          <a:prstGeom prst="rect">
            <a:avLst/>
          </a:prstGeom>
          <a:noFill/>
        </p:spPr>
        <p:txBody>
          <a:bodyPr wrap="none" rtlCol="0">
            <a:spAutoFit/>
          </a:bodyPr>
          <a:lstStyle/>
          <a:p>
            <a:r>
              <a:rPr lang="en-US" b="1" u="sng" dirty="0" smtClean="0"/>
              <a:t>COPD Patients</a:t>
            </a:r>
          </a:p>
          <a:p>
            <a:r>
              <a:rPr lang="en-US" dirty="0"/>
              <a:t>5163 </a:t>
            </a:r>
            <a:r>
              <a:rPr lang="en-US" dirty="0" smtClean="0"/>
              <a:t>randomized</a:t>
            </a:r>
          </a:p>
          <a:p>
            <a:r>
              <a:rPr lang="en-US" dirty="0" smtClean="0"/>
              <a:t>GOLD stage 2-4</a:t>
            </a:r>
            <a:endParaRPr lang="en-US" dirty="0"/>
          </a:p>
          <a:p>
            <a:endParaRPr lang="en-US" b="1" u="sng" dirty="0" smtClean="0"/>
          </a:p>
          <a:p>
            <a:r>
              <a:rPr lang="en-US" b="1" u="sng" dirty="0" smtClean="0"/>
              <a:t>Primary Endpoints</a:t>
            </a:r>
          </a:p>
          <a:p>
            <a:pPr marL="285750" indent="-285750">
              <a:buFont typeface="Arial" pitchFamily="34" charset="0"/>
              <a:buChar char="•"/>
            </a:pPr>
            <a:r>
              <a:rPr lang="en-US" dirty="0" smtClean="0"/>
              <a:t>FEV</a:t>
            </a:r>
            <a:r>
              <a:rPr lang="en-US" baseline="-25000" dirty="0" smtClean="0"/>
              <a:t>1</a:t>
            </a:r>
            <a:r>
              <a:rPr lang="en-US" dirty="0" smtClean="0"/>
              <a:t> AUC 0 to 3 </a:t>
            </a:r>
            <a:r>
              <a:rPr lang="en-US" dirty="0" err="1" smtClean="0"/>
              <a:t>hr</a:t>
            </a:r>
            <a:endParaRPr lang="en-US" dirty="0" smtClean="0"/>
          </a:p>
          <a:p>
            <a:pPr marL="285750" indent="-285750">
              <a:buFont typeface="Arial" pitchFamily="34" charset="0"/>
              <a:buChar char="•"/>
            </a:pPr>
            <a:r>
              <a:rPr lang="en-US" dirty="0" smtClean="0"/>
              <a:t>Trough FEV</a:t>
            </a:r>
            <a:r>
              <a:rPr lang="en-US" baseline="-25000" dirty="0" smtClean="0"/>
              <a:t>1</a:t>
            </a:r>
            <a:r>
              <a:rPr lang="en-US" dirty="0" smtClean="0"/>
              <a:t> response</a:t>
            </a:r>
          </a:p>
          <a:p>
            <a:pPr marL="285750" indent="-285750">
              <a:buFont typeface="Arial" pitchFamily="34" charset="0"/>
              <a:buChar char="•"/>
            </a:pPr>
            <a:r>
              <a:rPr lang="en-US" dirty="0" smtClean="0"/>
              <a:t>SGRQ total score</a:t>
            </a:r>
          </a:p>
          <a:p>
            <a:pPr marL="285750" indent="-285750">
              <a:buFont typeface="Arial" pitchFamily="34" charset="0"/>
              <a:buChar char="•"/>
            </a:pPr>
            <a:endParaRPr lang="en-US" dirty="0"/>
          </a:p>
          <a:p>
            <a:pPr marL="285750" indent="-285750">
              <a:buFont typeface="Arial" pitchFamily="34" charset="0"/>
              <a:buChar char="•"/>
            </a:pPr>
            <a:endParaRPr lang="en-US" dirty="0" smtClean="0"/>
          </a:p>
        </p:txBody>
      </p:sp>
    </p:spTree>
    <p:custDataLst>
      <p:tags r:id="rId1"/>
    </p:custDataLst>
    <p:extLst>
      <p:ext uri="{BB962C8B-B14F-4D97-AF65-F5344CB8AC3E}">
        <p14:creationId xmlns:p14="http://schemas.microsoft.com/office/powerpoint/2010/main" val="140347744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77" y="221458"/>
            <a:ext cx="7576726" cy="857250"/>
          </a:xfrm>
        </p:spPr>
        <p:txBody>
          <a:bodyPr>
            <a:normAutofit fontScale="90000"/>
          </a:bodyPr>
          <a:lstStyle/>
          <a:p>
            <a:r>
              <a:rPr lang="en-US" dirty="0"/>
              <a:t>FDC Tiotropium + Olodaterol </a:t>
            </a:r>
            <a:br>
              <a:rPr lang="en-US" dirty="0"/>
            </a:br>
            <a:r>
              <a:rPr lang="en-US" dirty="0" err="1"/>
              <a:t>vs</a:t>
            </a:r>
            <a:r>
              <a:rPr lang="en-US" dirty="0"/>
              <a:t> Mono-components </a:t>
            </a:r>
            <a:r>
              <a:rPr lang="en-US" dirty="0" smtClean="0"/>
              <a:t>(</a:t>
            </a:r>
            <a:r>
              <a:rPr lang="en-US" dirty="0"/>
              <a:t>TONADO-1 and -2</a:t>
            </a:r>
            <a:r>
              <a:rPr lang="en-US" dirty="0" smtClean="0"/>
              <a:t>)</a:t>
            </a:r>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128" y="1390376"/>
            <a:ext cx="7755025" cy="3292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6827" y="4754880"/>
            <a:ext cx="3799373" cy="338554"/>
          </a:xfrm>
          <a:prstGeom prst="rect">
            <a:avLst/>
          </a:prstGeom>
          <a:noFill/>
        </p:spPr>
        <p:txBody>
          <a:bodyPr wrap="none" rtlCol="0">
            <a:spAutoFit/>
          </a:bodyPr>
          <a:lstStyle/>
          <a:p>
            <a:r>
              <a:rPr lang="en-US" sz="1600" dirty="0" smtClean="0"/>
              <a:t>Buhl R, et al. </a:t>
            </a:r>
            <a:r>
              <a:rPr lang="en-US" sz="1600" i="1" dirty="0" err="1" smtClean="0"/>
              <a:t>Eur</a:t>
            </a:r>
            <a:r>
              <a:rPr lang="en-US" sz="1600" i="1" dirty="0" smtClean="0"/>
              <a:t> </a:t>
            </a:r>
            <a:r>
              <a:rPr lang="en-US" sz="1600" i="1" dirty="0" err="1" smtClean="0"/>
              <a:t>Respir</a:t>
            </a:r>
            <a:r>
              <a:rPr lang="en-US" sz="1600" i="1" dirty="0" smtClean="0"/>
              <a:t> J</a:t>
            </a:r>
            <a:r>
              <a:rPr lang="en-US" sz="1600" dirty="0" smtClean="0"/>
              <a:t>. 2015;45:969-979.</a:t>
            </a:r>
            <a:endParaRPr lang="en-US" sz="1600" dirty="0"/>
          </a:p>
        </p:txBody>
      </p:sp>
    </p:spTree>
    <p:custDataLst>
      <p:tags r:id="rId1"/>
    </p:custDataLst>
    <p:extLst>
      <p:ext uri="{BB962C8B-B14F-4D97-AF65-F5344CB8AC3E}">
        <p14:creationId xmlns:p14="http://schemas.microsoft.com/office/powerpoint/2010/main" val="153358119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FDC Tiotropium + Olodaterol </a:t>
            </a:r>
            <a:br>
              <a:rPr lang="en-US" dirty="0"/>
            </a:br>
            <a:r>
              <a:rPr lang="en-US" dirty="0" err="1"/>
              <a:t>vs</a:t>
            </a:r>
            <a:r>
              <a:rPr lang="en-US" dirty="0"/>
              <a:t> Mono-components (TONADO-1 and -2)</a:t>
            </a:r>
          </a:p>
        </p:txBody>
      </p:sp>
      <p:sp>
        <p:nvSpPr>
          <p:cNvPr id="4" name="TextBox 3"/>
          <p:cNvSpPr txBox="1"/>
          <p:nvPr/>
        </p:nvSpPr>
        <p:spPr>
          <a:xfrm>
            <a:off x="173177" y="4754880"/>
            <a:ext cx="3799373" cy="338554"/>
          </a:xfrm>
          <a:prstGeom prst="rect">
            <a:avLst/>
          </a:prstGeom>
          <a:noFill/>
        </p:spPr>
        <p:txBody>
          <a:bodyPr wrap="none" rtlCol="0">
            <a:spAutoFit/>
          </a:bodyPr>
          <a:lstStyle/>
          <a:p>
            <a:r>
              <a:rPr lang="en-US" sz="1600" dirty="0" smtClean="0"/>
              <a:t>Buhl R, et al. </a:t>
            </a:r>
            <a:r>
              <a:rPr lang="en-US" sz="1600" i="1" dirty="0" err="1" smtClean="0"/>
              <a:t>Eur</a:t>
            </a:r>
            <a:r>
              <a:rPr lang="en-US" sz="1600" i="1" dirty="0" smtClean="0"/>
              <a:t> </a:t>
            </a:r>
            <a:r>
              <a:rPr lang="en-US" sz="1600" i="1" dirty="0" err="1" smtClean="0"/>
              <a:t>Respir</a:t>
            </a:r>
            <a:r>
              <a:rPr lang="en-US" sz="1600" i="1" dirty="0" smtClean="0"/>
              <a:t> J</a:t>
            </a:r>
            <a:r>
              <a:rPr lang="en-US" sz="1600" dirty="0" smtClean="0"/>
              <a:t>. 2015;45:969-979.</a:t>
            </a:r>
            <a:endParaRPr lang="en-US" sz="1600" dirty="0"/>
          </a:p>
        </p:txBody>
      </p:sp>
      <p:sp>
        <p:nvSpPr>
          <p:cNvPr id="6" name="TextBox 5"/>
          <p:cNvSpPr txBox="1"/>
          <p:nvPr/>
        </p:nvSpPr>
        <p:spPr>
          <a:xfrm>
            <a:off x="1561871" y="1591954"/>
            <a:ext cx="6254401" cy="430887"/>
          </a:xfrm>
          <a:prstGeom prst="rect">
            <a:avLst/>
          </a:prstGeom>
          <a:solidFill>
            <a:schemeClr val="accent6"/>
          </a:solidFill>
        </p:spPr>
        <p:txBody>
          <a:bodyPr wrap="square" rtlCol="0">
            <a:spAutoFit/>
          </a:bodyPr>
          <a:lstStyle/>
          <a:p>
            <a:pPr algn="ctr"/>
            <a:r>
              <a:rPr lang="en-US" sz="2200" b="1" dirty="0" smtClean="0"/>
              <a:t>St. George’s Respiratory Questionnaire at 24 weeks</a:t>
            </a:r>
            <a:endParaRPr 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val="4162771749"/>
              </p:ext>
            </p:extLst>
          </p:nvPr>
        </p:nvGraphicFramePr>
        <p:xfrm>
          <a:off x="742950" y="2049265"/>
          <a:ext cx="7716155" cy="2314038"/>
        </p:xfrm>
        <a:graphic>
          <a:graphicData uri="http://schemas.openxmlformats.org/drawingml/2006/table">
            <a:tbl>
              <a:tblPr firstRow="1" bandRow="1">
                <a:tableStyleId>{5C22544A-7EE6-4342-B048-85BDC9FD1C3A}</a:tableStyleId>
              </a:tblPr>
              <a:tblGrid>
                <a:gridCol w="4558326"/>
                <a:gridCol w="1889566"/>
                <a:gridCol w="1268263"/>
              </a:tblGrid>
              <a:tr h="459838">
                <a:tc>
                  <a:txBody>
                    <a:bodyPr/>
                    <a:lstStyle/>
                    <a:p>
                      <a:pPr algn="ctr"/>
                      <a:r>
                        <a:rPr lang="en-US" sz="1800" dirty="0" smtClean="0"/>
                        <a:t>Treatment</a:t>
                      </a:r>
                      <a:r>
                        <a:rPr lang="en-US" sz="1800" baseline="0" dirty="0" smtClean="0"/>
                        <a:t> comparison</a:t>
                      </a:r>
                      <a:endParaRPr lang="en-US" sz="1800" dirty="0"/>
                    </a:p>
                  </a:txBody>
                  <a:tcPr anchor="ctr"/>
                </a:tc>
                <a:tc>
                  <a:txBody>
                    <a:bodyPr/>
                    <a:lstStyle/>
                    <a:p>
                      <a:pPr algn="ctr"/>
                      <a:r>
                        <a:rPr lang="en-US" sz="1800" dirty="0" smtClean="0"/>
                        <a:t>SGRQ Total Score</a:t>
                      </a:r>
                      <a:endParaRPr lang="en-US" sz="1800" dirty="0"/>
                    </a:p>
                  </a:txBody>
                  <a:tcPr anchor="ctr"/>
                </a:tc>
                <a:tc>
                  <a:txBody>
                    <a:bodyPr/>
                    <a:lstStyle/>
                    <a:p>
                      <a:pPr algn="ctr"/>
                      <a:r>
                        <a:rPr lang="en-US" sz="1800" i="1" dirty="0" smtClean="0"/>
                        <a:t>P</a:t>
                      </a:r>
                      <a:r>
                        <a:rPr lang="en-US" sz="1800" dirty="0" smtClean="0"/>
                        <a:t>-value</a:t>
                      </a:r>
                      <a:endParaRPr lang="en-US" sz="1800" dirty="0"/>
                    </a:p>
                  </a:txBody>
                  <a:tcPr anchor="ctr"/>
                </a:tc>
              </a:tr>
              <a:tr h="370840">
                <a:tc>
                  <a:txBody>
                    <a:bodyPr/>
                    <a:lstStyle/>
                    <a:p>
                      <a:r>
                        <a:rPr lang="en-US" sz="1600" dirty="0" smtClean="0"/>
                        <a:t>Tiotropium + olodaterol 5/5µg </a:t>
                      </a:r>
                      <a:r>
                        <a:rPr lang="en-US" sz="1600" dirty="0" err="1" smtClean="0"/>
                        <a:t>vs</a:t>
                      </a:r>
                      <a:r>
                        <a:rPr lang="en-US" sz="1600" dirty="0" smtClean="0"/>
                        <a:t> olodaterol 5 µg</a:t>
                      </a:r>
                      <a:endParaRPr lang="en-US" sz="1600" dirty="0"/>
                    </a:p>
                  </a:txBody>
                  <a:tcPr/>
                </a:tc>
                <a:tc>
                  <a:txBody>
                    <a:bodyPr/>
                    <a:lstStyle/>
                    <a:p>
                      <a:pPr algn="ctr"/>
                      <a:r>
                        <a:rPr lang="en-US" sz="1600" dirty="0" smtClean="0"/>
                        <a:t>-1.69 ± 0.553</a:t>
                      </a:r>
                      <a:endParaRPr lang="en-US" sz="1600" dirty="0"/>
                    </a:p>
                  </a:txBody>
                  <a:tcPr anchor="ctr"/>
                </a:tc>
                <a:tc>
                  <a:txBody>
                    <a:bodyPr/>
                    <a:lstStyle/>
                    <a:p>
                      <a:pPr algn="ctr"/>
                      <a:r>
                        <a:rPr lang="en-US" sz="1600" dirty="0" smtClean="0"/>
                        <a:t>0.0022</a:t>
                      </a:r>
                      <a:endParaRPr lang="en-US" sz="1600" dirty="0"/>
                    </a:p>
                  </a:txBody>
                  <a:tcPr anchor="ct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Tiotropium + olodaterol 5/5µg </a:t>
                      </a:r>
                      <a:r>
                        <a:rPr lang="en-US" sz="1600" dirty="0" err="1" smtClean="0"/>
                        <a:t>vs</a:t>
                      </a:r>
                      <a:r>
                        <a:rPr lang="en-US" sz="1600" dirty="0" smtClean="0"/>
                        <a:t> tiotropium 5 µg</a:t>
                      </a:r>
                    </a:p>
                  </a:txBody>
                  <a:tcPr/>
                </a:tc>
                <a:tc>
                  <a:txBody>
                    <a:bodyPr/>
                    <a:lstStyle/>
                    <a:p>
                      <a:pPr algn="ctr"/>
                      <a:r>
                        <a:rPr lang="en-US" sz="1600" dirty="0" smtClean="0"/>
                        <a:t>-1.23 ± 0.551</a:t>
                      </a:r>
                      <a:endParaRPr lang="en-US" sz="1600" dirty="0"/>
                    </a:p>
                  </a:txBody>
                  <a:tcPr anchor="ctr"/>
                </a:tc>
                <a:tc>
                  <a:txBody>
                    <a:bodyPr/>
                    <a:lstStyle/>
                    <a:p>
                      <a:pPr algn="ctr"/>
                      <a:r>
                        <a:rPr lang="en-US" sz="1600" dirty="0" smtClean="0"/>
                        <a:t>0.0252</a:t>
                      </a:r>
                      <a:endParaRPr lang="en-US" sz="1600" dirty="0"/>
                    </a:p>
                  </a:txBody>
                  <a:tcPr anchor="ctr"/>
                </a:tc>
              </a:tr>
              <a:tr h="370840">
                <a:tc>
                  <a:txBody>
                    <a:bodyPr/>
                    <a:lstStyle/>
                    <a:p>
                      <a:r>
                        <a:rPr lang="en-US" sz="1600" dirty="0" smtClean="0"/>
                        <a:t>Tiotropium + olodaterol 2.5/5µg </a:t>
                      </a:r>
                      <a:r>
                        <a:rPr lang="en-US" sz="1600" dirty="0" err="1" smtClean="0"/>
                        <a:t>vs</a:t>
                      </a:r>
                      <a:r>
                        <a:rPr lang="en-US" sz="1600" dirty="0" smtClean="0"/>
                        <a:t> olodaterol 5 µg</a:t>
                      </a:r>
                      <a:endParaRPr lang="en-US" sz="16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-1.03</a:t>
                      </a:r>
                      <a:r>
                        <a:rPr lang="en-US" sz="1600" baseline="0" dirty="0" smtClean="0"/>
                        <a:t> </a:t>
                      </a:r>
                      <a:r>
                        <a:rPr lang="en-US" sz="1600" dirty="0" smtClean="0"/>
                        <a:t>± 0.552</a:t>
                      </a:r>
                    </a:p>
                  </a:txBody>
                  <a:tcPr anchor="ctr"/>
                </a:tc>
                <a:tc>
                  <a:txBody>
                    <a:bodyPr/>
                    <a:lstStyle/>
                    <a:p>
                      <a:pPr algn="ctr"/>
                      <a:r>
                        <a:rPr lang="en-US" sz="1600" dirty="0" smtClean="0"/>
                        <a:t>0.0620</a:t>
                      </a:r>
                      <a:endParaRPr lang="en-US" sz="1600" dirty="0"/>
                    </a:p>
                  </a:txBody>
                  <a:tcPr anchor="ct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Tiotropium + olodaterol 2.5/5µg </a:t>
                      </a:r>
                      <a:r>
                        <a:rPr lang="en-US" sz="1600" dirty="0" err="1" smtClean="0"/>
                        <a:t>vs</a:t>
                      </a:r>
                      <a:r>
                        <a:rPr lang="en-US" sz="1600" dirty="0" smtClean="0"/>
                        <a:t> tiotropium 2.5</a:t>
                      </a:r>
                      <a:r>
                        <a:rPr lang="en-US" sz="1600" baseline="0" dirty="0" smtClean="0"/>
                        <a:t> </a:t>
                      </a:r>
                      <a:r>
                        <a:rPr lang="en-US" sz="1600" dirty="0" smtClean="0"/>
                        <a:t>µg</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-0.456 ± 0.548</a:t>
                      </a:r>
                    </a:p>
                  </a:txBody>
                  <a:tcPr anchor="ctr"/>
                </a:tc>
                <a:tc>
                  <a:txBody>
                    <a:bodyPr/>
                    <a:lstStyle/>
                    <a:p>
                      <a:pPr algn="ctr"/>
                      <a:r>
                        <a:rPr lang="en-US" sz="1600" dirty="0" smtClean="0"/>
                        <a:t>0.4051</a:t>
                      </a:r>
                      <a:endParaRPr lang="en-US" sz="1600" dirty="0"/>
                    </a:p>
                  </a:txBody>
                  <a:tcPr anchor="ct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Tiotropium + olodaterol 2.5/5µg </a:t>
                      </a:r>
                      <a:r>
                        <a:rPr lang="en-US" sz="1600" dirty="0" err="1" smtClean="0"/>
                        <a:t>vs</a:t>
                      </a:r>
                      <a:r>
                        <a:rPr lang="en-US" sz="1600" dirty="0" smtClean="0"/>
                        <a:t> tiotropium 5µg</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-0.571 ± 0.550</a:t>
                      </a:r>
                    </a:p>
                  </a:txBody>
                  <a:tcPr anchor="ctr"/>
                </a:tc>
                <a:tc>
                  <a:txBody>
                    <a:bodyPr/>
                    <a:lstStyle/>
                    <a:p>
                      <a:pPr algn="ctr"/>
                      <a:r>
                        <a:rPr lang="en-US" sz="1600" dirty="0" smtClean="0"/>
                        <a:t>0.2988</a:t>
                      </a:r>
                      <a:endParaRPr lang="en-US" sz="1600" dirty="0"/>
                    </a:p>
                  </a:txBody>
                  <a:tcPr anchor="ctr"/>
                </a:tc>
              </a:tr>
            </a:tbl>
          </a:graphicData>
        </a:graphic>
      </p:graphicFrame>
    </p:spTree>
    <p:extLst>
      <p:ext uri="{BB962C8B-B14F-4D97-AF65-F5344CB8AC3E}">
        <p14:creationId xmlns:p14="http://schemas.microsoft.com/office/powerpoint/2010/main" val="282642207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Fixed-Dose LAMA + LABA Combinations</a:t>
            </a:r>
            <a:endParaRPr lang="en-US" dirty="0"/>
          </a:p>
        </p:txBody>
      </p:sp>
      <p:sp>
        <p:nvSpPr>
          <p:cNvPr id="3" name="Content Placeholder 2"/>
          <p:cNvSpPr>
            <a:spLocks noGrp="1"/>
          </p:cNvSpPr>
          <p:nvPr>
            <p:ph idx="1"/>
          </p:nvPr>
        </p:nvSpPr>
        <p:spPr>
          <a:xfrm>
            <a:off x="1057275" y="1069183"/>
            <a:ext cx="8086725" cy="3394472"/>
          </a:xfrm>
        </p:spPr>
        <p:txBody>
          <a:bodyPr>
            <a:normAutofit/>
          </a:bodyPr>
          <a:lstStyle/>
          <a:p>
            <a:r>
              <a:rPr lang="en-US" sz="2400" b="1" dirty="0" smtClean="0"/>
              <a:t>Approved in the US</a:t>
            </a:r>
          </a:p>
          <a:p>
            <a:pPr lvl="1"/>
            <a:r>
              <a:rPr lang="en-US" sz="2000" dirty="0" smtClean="0">
                <a:solidFill>
                  <a:schemeClr val="bg1">
                    <a:lumMod val="65000"/>
                  </a:schemeClr>
                </a:solidFill>
              </a:rPr>
              <a:t>Umeclidinium + vilanterol (</a:t>
            </a:r>
            <a:r>
              <a:rPr lang="en-US" sz="2000" b="1" dirty="0" smtClean="0">
                <a:solidFill>
                  <a:schemeClr val="bg1">
                    <a:lumMod val="65000"/>
                  </a:schemeClr>
                </a:solidFill>
              </a:rPr>
              <a:t>once daily</a:t>
            </a:r>
            <a:r>
              <a:rPr lang="en-US" sz="2000" dirty="0" smtClean="0">
                <a:solidFill>
                  <a:schemeClr val="bg1">
                    <a:lumMod val="65000"/>
                  </a:schemeClr>
                </a:solidFill>
              </a:rPr>
              <a:t>, dry powder inhaler)</a:t>
            </a:r>
          </a:p>
          <a:p>
            <a:pPr lvl="1"/>
            <a:r>
              <a:rPr lang="en-US" sz="2000" dirty="0" smtClean="0">
                <a:solidFill>
                  <a:schemeClr val="bg1">
                    <a:lumMod val="65000"/>
                  </a:schemeClr>
                </a:solidFill>
              </a:rPr>
              <a:t>Tiotropium + olodaterol (</a:t>
            </a:r>
            <a:r>
              <a:rPr lang="en-US" sz="2000" b="1" dirty="0" smtClean="0">
                <a:solidFill>
                  <a:schemeClr val="bg1">
                    <a:lumMod val="65000"/>
                  </a:schemeClr>
                </a:solidFill>
              </a:rPr>
              <a:t>once daily</a:t>
            </a:r>
            <a:r>
              <a:rPr lang="en-US" sz="2000" dirty="0" smtClean="0">
                <a:solidFill>
                  <a:schemeClr val="bg1">
                    <a:lumMod val="65000"/>
                  </a:schemeClr>
                </a:solidFill>
              </a:rPr>
              <a:t>, soft mist inhaler)</a:t>
            </a:r>
          </a:p>
          <a:p>
            <a:pPr lvl="1"/>
            <a:r>
              <a:rPr lang="en-US" sz="2000" dirty="0" smtClean="0"/>
              <a:t>Glycopyrrolate + indacaterol (</a:t>
            </a:r>
            <a:r>
              <a:rPr lang="en-US" sz="2000" b="1" dirty="0" smtClean="0"/>
              <a:t>twice</a:t>
            </a:r>
            <a:r>
              <a:rPr lang="en-US" sz="2000" dirty="0" smtClean="0"/>
              <a:t> </a:t>
            </a:r>
            <a:r>
              <a:rPr lang="en-US" sz="2000" b="1" dirty="0" smtClean="0"/>
              <a:t>daily</a:t>
            </a:r>
            <a:r>
              <a:rPr lang="en-US" sz="2000" dirty="0"/>
              <a:t>, dry powder inhaler)</a:t>
            </a:r>
          </a:p>
          <a:p>
            <a:pPr lvl="1"/>
            <a:r>
              <a:rPr lang="en-US" sz="2000" dirty="0" smtClean="0">
                <a:solidFill>
                  <a:schemeClr val="bg1">
                    <a:lumMod val="65000"/>
                  </a:schemeClr>
                </a:solidFill>
              </a:rPr>
              <a:t>Glycopyrrolate </a:t>
            </a:r>
            <a:r>
              <a:rPr lang="en-US" sz="2000" dirty="0">
                <a:solidFill>
                  <a:schemeClr val="bg1">
                    <a:lumMod val="65000"/>
                  </a:schemeClr>
                </a:solidFill>
              </a:rPr>
              <a:t>+ </a:t>
            </a:r>
            <a:r>
              <a:rPr lang="en-US" sz="2000" dirty="0" smtClean="0">
                <a:solidFill>
                  <a:schemeClr val="bg1">
                    <a:lumMod val="65000"/>
                  </a:schemeClr>
                </a:solidFill>
              </a:rPr>
              <a:t>formoterol (</a:t>
            </a:r>
            <a:r>
              <a:rPr lang="en-US" sz="2000" b="1" dirty="0" smtClean="0">
                <a:solidFill>
                  <a:schemeClr val="bg1">
                    <a:lumMod val="65000"/>
                  </a:schemeClr>
                </a:solidFill>
              </a:rPr>
              <a:t>twice daily</a:t>
            </a:r>
            <a:r>
              <a:rPr lang="en-US" sz="2000" dirty="0" smtClean="0">
                <a:solidFill>
                  <a:schemeClr val="bg1">
                    <a:lumMod val="65000"/>
                  </a:schemeClr>
                </a:solidFill>
              </a:rPr>
              <a:t>, pressurized metered dose inhaler)</a:t>
            </a:r>
          </a:p>
          <a:p>
            <a:r>
              <a:rPr lang="en-US" sz="2400" b="1" dirty="0" smtClean="0">
                <a:solidFill>
                  <a:schemeClr val="bg1">
                    <a:lumMod val="65000"/>
                  </a:schemeClr>
                </a:solidFill>
              </a:rPr>
              <a:t>Emerging</a:t>
            </a:r>
          </a:p>
          <a:p>
            <a:pPr lvl="1"/>
            <a:r>
              <a:rPr lang="en-US" sz="2000" dirty="0" smtClean="0">
                <a:solidFill>
                  <a:schemeClr val="bg1">
                    <a:lumMod val="65000"/>
                  </a:schemeClr>
                </a:solidFill>
              </a:rPr>
              <a:t>Aclidinium + formoterol (</a:t>
            </a:r>
            <a:r>
              <a:rPr lang="en-US" sz="2000" b="1" dirty="0" smtClean="0">
                <a:solidFill>
                  <a:schemeClr val="bg1">
                    <a:lumMod val="65000"/>
                  </a:schemeClr>
                </a:solidFill>
              </a:rPr>
              <a:t>twice daily</a:t>
            </a:r>
            <a:r>
              <a:rPr lang="en-US" sz="2000" dirty="0" smtClean="0">
                <a:solidFill>
                  <a:schemeClr val="bg1">
                    <a:lumMod val="65000"/>
                  </a:schemeClr>
                </a:solidFill>
              </a:rPr>
              <a:t>, dry powder inhaler)</a:t>
            </a:r>
          </a:p>
        </p:txBody>
      </p:sp>
    </p:spTree>
    <p:custDataLst>
      <p:tags r:id="rId1"/>
    </p:custDataLst>
    <p:extLst>
      <p:ext uri="{BB962C8B-B14F-4D97-AF65-F5344CB8AC3E}">
        <p14:creationId xmlns:p14="http://schemas.microsoft.com/office/powerpoint/2010/main" val="378661057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FDC Indacaterol + Glycopyrrolate</a:t>
            </a:r>
            <a:endParaRPr lang="en-US" dirty="0"/>
          </a:p>
        </p:txBody>
      </p:sp>
      <p:sp>
        <p:nvSpPr>
          <p:cNvPr id="3" name="Content Placeholder 2"/>
          <p:cNvSpPr>
            <a:spLocks noGrp="1"/>
          </p:cNvSpPr>
          <p:nvPr>
            <p:ph idx="1"/>
          </p:nvPr>
        </p:nvSpPr>
        <p:spPr>
          <a:xfrm>
            <a:off x="1265530" y="1078318"/>
            <a:ext cx="7607807" cy="3394472"/>
          </a:xfrm>
        </p:spPr>
        <p:txBody>
          <a:bodyPr>
            <a:normAutofit/>
          </a:bodyPr>
          <a:lstStyle/>
          <a:p>
            <a:r>
              <a:rPr lang="en-US" sz="2400" dirty="0" smtClean="0"/>
              <a:t>Approved in Europe, Japan, and Australia </a:t>
            </a:r>
            <a:r>
              <a:rPr lang="en-US" sz="2400" u="sng" dirty="0" smtClean="0"/>
              <a:t>once</a:t>
            </a:r>
            <a:r>
              <a:rPr lang="en-US" sz="2400" dirty="0" smtClean="0"/>
              <a:t> daily </a:t>
            </a:r>
          </a:p>
          <a:p>
            <a:pPr lvl="1"/>
            <a:r>
              <a:rPr lang="en-US" sz="2200" dirty="0" smtClean="0"/>
              <a:t>Indacaterol/</a:t>
            </a:r>
            <a:r>
              <a:rPr lang="en-US" sz="2200" dirty="0" err="1" smtClean="0"/>
              <a:t>glycopyrronium</a:t>
            </a:r>
            <a:r>
              <a:rPr lang="en-US" sz="2200" dirty="0" smtClean="0"/>
              <a:t> 110/50 µg</a:t>
            </a:r>
          </a:p>
          <a:p>
            <a:pPr lvl="1"/>
            <a:r>
              <a:rPr lang="en-US" sz="2200" dirty="0" smtClean="0"/>
              <a:t>Phase 3 IGNITE studies</a:t>
            </a:r>
          </a:p>
          <a:p>
            <a:r>
              <a:rPr lang="en-US" sz="2400" dirty="0" smtClean="0"/>
              <a:t>Approved in US, </a:t>
            </a:r>
            <a:r>
              <a:rPr lang="en-US" sz="2400" u="sng" dirty="0" smtClean="0"/>
              <a:t>twice</a:t>
            </a:r>
            <a:r>
              <a:rPr lang="en-US" sz="2400" dirty="0" smtClean="0"/>
              <a:t> daily </a:t>
            </a:r>
          </a:p>
          <a:p>
            <a:pPr lvl="1"/>
            <a:r>
              <a:rPr lang="en-US" sz="2200" dirty="0" smtClean="0"/>
              <a:t>Indacaterol/glycopyrrolate 27.5/15.6 µg </a:t>
            </a:r>
          </a:p>
          <a:p>
            <a:pPr lvl="1"/>
            <a:r>
              <a:rPr lang="en-US" sz="2200" dirty="0" smtClean="0"/>
              <a:t>Phase 3 EXPEDITION studies (FLIGHT 1, 2, and 3)</a:t>
            </a:r>
            <a:endParaRPr lang="en-US" sz="2200" dirty="0"/>
          </a:p>
        </p:txBody>
      </p:sp>
      <p:sp>
        <p:nvSpPr>
          <p:cNvPr id="4" name="TextBox 3"/>
          <p:cNvSpPr txBox="1"/>
          <p:nvPr/>
        </p:nvSpPr>
        <p:spPr>
          <a:xfrm>
            <a:off x="241403" y="4191632"/>
            <a:ext cx="8631934" cy="1077218"/>
          </a:xfrm>
          <a:prstGeom prst="rect">
            <a:avLst/>
          </a:prstGeom>
          <a:noFill/>
        </p:spPr>
        <p:txBody>
          <a:bodyPr wrap="square" rtlCol="0">
            <a:spAutoFit/>
          </a:bodyPr>
          <a:lstStyle/>
          <a:p>
            <a:r>
              <a:rPr lang="en-US" sz="1600" dirty="0"/>
              <a:t>http://www.ema.europa.eu/docs/en_GB/document_library/EPAR_-_</a:t>
            </a:r>
            <a:r>
              <a:rPr lang="en-US" sz="1600" dirty="0" smtClean="0"/>
              <a:t>Product_Information/human/002679/WC500151255.pdf</a:t>
            </a:r>
          </a:p>
          <a:p>
            <a:r>
              <a:rPr lang="en-US" sz="1600" dirty="0" smtClean="0"/>
              <a:t>http</a:t>
            </a:r>
            <a:r>
              <a:rPr lang="en-US" sz="1600" dirty="0"/>
              <a:t>://</a:t>
            </a:r>
            <a:r>
              <a:rPr lang="en-US" sz="1600" dirty="0" smtClean="0"/>
              <a:t>www.accessdata.fda.gov/drugsatfda_docs/label/2015/207930s000lbl.pdf </a:t>
            </a:r>
          </a:p>
          <a:p>
            <a:endParaRPr lang="en-US" sz="1600" dirty="0"/>
          </a:p>
        </p:txBody>
      </p:sp>
    </p:spTree>
    <p:extLst>
      <p:ext uri="{BB962C8B-B14F-4D97-AF65-F5344CB8AC3E}">
        <p14:creationId xmlns:p14="http://schemas.microsoft.com/office/powerpoint/2010/main" val="75372982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074" y="205979"/>
            <a:ext cx="8033926" cy="857250"/>
          </a:xfrm>
        </p:spPr>
        <p:txBody>
          <a:bodyPr>
            <a:normAutofit fontScale="90000"/>
          </a:bodyPr>
          <a:lstStyle/>
          <a:p>
            <a:r>
              <a:rPr lang="en-US" dirty="0"/>
              <a:t>FDC Indacaterol + </a:t>
            </a:r>
            <a:r>
              <a:rPr lang="en-US" dirty="0" smtClean="0"/>
              <a:t>Glycopyrrolate (</a:t>
            </a:r>
            <a:r>
              <a:rPr lang="en-US" dirty="0"/>
              <a:t>QVA149</a:t>
            </a:r>
            <a:r>
              <a:rPr lang="en-US" dirty="0" smtClean="0"/>
              <a:t>)</a:t>
            </a:r>
            <a:br>
              <a:rPr lang="en-US" dirty="0" smtClean="0"/>
            </a:br>
            <a:r>
              <a:rPr lang="en-US" dirty="0" smtClean="0"/>
              <a:t>FLIGHT 1 and FLIGHT 2</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046" y="1148486"/>
            <a:ext cx="5908124" cy="3541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6032" y="4724592"/>
            <a:ext cx="4202882" cy="338554"/>
          </a:xfrm>
          <a:prstGeom prst="rect">
            <a:avLst/>
          </a:prstGeom>
          <a:noFill/>
        </p:spPr>
        <p:txBody>
          <a:bodyPr wrap="none" rtlCol="0">
            <a:spAutoFit/>
          </a:bodyPr>
          <a:lstStyle/>
          <a:p>
            <a:r>
              <a:rPr lang="en-US" sz="1600" dirty="0" smtClean="0"/>
              <a:t>Mahler DA, et al. </a:t>
            </a:r>
            <a:r>
              <a:rPr lang="en-US" sz="1600" i="1" dirty="0" smtClean="0"/>
              <a:t>AJRCCM</a:t>
            </a:r>
            <a:r>
              <a:rPr lang="en-US" sz="1600" dirty="0" smtClean="0"/>
              <a:t>. 2015;192:1068-1079.</a:t>
            </a:r>
            <a:endParaRPr lang="en-US" sz="1600" dirty="0"/>
          </a:p>
        </p:txBody>
      </p:sp>
      <p:sp>
        <p:nvSpPr>
          <p:cNvPr id="6" name="TextBox 5"/>
          <p:cNvSpPr txBox="1"/>
          <p:nvPr/>
        </p:nvSpPr>
        <p:spPr>
          <a:xfrm>
            <a:off x="6473952" y="1543507"/>
            <a:ext cx="2654060" cy="3416320"/>
          </a:xfrm>
          <a:prstGeom prst="rect">
            <a:avLst/>
          </a:prstGeom>
          <a:noFill/>
        </p:spPr>
        <p:txBody>
          <a:bodyPr wrap="none" rtlCol="0">
            <a:spAutoFit/>
          </a:bodyPr>
          <a:lstStyle/>
          <a:p>
            <a:r>
              <a:rPr lang="en-US" b="1" u="sng" dirty="0" smtClean="0"/>
              <a:t>COPD Patients</a:t>
            </a:r>
          </a:p>
          <a:p>
            <a:r>
              <a:rPr lang="en-US" dirty="0" smtClean="0"/>
              <a:t>2043 randomized</a:t>
            </a:r>
          </a:p>
          <a:p>
            <a:r>
              <a:rPr lang="en-US" dirty="0" smtClean="0"/>
              <a:t>Moderate-to-severe COPD</a:t>
            </a:r>
            <a:endParaRPr lang="en-US" dirty="0"/>
          </a:p>
          <a:p>
            <a:endParaRPr lang="en-US" b="1" u="sng" dirty="0" smtClean="0"/>
          </a:p>
          <a:p>
            <a:r>
              <a:rPr lang="en-US" b="1" u="sng" dirty="0" smtClean="0"/>
              <a:t>Endpoints</a:t>
            </a:r>
          </a:p>
          <a:p>
            <a:pPr marL="285750" indent="-285750">
              <a:buFont typeface="Arial" pitchFamily="34" charset="0"/>
              <a:buChar char="•"/>
            </a:pPr>
            <a:r>
              <a:rPr lang="en-US" dirty="0" smtClean="0"/>
              <a:t>FEV</a:t>
            </a:r>
            <a:r>
              <a:rPr lang="en-US" baseline="-25000" dirty="0" smtClean="0"/>
              <a:t>1</a:t>
            </a:r>
            <a:r>
              <a:rPr lang="en-US" dirty="0" smtClean="0"/>
              <a:t> AUC 0 to 12 </a:t>
            </a:r>
            <a:r>
              <a:rPr lang="en-US" dirty="0" err="1" smtClean="0"/>
              <a:t>hr</a:t>
            </a:r>
            <a:endParaRPr lang="en-US" dirty="0" smtClean="0"/>
          </a:p>
          <a:p>
            <a:pPr marL="285750" indent="-285750">
              <a:buFont typeface="Arial" pitchFamily="34" charset="0"/>
              <a:buChar char="•"/>
            </a:pPr>
            <a:r>
              <a:rPr lang="en-US" dirty="0" smtClean="0"/>
              <a:t>SGRQ total score</a:t>
            </a:r>
          </a:p>
          <a:p>
            <a:pPr marL="285750" indent="-285750">
              <a:buFont typeface="Arial" pitchFamily="34" charset="0"/>
              <a:buChar char="•"/>
            </a:pPr>
            <a:r>
              <a:rPr lang="en-US" dirty="0" smtClean="0"/>
              <a:t>TDI total score</a:t>
            </a:r>
          </a:p>
          <a:p>
            <a:pPr marL="285750" indent="-285750">
              <a:buFont typeface="Arial" pitchFamily="34" charset="0"/>
              <a:buChar char="•"/>
            </a:pPr>
            <a:r>
              <a:rPr lang="en-US" dirty="0" smtClean="0"/>
              <a:t>Rescue medication use</a:t>
            </a:r>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p:txBody>
      </p:sp>
    </p:spTree>
    <p:custDataLst>
      <p:tags r:id="rId1"/>
    </p:custDataLst>
    <p:extLst>
      <p:ext uri="{BB962C8B-B14F-4D97-AF65-F5344CB8AC3E}">
        <p14:creationId xmlns:p14="http://schemas.microsoft.com/office/powerpoint/2010/main" val="399552404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911" y="205979"/>
            <a:ext cx="7576726" cy="857250"/>
          </a:xfrm>
        </p:spPr>
        <p:txBody>
          <a:bodyPr>
            <a:normAutofit fontScale="90000"/>
          </a:bodyPr>
          <a:lstStyle/>
          <a:p>
            <a:r>
              <a:rPr lang="en-US" dirty="0"/>
              <a:t>FDC Indacaterol + Glycopyrrolate</a:t>
            </a:r>
            <a:r>
              <a:rPr lang="en-US" dirty="0" smtClean="0"/>
              <a:t/>
            </a:r>
            <a:br>
              <a:rPr lang="en-US" dirty="0" smtClean="0"/>
            </a:br>
            <a:r>
              <a:rPr lang="en-US" dirty="0" smtClean="0"/>
              <a:t>FLIGHT </a:t>
            </a:r>
            <a:r>
              <a:rPr lang="en-US" dirty="0"/>
              <a:t>1 and FLIGHT </a:t>
            </a:r>
            <a:r>
              <a:rPr lang="en-US" dirty="0" smtClean="0"/>
              <a:t>2: FEV</a:t>
            </a:r>
            <a:r>
              <a:rPr lang="en-US" baseline="-25000" dirty="0" smtClean="0"/>
              <a:t>1 </a:t>
            </a:r>
            <a:r>
              <a:rPr lang="en-US" dirty="0" smtClean="0"/>
              <a:t>at Week 12</a:t>
            </a:r>
            <a:endParaRPr lang="en-US" dirty="0"/>
          </a:p>
        </p:txBody>
      </p:sp>
      <p:sp>
        <p:nvSpPr>
          <p:cNvPr id="4" name="TextBox 3"/>
          <p:cNvSpPr txBox="1"/>
          <p:nvPr/>
        </p:nvSpPr>
        <p:spPr>
          <a:xfrm>
            <a:off x="256032" y="4724592"/>
            <a:ext cx="4202882" cy="338554"/>
          </a:xfrm>
          <a:prstGeom prst="rect">
            <a:avLst/>
          </a:prstGeom>
          <a:noFill/>
        </p:spPr>
        <p:txBody>
          <a:bodyPr wrap="none" rtlCol="0">
            <a:spAutoFit/>
          </a:bodyPr>
          <a:lstStyle/>
          <a:p>
            <a:r>
              <a:rPr lang="en-US" sz="1600" dirty="0" smtClean="0"/>
              <a:t>Mahler DA, et al. </a:t>
            </a:r>
            <a:r>
              <a:rPr lang="en-US" sz="1600" i="1" dirty="0" smtClean="0"/>
              <a:t>AJRCCM</a:t>
            </a:r>
            <a:r>
              <a:rPr lang="en-US" sz="1600" dirty="0" smtClean="0"/>
              <a:t>. 2015;192:1068-1079.</a:t>
            </a:r>
            <a:endParaRPr lang="en-US" sz="1600" dirty="0"/>
          </a:p>
        </p:txBody>
      </p:sp>
      <p:sp>
        <p:nvSpPr>
          <p:cNvPr id="5" name="TextBox 4"/>
          <p:cNvSpPr txBox="1"/>
          <p:nvPr/>
        </p:nvSpPr>
        <p:spPr>
          <a:xfrm>
            <a:off x="6767855" y="4651929"/>
            <a:ext cx="1037463" cy="307777"/>
          </a:xfrm>
          <a:prstGeom prst="rect">
            <a:avLst/>
          </a:prstGeom>
          <a:noFill/>
        </p:spPr>
        <p:txBody>
          <a:bodyPr wrap="none" rtlCol="0">
            <a:spAutoFit/>
          </a:bodyPr>
          <a:lstStyle/>
          <a:p>
            <a:r>
              <a:rPr lang="en-US" sz="1400" dirty="0" smtClean="0"/>
              <a:t>**</a:t>
            </a:r>
            <a:r>
              <a:rPr lang="en-US" sz="1400" i="1" dirty="0" smtClean="0"/>
              <a:t>P</a:t>
            </a:r>
            <a:r>
              <a:rPr lang="en-US" sz="1400" dirty="0" smtClean="0"/>
              <a:t> &lt; 0.001</a:t>
            </a:r>
            <a:endParaRPr lang="en-US" sz="1400" dirty="0"/>
          </a:p>
        </p:txBody>
      </p:sp>
      <p:grpSp>
        <p:nvGrpSpPr>
          <p:cNvPr id="7" name="Group 6"/>
          <p:cNvGrpSpPr/>
          <p:nvPr/>
        </p:nvGrpSpPr>
        <p:grpSpPr>
          <a:xfrm>
            <a:off x="1475674" y="1207198"/>
            <a:ext cx="6329644" cy="3423324"/>
            <a:chOff x="1475674" y="1207198"/>
            <a:chExt cx="6329644" cy="3423324"/>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74" y="1207198"/>
              <a:ext cx="6329644" cy="342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602029" y="1397203"/>
              <a:ext cx="285293" cy="2560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63784617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10074" y="200376"/>
            <a:ext cx="7576726" cy="8572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kern="1200">
                <a:solidFill>
                  <a:schemeClr val="tx2"/>
                </a:solidFill>
                <a:latin typeface="+mj-lt"/>
                <a:ea typeface="+mj-ea"/>
                <a:cs typeface="+mj-cs"/>
              </a:defRPr>
            </a:lvl1pPr>
          </a:lstStyle>
          <a:p>
            <a:r>
              <a:rPr lang="en-US" sz="3200" dirty="0">
                <a:solidFill>
                  <a:schemeClr val="tx1"/>
                </a:solidFill>
              </a:rPr>
              <a:t>FDC Indacaterol + Glycopyrrolate</a:t>
            </a:r>
            <a:r>
              <a:rPr lang="en-US" sz="3200" dirty="0" smtClean="0">
                <a:solidFill>
                  <a:schemeClr val="tx1"/>
                </a:solidFill>
              </a:rPr>
              <a:t/>
            </a:r>
            <a:br>
              <a:rPr lang="en-US" sz="3200" dirty="0" smtClean="0">
                <a:solidFill>
                  <a:schemeClr val="tx1"/>
                </a:solidFill>
              </a:rPr>
            </a:br>
            <a:r>
              <a:rPr lang="en-US" sz="3200" dirty="0" smtClean="0">
                <a:solidFill>
                  <a:schemeClr val="tx1"/>
                </a:solidFill>
              </a:rPr>
              <a:t>FLIGHT 1 and FLIGHT 2: SGRQ Total Score</a:t>
            </a:r>
            <a:endParaRPr lang="en-US" sz="3200" dirty="0">
              <a:solidFill>
                <a:schemeClr val="tx1"/>
              </a:solidFill>
            </a:endParaRPr>
          </a:p>
        </p:txBody>
      </p:sp>
      <p:sp>
        <p:nvSpPr>
          <p:cNvPr id="5" name="TextBox 4"/>
          <p:cNvSpPr txBox="1"/>
          <p:nvPr/>
        </p:nvSpPr>
        <p:spPr>
          <a:xfrm>
            <a:off x="219456" y="4690541"/>
            <a:ext cx="4202882" cy="338554"/>
          </a:xfrm>
          <a:prstGeom prst="rect">
            <a:avLst/>
          </a:prstGeom>
          <a:noFill/>
        </p:spPr>
        <p:txBody>
          <a:bodyPr wrap="none" rtlCol="0">
            <a:spAutoFit/>
          </a:bodyPr>
          <a:lstStyle/>
          <a:p>
            <a:r>
              <a:rPr lang="en-US" sz="1600" dirty="0" smtClean="0"/>
              <a:t>Mahler DA, et al. </a:t>
            </a:r>
            <a:r>
              <a:rPr lang="en-US" sz="1600" i="1" dirty="0" smtClean="0"/>
              <a:t>AJRCCM</a:t>
            </a:r>
            <a:r>
              <a:rPr lang="en-US" sz="1600" dirty="0" smtClean="0"/>
              <a:t>. 2015;192:1068-1079.</a:t>
            </a:r>
            <a:endParaRPr lang="en-US" sz="1600" dirty="0"/>
          </a:p>
        </p:txBody>
      </p:sp>
      <p:grpSp>
        <p:nvGrpSpPr>
          <p:cNvPr id="7" name="Group 6"/>
          <p:cNvGrpSpPr/>
          <p:nvPr/>
        </p:nvGrpSpPr>
        <p:grpSpPr>
          <a:xfrm>
            <a:off x="1735823" y="1100995"/>
            <a:ext cx="5989028" cy="3468081"/>
            <a:chOff x="1106716" y="1126541"/>
            <a:chExt cx="5430754" cy="3468081"/>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716" y="1126541"/>
              <a:ext cx="5430754" cy="3468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170432" y="1200151"/>
              <a:ext cx="212141" cy="2921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p:cNvSpPr txBox="1"/>
          <p:nvPr/>
        </p:nvSpPr>
        <p:spPr>
          <a:xfrm>
            <a:off x="6003071" y="4721318"/>
            <a:ext cx="1797287" cy="307777"/>
          </a:xfrm>
          <a:prstGeom prst="rect">
            <a:avLst/>
          </a:prstGeom>
          <a:noFill/>
        </p:spPr>
        <p:txBody>
          <a:bodyPr wrap="none" rtlCol="0">
            <a:spAutoFit/>
          </a:bodyPr>
          <a:lstStyle/>
          <a:p>
            <a:r>
              <a:rPr lang="en-US" sz="1400" dirty="0" smtClean="0"/>
              <a:t>**</a:t>
            </a:r>
            <a:r>
              <a:rPr lang="en-US" sz="1400" i="1" dirty="0" smtClean="0"/>
              <a:t>P</a:t>
            </a:r>
            <a:r>
              <a:rPr lang="en-US" sz="1400" dirty="0" smtClean="0"/>
              <a:t> &lt; 0.001; *</a:t>
            </a:r>
            <a:r>
              <a:rPr lang="en-US" sz="1400" i="1" dirty="0" smtClean="0"/>
              <a:t>P</a:t>
            </a:r>
            <a:r>
              <a:rPr lang="en-US" sz="1400" dirty="0" smtClean="0"/>
              <a:t> &lt; 0.05</a:t>
            </a:r>
            <a:endParaRPr lang="en-US" sz="1400" dirty="0"/>
          </a:p>
        </p:txBody>
      </p:sp>
    </p:spTree>
    <p:custDataLst>
      <p:tags r:id="rId1"/>
    </p:custDataLst>
    <p:extLst>
      <p:ext uri="{BB962C8B-B14F-4D97-AF65-F5344CB8AC3E}">
        <p14:creationId xmlns:p14="http://schemas.microsoft.com/office/powerpoint/2010/main" val="217959002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10074" y="200376"/>
            <a:ext cx="7576726" cy="8572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kern="1200">
                <a:solidFill>
                  <a:schemeClr val="tx2"/>
                </a:solidFill>
                <a:latin typeface="+mj-lt"/>
                <a:ea typeface="+mj-ea"/>
                <a:cs typeface="+mj-cs"/>
              </a:defRPr>
            </a:lvl1pPr>
          </a:lstStyle>
          <a:p>
            <a:r>
              <a:rPr lang="en-US" sz="3200" dirty="0">
                <a:solidFill>
                  <a:schemeClr val="tx1"/>
                </a:solidFill>
              </a:rPr>
              <a:t>FDC Indacaterol + Glycopyrrolate</a:t>
            </a:r>
            <a:r>
              <a:rPr lang="en-US" sz="3200" dirty="0" smtClean="0">
                <a:solidFill>
                  <a:schemeClr val="tx1"/>
                </a:solidFill>
              </a:rPr>
              <a:t/>
            </a:r>
            <a:br>
              <a:rPr lang="en-US" sz="3200" dirty="0" smtClean="0">
                <a:solidFill>
                  <a:schemeClr val="tx1"/>
                </a:solidFill>
              </a:rPr>
            </a:br>
            <a:r>
              <a:rPr lang="en-US" sz="3200" dirty="0" smtClean="0">
                <a:solidFill>
                  <a:schemeClr val="tx1"/>
                </a:solidFill>
              </a:rPr>
              <a:t>FLIGHT 1 and FLIGHT 2: TDI Total Score</a:t>
            </a:r>
            <a:endParaRPr lang="en-US" sz="3200" dirty="0">
              <a:solidFill>
                <a:schemeClr val="tx1"/>
              </a:solidFill>
            </a:endParaRPr>
          </a:p>
        </p:txBody>
      </p:sp>
      <p:sp>
        <p:nvSpPr>
          <p:cNvPr id="5" name="TextBox 4"/>
          <p:cNvSpPr txBox="1"/>
          <p:nvPr/>
        </p:nvSpPr>
        <p:spPr>
          <a:xfrm>
            <a:off x="219456" y="4690541"/>
            <a:ext cx="4202882" cy="338554"/>
          </a:xfrm>
          <a:prstGeom prst="rect">
            <a:avLst/>
          </a:prstGeom>
          <a:noFill/>
        </p:spPr>
        <p:txBody>
          <a:bodyPr wrap="none" rtlCol="0">
            <a:spAutoFit/>
          </a:bodyPr>
          <a:lstStyle/>
          <a:p>
            <a:r>
              <a:rPr lang="en-US" sz="1600" dirty="0" smtClean="0"/>
              <a:t>Mahler DA, et al. </a:t>
            </a:r>
            <a:r>
              <a:rPr lang="en-US" sz="1600" i="1" dirty="0" smtClean="0"/>
              <a:t>AJRCCM</a:t>
            </a:r>
            <a:r>
              <a:rPr lang="en-US" sz="1600" dirty="0" smtClean="0"/>
              <a:t>. 2015;192:1068-1079.</a:t>
            </a:r>
            <a:endParaRPr lang="en-US" sz="1600" dirty="0"/>
          </a:p>
        </p:txBody>
      </p:sp>
      <p:sp>
        <p:nvSpPr>
          <p:cNvPr id="12" name="TextBox 11"/>
          <p:cNvSpPr txBox="1"/>
          <p:nvPr/>
        </p:nvSpPr>
        <p:spPr>
          <a:xfrm>
            <a:off x="7521320" y="4737446"/>
            <a:ext cx="1037463" cy="307777"/>
          </a:xfrm>
          <a:prstGeom prst="rect">
            <a:avLst/>
          </a:prstGeom>
          <a:noFill/>
        </p:spPr>
        <p:txBody>
          <a:bodyPr wrap="none" rtlCol="0">
            <a:spAutoFit/>
          </a:bodyPr>
          <a:lstStyle/>
          <a:p>
            <a:r>
              <a:rPr lang="en-US" sz="1400" dirty="0" smtClean="0"/>
              <a:t>**</a:t>
            </a:r>
            <a:r>
              <a:rPr lang="en-US" sz="1400" i="1" dirty="0" smtClean="0"/>
              <a:t>P</a:t>
            </a:r>
            <a:r>
              <a:rPr lang="en-US" sz="1400" dirty="0" smtClean="0"/>
              <a:t> &lt; 0.001</a:t>
            </a:r>
            <a:endParaRPr lang="en-US" sz="1400" dirty="0"/>
          </a:p>
        </p:txBody>
      </p:sp>
      <p:grpSp>
        <p:nvGrpSpPr>
          <p:cNvPr id="9" name="Group 8"/>
          <p:cNvGrpSpPr/>
          <p:nvPr/>
        </p:nvGrpSpPr>
        <p:grpSpPr>
          <a:xfrm>
            <a:off x="1289227" y="1057626"/>
            <a:ext cx="6598309" cy="3610905"/>
            <a:chOff x="5942778" y="645041"/>
            <a:chExt cx="6236998" cy="3545815"/>
          </a:xfrm>
        </p:grpSpPr>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2778" y="645041"/>
              <a:ext cx="6236998" cy="3545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129596" y="799890"/>
              <a:ext cx="234086" cy="2090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5269445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450" y="181570"/>
            <a:ext cx="8229600" cy="680392"/>
          </a:xfrm>
        </p:spPr>
        <p:txBody>
          <a:bodyPr>
            <a:normAutofit/>
          </a:bodyPr>
          <a:lstStyle/>
          <a:p>
            <a:r>
              <a:rPr lang="en-US" sz="3600" b="1" dirty="0" smtClean="0"/>
              <a:t>Activity Faculty Disclosures</a:t>
            </a:r>
            <a:endParaRPr lang="en-US" sz="3600" b="1" dirty="0"/>
          </a:p>
        </p:txBody>
      </p:sp>
      <p:sp>
        <p:nvSpPr>
          <p:cNvPr id="3" name="Content Placeholder 2"/>
          <p:cNvSpPr>
            <a:spLocks noGrp="1"/>
          </p:cNvSpPr>
          <p:nvPr>
            <p:ph idx="1"/>
          </p:nvPr>
        </p:nvSpPr>
        <p:spPr>
          <a:xfrm>
            <a:off x="1126550" y="929403"/>
            <a:ext cx="7792183" cy="3944222"/>
          </a:xfrm>
        </p:spPr>
        <p:txBody>
          <a:bodyPr>
            <a:noAutofit/>
          </a:bodyPr>
          <a:lstStyle/>
          <a:p>
            <a:pPr marL="0" indent="0">
              <a:lnSpc>
                <a:spcPct val="100000"/>
              </a:lnSpc>
              <a:buNone/>
            </a:pPr>
            <a:r>
              <a:rPr lang="en-US" sz="1400" b="1" dirty="0" smtClean="0"/>
              <a:t>Richard </a:t>
            </a:r>
            <a:r>
              <a:rPr lang="en-US" sz="1400" b="1" dirty="0" err="1" smtClean="0"/>
              <a:t>Casaburi</a:t>
            </a:r>
            <a:r>
              <a:rPr lang="en-US" sz="1400" b="1" dirty="0" smtClean="0"/>
              <a:t>, MD, PhD </a:t>
            </a:r>
            <a:r>
              <a:rPr lang="en-US" sz="1400" dirty="0" smtClean="0"/>
              <a:t>has received grants/research support from </a:t>
            </a:r>
            <a:r>
              <a:rPr lang="en-US" sz="1400" dirty="0" err="1" smtClean="0"/>
              <a:t>Astellas</a:t>
            </a:r>
            <a:r>
              <a:rPr lang="en-US" sz="1400" dirty="0" smtClean="0"/>
              <a:t>, AstraZeneca</a:t>
            </a:r>
            <a:r>
              <a:rPr lang="en-US" sz="1400" dirty="0"/>
              <a:t>, Boehringer Ingelheim Pharmaceuticals, Inc</a:t>
            </a:r>
            <a:r>
              <a:rPr lang="en-US" sz="1400" dirty="0" smtClean="0"/>
              <a:t>., and </a:t>
            </a:r>
            <a:r>
              <a:rPr lang="en-US" sz="1400" dirty="0" err="1" smtClean="0"/>
              <a:t>Pulmonx</a:t>
            </a:r>
            <a:r>
              <a:rPr lang="en-US" sz="1400" dirty="0" smtClean="0"/>
              <a:t>. He has served as a consultant for </a:t>
            </a:r>
            <a:r>
              <a:rPr lang="en-US" sz="1400" dirty="0" err="1" smtClean="0"/>
              <a:t>Astellas</a:t>
            </a:r>
            <a:r>
              <a:rPr lang="en-US" sz="1400" dirty="0" smtClean="0"/>
              <a:t>, AstraZeneca, </a:t>
            </a:r>
            <a:r>
              <a:rPr lang="en-US" sz="1400" dirty="0"/>
              <a:t>Boehringer Ingelheim Pharmaceuticals, Inc., </a:t>
            </a:r>
            <a:r>
              <a:rPr lang="en-US" sz="1400" dirty="0" smtClean="0"/>
              <a:t>GlaxoSmithKline, and Novartis. Dr. </a:t>
            </a:r>
            <a:r>
              <a:rPr lang="en-US" sz="1400" dirty="0" err="1" smtClean="0"/>
              <a:t>Casaburi</a:t>
            </a:r>
            <a:r>
              <a:rPr lang="en-US" sz="1400" dirty="0"/>
              <a:t> </a:t>
            </a:r>
            <a:r>
              <a:rPr lang="en-US" sz="1400" dirty="0" smtClean="0"/>
              <a:t>is a stock shareholder of </a:t>
            </a:r>
            <a:r>
              <a:rPr lang="en-US" sz="1400" dirty="0" err="1" smtClean="0"/>
              <a:t>Inogen</a:t>
            </a:r>
            <a:r>
              <a:rPr lang="en-US" sz="1400" dirty="0" smtClean="0"/>
              <a:t>, Inc. He has received honoraria </a:t>
            </a:r>
            <a:r>
              <a:rPr lang="en-US" sz="1400" dirty="0"/>
              <a:t>from AstraZeneca, Boehringer Ingelheim Pharmaceuticals, Inc., </a:t>
            </a:r>
            <a:r>
              <a:rPr lang="en-US" sz="1400" dirty="0" smtClean="0"/>
              <a:t>Novartis, and </a:t>
            </a:r>
            <a:r>
              <a:rPr lang="en-US" sz="1400" dirty="0" err="1" smtClean="0"/>
              <a:t>Sunovion</a:t>
            </a:r>
            <a:r>
              <a:rPr lang="en-US" sz="1400" dirty="0" smtClean="0"/>
              <a:t>.</a:t>
            </a:r>
            <a:endParaRPr lang="en-US" sz="1400" dirty="0"/>
          </a:p>
          <a:p>
            <a:pPr marL="0" indent="0">
              <a:buNone/>
            </a:pPr>
            <a:endParaRPr lang="en-US" sz="1400" dirty="0"/>
          </a:p>
          <a:p>
            <a:pPr marL="0" indent="0">
              <a:lnSpc>
                <a:spcPct val="100000"/>
              </a:lnSpc>
              <a:buNone/>
            </a:pPr>
            <a:r>
              <a:rPr lang="en-US" sz="1400" b="1" dirty="0" smtClean="0"/>
              <a:t>Gary T. Ferguson, MD </a:t>
            </a:r>
            <a:r>
              <a:rPr lang="en-US" sz="1400" dirty="0" smtClean="0"/>
              <a:t>has served as a consultant </a:t>
            </a:r>
            <a:r>
              <a:rPr lang="en-US" sz="1400" dirty="0"/>
              <a:t>for </a:t>
            </a:r>
            <a:r>
              <a:rPr lang="en-US" sz="1400" dirty="0" smtClean="0"/>
              <a:t>AstraZeneca, Boehringer </a:t>
            </a:r>
            <a:r>
              <a:rPr lang="en-US" sz="1400" dirty="0"/>
              <a:t>Ingelheim Pharmaceuticals, Inc</a:t>
            </a:r>
            <a:r>
              <a:rPr lang="en-US" sz="1400" dirty="0" smtClean="0"/>
              <a:t>., </a:t>
            </a:r>
            <a:r>
              <a:rPr lang="en-US" sz="1400" dirty="0" err="1" smtClean="0"/>
              <a:t>Meda</a:t>
            </a:r>
            <a:r>
              <a:rPr lang="en-US" sz="1400" dirty="0" smtClean="0"/>
              <a:t>, </a:t>
            </a:r>
            <a:r>
              <a:rPr lang="en-US" sz="1400" dirty="0" err="1" smtClean="0"/>
              <a:t>Mylan</a:t>
            </a:r>
            <a:r>
              <a:rPr lang="en-US" sz="1400" dirty="0" smtClean="0"/>
              <a:t>, Novartis, Pearl Therapeutics, </a:t>
            </a:r>
            <a:r>
              <a:rPr lang="en-US" sz="1400" dirty="0" err="1" smtClean="0"/>
              <a:t>Sunovion</a:t>
            </a:r>
            <a:r>
              <a:rPr lang="en-US" sz="1400" dirty="0" smtClean="0"/>
              <a:t>, </a:t>
            </a:r>
            <a:r>
              <a:rPr lang="en-US" sz="1400" dirty="0" err="1" smtClean="0"/>
              <a:t>Theravance</a:t>
            </a:r>
            <a:r>
              <a:rPr lang="en-US" sz="1400" dirty="0" smtClean="0"/>
              <a:t>, and Verona. </a:t>
            </a:r>
            <a:r>
              <a:rPr lang="en-US" sz="1400" dirty="0"/>
              <a:t>He </a:t>
            </a:r>
            <a:r>
              <a:rPr lang="en-US" sz="1400" dirty="0" smtClean="0"/>
              <a:t>has also received honoraria from </a:t>
            </a:r>
            <a:r>
              <a:rPr lang="en-US" sz="1400" dirty="0"/>
              <a:t>Boehringer Ingelheim Pharmaceuticals, Inc., </a:t>
            </a:r>
            <a:r>
              <a:rPr lang="en-US" sz="1400" dirty="0" smtClean="0"/>
              <a:t>GlaxoSmithKline, </a:t>
            </a:r>
            <a:r>
              <a:rPr lang="en-US" sz="1400" dirty="0" err="1" smtClean="0"/>
              <a:t>Sunovion</a:t>
            </a:r>
            <a:r>
              <a:rPr lang="en-US" sz="1400" dirty="0" smtClean="0"/>
              <a:t>, and </a:t>
            </a:r>
            <a:r>
              <a:rPr lang="en-US" sz="1400" dirty="0" err="1" smtClean="0"/>
              <a:t>Meda</a:t>
            </a:r>
            <a:r>
              <a:rPr lang="en-US" sz="1400" dirty="0" smtClean="0"/>
              <a:t>. </a:t>
            </a:r>
            <a:br>
              <a:rPr lang="en-US" sz="1400" dirty="0" smtClean="0"/>
            </a:br>
            <a:endParaRPr lang="en-US" sz="1400" dirty="0" smtClean="0"/>
          </a:p>
          <a:p>
            <a:pPr marL="0" indent="0">
              <a:buNone/>
            </a:pPr>
            <a:r>
              <a:rPr lang="en-US" sz="1400" b="1" dirty="0" smtClean="0"/>
              <a:t>David M. </a:t>
            </a:r>
            <a:r>
              <a:rPr lang="en-US" sz="1400" b="1" dirty="0" err="1" smtClean="0"/>
              <a:t>Mannino</a:t>
            </a:r>
            <a:r>
              <a:rPr lang="en-US" sz="1400" b="1" dirty="0" smtClean="0"/>
              <a:t>, MD </a:t>
            </a:r>
            <a:r>
              <a:rPr lang="en-US" sz="1400" dirty="0" smtClean="0"/>
              <a:t>has received grants/research support from GlaxoSmithKline. He has served as a consultant for Amgen, AstraZeneca, Boehringer Ingelheim Pharmaceuticals, Inc., GlaxoSmithKline, </a:t>
            </a:r>
            <a:r>
              <a:rPr lang="en-US" sz="1400" dirty="0" err="1" smtClean="0"/>
              <a:t>Mylan</a:t>
            </a:r>
            <a:r>
              <a:rPr lang="en-US" sz="1400" dirty="0" smtClean="0"/>
              <a:t>, and Novartis. Dr. </a:t>
            </a:r>
            <a:r>
              <a:rPr lang="en-US" sz="1400" dirty="0" err="1" smtClean="0"/>
              <a:t>Mannino</a:t>
            </a:r>
            <a:r>
              <a:rPr lang="en-US" sz="1400" dirty="0" smtClean="0"/>
              <a:t> has received honoraria from </a:t>
            </a:r>
            <a:r>
              <a:rPr lang="en-US" sz="1400" dirty="0" err="1" smtClean="0"/>
              <a:t>Boehringer</a:t>
            </a:r>
            <a:r>
              <a:rPr lang="en-US" sz="1400" dirty="0" smtClean="0"/>
              <a:t> </a:t>
            </a:r>
            <a:r>
              <a:rPr lang="en-US" sz="1400" dirty="0" err="1" smtClean="0"/>
              <a:t>Ingelheim</a:t>
            </a:r>
            <a:r>
              <a:rPr lang="en-US" sz="1400" dirty="0" smtClean="0"/>
              <a:t> Pharmaceuticals, Inc. and </a:t>
            </a:r>
            <a:r>
              <a:rPr lang="en-US" sz="1400" dirty="0" err="1" smtClean="0"/>
              <a:t>Sunovion</a:t>
            </a:r>
            <a:r>
              <a:rPr lang="en-US" sz="1400" dirty="0" smtClean="0"/>
              <a:t>. He has received other financial or material support from Up-to-Date. </a:t>
            </a:r>
          </a:p>
          <a:p>
            <a:pPr marL="0" indent="0">
              <a:buNone/>
            </a:pPr>
            <a:endParaRPr lang="en-US" sz="1400" dirty="0"/>
          </a:p>
          <a:p>
            <a:pPr marL="0" indent="0">
              <a:buNone/>
            </a:pPr>
            <a:r>
              <a:rPr lang="en-US" sz="1400" dirty="0"/>
              <a:t>The planners, reviewers, editors, staff, or other members at The France Foundation who control content have no relevant financial relationships to disclose</a:t>
            </a:r>
            <a:r>
              <a:rPr lang="en-US" sz="1400" dirty="0" smtClean="0"/>
              <a:t>.</a:t>
            </a:r>
            <a:endParaRPr lang="en-US" sz="1400" dirty="0"/>
          </a:p>
        </p:txBody>
      </p:sp>
    </p:spTree>
    <p:custDataLst>
      <p:tags r:id="rId1"/>
    </p:custDataLst>
    <p:extLst>
      <p:ext uri="{BB962C8B-B14F-4D97-AF65-F5344CB8AC3E}">
        <p14:creationId xmlns:p14="http://schemas.microsoft.com/office/powerpoint/2010/main" val="383180383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Fixed-Dose LAMA + LABA Combinations</a:t>
            </a:r>
            <a:endParaRPr lang="en-US" dirty="0"/>
          </a:p>
        </p:txBody>
      </p:sp>
      <p:sp>
        <p:nvSpPr>
          <p:cNvPr id="3" name="Content Placeholder 2"/>
          <p:cNvSpPr>
            <a:spLocks noGrp="1"/>
          </p:cNvSpPr>
          <p:nvPr>
            <p:ph idx="1"/>
          </p:nvPr>
        </p:nvSpPr>
        <p:spPr>
          <a:xfrm>
            <a:off x="1057275" y="1069183"/>
            <a:ext cx="8086725" cy="3394472"/>
          </a:xfrm>
        </p:spPr>
        <p:txBody>
          <a:bodyPr>
            <a:normAutofit/>
          </a:bodyPr>
          <a:lstStyle/>
          <a:p>
            <a:r>
              <a:rPr lang="en-US" sz="2400" b="1" dirty="0" smtClean="0"/>
              <a:t>Approved in the US</a:t>
            </a:r>
          </a:p>
          <a:p>
            <a:pPr lvl="1"/>
            <a:r>
              <a:rPr lang="en-US" sz="2000" dirty="0" smtClean="0">
                <a:solidFill>
                  <a:schemeClr val="bg1">
                    <a:lumMod val="65000"/>
                  </a:schemeClr>
                </a:solidFill>
              </a:rPr>
              <a:t>Umeclidinium + vilanterol (</a:t>
            </a:r>
            <a:r>
              <a:rPr lang="en-US" sz="2000" b="1" dirty="0" smtClean="0">
                <a:solidFill>
                  <a:schemeClr val="bg1">
                    <a:lumMod val="65000"/>
                  </a:schemeClr>
                </a:solidFill>
              </a:rPr>
              <a:t>once daily</a:t>
            </a:r>
            <a:r>
              <a:rPr lang="en-US" sz="2000" dirty="0" smtClean="0">
                <a:solidFill>
                  <a:schemeClr val="bg1">
                    <a:lumMod val="65000"/>
                  </a:schemeClr>
                </a:solidFill>
              </a:rPr>
              <a:t>, dry powder inhaler)</a:t>
            </a:r>
          </a:p>
          <a:p>
            <a:pPr lvl="1"/>
            <a:r>
              <a:rPr lang="en-US" sz="2000" dirty="0" smtClean="0">
                <a:solidFill>
                  <a:schemeClr val="bg1">
                    <a:lumMod val="65000"/>
                  </a:schemeClr>
                </a:solidFill>
              </a:rPr>
              <a:t>Tiotropium + olodaterol (</a:t>
            </a:r>
            <a:r>
              <a:rPr lang="en-US" sz="2000" b="1" dirty="0" smtClean="0">
                <a:solidFill>
                  <a:schemeClr val="bg1">
                    <a:lumMod val="65000"/>
                  </a:schemeClr>
                </a:solidFill>
              </a:rPr>
              <a:t>once daily</a:t>
            </a:r>
            <a:r>
              <a:rPr lang="en-US" sz="2000" dirty="0" smtClean="0">
                <a:solidFill>
                  <a:schemeClr val="bg1">
                    <a:lumMod val="65000"/>
                  </a:schemeClr>
                </a:solidFill>
              </a:rPr>
              <a:t>, soft mist inhaler)</a:t>
            </a:r>
          </a:p>
          <a:p>
            <a:pPr lvl="1"/>
            <a:r>
              <a:rPr lang="en-US" sz="2000" dirty="0" smtClean="0">
                <a:solidFill>
                  <a:schemeClr val="bg1">
                    <a:lumMod val="65000"/>
                  </a:schemeClr>
                </a:solidFill>
              </a:rPr>
              <a:t>Glycopyrrolate + indacaterol (</a:t>
            </a:r>
            <a:r>
              <a:rPr lang="en-US" sz="2000" b="1" dirty="0" smtClean="0">
                <a:solidFill>
                  <a:schemeClr val="bg1">
                    <a:lumMod val="65000"/>
                  </a:schemeClr>
                </a:solidFill>
              </a:rPr>
              <a:t>twice daily</a:t>
            </a:r>
            <a:r>
              <a:rPr lang="en-US" sz="2000" dirty="0">
                <a:solidFill>
                  <a:schemeClr val="bg1">
                    <a:lumMod val="65000"/>
                  </a:schemeClr>
                </a:solidFill>
              </a:rPr>
              <a:t>, dry powder inhaler)</a:t>
            </a:r>
          </a:p>
          <a:p>
            <a:pPr lvl="1"/>
            <a:r>
              <a:rPr lang="en-US" sz="2000" dirty="0" smtClean="0"/>
              <a:t>Glycopyrrolate </a:t>
            </a:r>
            <a:r>
              <a:rPr lang="en-US" sz="2000" dirty="0"/>
              <a:t>+ </a:t>
            </a:r>
            <a:r>
              <a:rPr lang="en-US" sz="2000" dirty="0" smtClean="0"/>
              <a:t>formoterol (</a:t>
            </a:r>
            <a:r>
              <a:rPr lang="en-US" sz="2000" b="1" dirty="0" smtClean="0"/>
              <a:t>twice daily</a:t>
            </a:r>
            <a:r>
              <a:rPr lang="en-US" sz="2000" dirty="0" smtClean="0"/>
              <a:t>, pressurized metered dose inhaler)</a:t>
            </a:r>
          </a:p>
          <a:p>
            <a:r>
              <a:rPr lang="en-US" sz="2400" b="1" dirty="0" smtClean="0">
                <a:solidFill>
                  <a:schemeClr val="bg1">
                    <a:lumMod val="65000"/>
                  </a:schemeClr>
                </a:solidFill>
              </a:rPr>
              <a:t>Emerging</a:t>
            </a:r>
          </a:p>
          <a:p>
            <a:pPr lvl="1"/>
            <a:r>
              <a:rPr lang="en-US" sz="2000" dirty="0" smtClean="0">
                <a:solidFill>
                  <a:schemeClr val="bg1">
                    <a:lumMod val="65000"/>
                  </a:schemeClr>
                </a:solidFill>
              </a:rPr>
              <a:t>Aclidinium + formoterol (</a:t>
            </a:r>
            <a:r>
              <a:rPr lang="en-US" sz="2000" b="1" dirty="0" smtClean="0">
                <a:solidFill>
                  <a:schemeClr val="bg1">
                    <a:lumMod val="65000"/>
                  </a:schemeClr>
                </a:solidFill>
              </a:rPr>
              <a:t>twice daily</a:t>
            </a:r>
            <a:r>
              <a:rPr lang="en-US" sz="2000" dirty="0" smtClean="0">
                <a:solidFill>
                  <a:schemeClr val="bg1">
                    <a:lumMod val="65000"/>
                  </a:schemeClr>
                </a:solidFill>
              </a:rPr>
              <a:t>, dry powder inhaler)</a:t>
            </a:r>
          </a:p>
        </p:txBody>
      </p:sp>
    </p:spTree>
    <p:custDataLst>
      <p:tags r:id="rId1"/>
    </p:custDataLst>
    <p:extLst>
      <p:ext uri="{BB962C8B-B14F-4D97-AF65-F5344CB8AC3E}">
        <p14:creationId xmlns:p14="http://schemas.microsoft.com/office/powerpoint/2010/main" val="315089544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FDC Glycopyrrolate + Formoterol (PT003)</a:t>
            </a:r>
            <a:br>
              <a:rPr lang="en-US" dirty="0" smtClean="0"/>
            </a:br>
            <a:r>
              <a:rPr lang="en-US" dirty="0" smtClean="0"/>
              <a:t>PINNACLE-1 and -2 Phase 3 Studies</a:t>
            </a:r>
            <a:endParaRPr lang="en-US" dirty="0"/>
          </a:p>
        </p:txBody>
      </p:sp>
      <p:sp>
        <p:nvSpPr>
          <p:cNvPr id="3" name="Content Placeholder 2"/>
          <p:cNvSpPr>
            <a:spLocks noGrp="1"/>
          </p:cNvSpPr>
          <p:nvPr>
            <p:ph idx="1"/>
          </p:nvPr>
        </p:nvSpPr>
        <p:spPr>
          <a:xfrm>
            <a:off x="1193894" y="1188720"/>
            <a:ext cx="7843426" cy="3540100"/>
          </a:xfrm>
        </p:spPr>
        <p:txBody>
          <a:bodyPr>
            <a:noAutofit/>
          </a:bodyPr>
          <a:lstStyle/>
          <a:p>
            <a:pPr>
              <a:spcBef>
                <a:spcPts val="0"/>
              </a:spcBef>
            </a:pPr>
            <a:r>
              <a:rPr lang="en-US" sz="2000" dirty="0" smtClean="0"/>
              <a:t>PT003: co-suspension metered dose inhaler combination of glycopyrrolate (18 µg) and formoterol (</a:t>
            </a:r>
            <a:r>
              <a:rPr lang="en-US" sz="2000" dirty="0"/>
              <a:t>9.6 </a:t>
            </a:r>
            <a:r>
              <a:rPr lang="en-US" sz="2000" dirty="0" smtClean="0"/>
              <a:t>µg), administered twice daily</a:t>
            </a:r>
          </a:p>
          <a:p>
            <a:pPr>
              <a:spcBef>
                <a:spcPts val="0"/>
              </a:spcBef>
            </a:pPr>
            <a:r>
              <a:rPr lang="en-US" sz="2000" dirty="0" smtClean="0"/>
              <a:t>PINNACLE-1 and -2</a:t>
            </a:r>
          </a:p>
          <a:p>
            <a:pPr lvl="1">
              <a:spcBef>
                <a:spcPts val="0"/>
              </a:spcBef>
            </a:pPr>
            <a:r>
              <a:rPr lang="en-US" sz="1800" dirty="0" smtClean="0"/>
              <a:t>Randomized, double-blind, placebo-controlled, parallel-group, multicenter 24-week studies</a:t>
            </a:r>
          </a:p>
          <a:p>
            <a:pPr lvl="1">
              <a:spcBef>
                <a:spcPts val="0"/>
              </a:spcBef>
            </a:pPr>
            <a:r>
              <a:rPr lang="en-US" sz="1800" dirty="0" smtClean="0"/>
              <a:t>Patients with moderate to very severe COPD</a:t>
            </a:r>
          </a:p>
          <a:p>
            <a:pPr lvl="1">
              <a:spcBef>
                <a:spcPts val="0"/>
              </a:spcBef>
            </a:pPr>
            <a:r>
              <a:rPr lang="en-US" sz="1800" dirty="0" smtClean="0"/>
              <a:t>Treatments: glycopyrrolate/formoterol </a:t>
            </a:r>
            <a:r>
              <a:rPr lang="en-US" sz="1800" dirty="0" err="1" smtClean="0"/>
              <a:t>vs</a:t>
            </a:r>
            <a:r>
              <a:rPr lang="en-US" sz="1800" dirty="0" smtClean="0"/>
              <a:t> monotherapy components and placebo; PINNACLE-1 also included open-label tiotropium (18 µg, once daily)</a:t>
            </a:r>
          </a:p>
          <a:p>
            <a:pPr lvl="1">
              <a:spcBef>
                <a:spcPts val="0"/>
              </a:spcBef>
            </a:pPr>
            <a:r>
              <a:rPr lang="en-US" sz="1800" dirty="0" smtClean="0"/>
              <a:t>Primary endpoints: change from baseline in trough FEV</a:t>
            </a:r>
            <a:r>
              <a:rPr lang="en-US" sz="1800" baseline="-25000" dirty="0" smtClean="0"/>
              <a:t>1</a:t>
            </a:r>
            <a:r>
              <a:rPr lang="en-US" sz="1800" dirty="0" smtClean="0"/>
              <a:t> and TDI over 24 weeks</a:t>
            </a:r>
          </a:p>
          <a:p>
            <a:pPr lvl="1">
              <a:spcBef>
                <a:spcPts val="0"/>
              </a:spcBef>
            </a:pPr>
            <a:endParaRPr lang="en-US" sz="1600" dirty="0"/>
          </a:p>
        </p:txBody>
      </p:sp>
      <p:sp>
        <p:nvSpPr>
          <p:cNvPr id="4" name="TextBox 3"/>
          <p:cNvSpPr txBox="1"/>
          <p:nvPr/>
        </p:nvSpPr>
        <p:spPr>
          <a:xfrm>
            <a:off x="425865" y="4740250"/>
            <a:ext cx="4391395" cy="338554"/>
          </a:xfrm>
          <a:prstGeom prst="rect">
            <a:avLst/>
          </a:prstGeom>
          <a:noFill/>
        </p:spPr>
        <p:txBody>
          <a:bodyPr wrap="none" rtlCol="0">
            <a:spAutoFit/>
          </a:bodyPr>
          <a:lstStyle/>
          <a:p>
            <a:r>
              <a:rPr lang="en-US" sz="1600" dirty="0" err="1" smtClean="0"/>
              <a:t>Rabe</a:t>
            </a:r>
            <a:r>
              <a:rPr lang="en-US" sz="1600" dirty="0" smtClean="0"/>
              <a:t> K, et al. </a:t>
            </a:r>
            <a:r>
              <a:rPr lang="en-US" sz="1600" i="1" dirty="0" err="1" smtClean="0"/>
              <a:t>Eur</a:t>
            </a:r>
            <a:r>
              <a:rPr lang="en-US" sz="1600" i="1" dirty="0" smtClean="0"/>
              <a:t> </a:t>
            </a:r>
            <a:r>
              <a:rPr lang="en-US" sz="1600" i="1" dirty="0" err="1" smtClean="0"/>
              <a:t>Resp</a:t>
            </a:r>
            <a:r>
              <a:rPr lang="en-US" sz="1600" i="1" dirty="0" smtClean="0"/>
              <a:t> J</a:t>
            </a:r>
            <a:r>
              <a:rPr lang="en-US" sz="1600" dirty="0" smtClean="0"/>
              <a:t>. 2015;46(S59):LB Abstract.</a:t>
            </a:r>
            <a:endParaRPr lang="en-US" sz="1600" dirty="0"/>
          </a:p>
        </p:txBody>
      </p:sp>
    </p:spTree>
    <p:custDataLst>
      <p:tags r:id="rId1"/>
    </p:custDataLst>
    <p:extLst>
      <p:ext uri="{BB962C8B-B14F-4D97-AF65-F5344CB8AC3E}">
        <p14:creationId xmlns:p14="http://schemas.microsoft.com/office/powerpoint/2010/main" val="67033685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FDC </a:t>
            </a:r>
            <a:r>
              <a:rPr lang="en-US" dirty="0" smtClean="0"/>
              <a:t>Glycopyrrolate </a:t>
            </a:r>
            <a:r>
              <a:rPr lang="en-US" dirty="0"/>
              <a:t>+ </a:t>
            </a:r>
            <a:r>
              <a:rPr lang="en-US" dirty="0" smtClean="0"/>
              <a:t>Formoterol (PT003)</a:t>
            </a:r>
            <a:r>
              <a:rPr lang="en-US" dirty="0"/>
              <a:t/>
            </a:r>
            <a:br>
              <a:rPr lang="en-US" dirty="0"/>
            </a:br>
            <a:r>
              <a:rPr lang="en-US" dirty="0" smtClean="0"/>
              <a:t>Trough FEV</a:t>
            </a:r>
            <a:r>
              <a:rPr lang="en-US" baseline="-25000" dirty="0" smtClean="0"/>
              <a:t>1</a:t>
            </a:r>
            <a:endParaRPr lang="en-US" baseline="-25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37139056"/>
              </p:ext>
            </p:extLst>
          </p:nvPr>
        </p:nvGraphicFramePr>
        <p:xfrm>
          <a:off x="1270094" y="1142435"/>
          <a:ext cx="7577137" cy="359842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97265" y="4740860"/>
            <a:ext cx="4437882" cy="338554"/>
          </a:xfrm>
          <a:prstGeom prst="rect">
            <a:avLst/>
          </a:prstGeom>
          <a:noFill/>
        </p:spPr>
        <p:txBody>
          <a:bodyPr wrap="none" rtlCol="0">
            <a:spAutoFit/>
          </a:bodyPr>
          <a:lstStyle/>
          <a:p>
            <a:r>
              <a:rPr lang="en-US" sz="1600" dirty="0" err="1" smtClean="0"/>
              <a:t>Rabe</a:t>
            </a:r>
            <a:r>
              <a:rPr lang="en-US" sz="1600" dirty="0" smtClean="0"/>
              <a:t> K, et al. </a:t>
            </a:r>
            <a:r>
              <a:rPr lang="en-US" sz="1600" i="1" dirty="0" err="1" smtClean="0"/>
              <a:t>Eur</a:t>
            </a:r>
            <a:r>
              <a:rPr lang="en-US" sz="1600" i="1" dirty="0" smtClean="0"/>
              <a:t> </a:t>
            </a:r>
            <a:r>
              <a:rPr lang="en-US" sz="1600" i="1" dirty="0" err="1" smtClean="0"/>
              <a:t>Resp</a:t>
            </a:r>
            <a:r>
              <a:rPr lang="en-US" sz="1600" i="1" dirty="0" smtClean="0"/>
              <a:t> J</a:t>
            </a:r>
            <a:r>
              <a:rPr lang="en-US" sz="1600" dirty="0" smtClean="0"/>
              <a:t>. 2015;46(S59):LB Abstract.</a:t>
            </a:r>
            <a:endParaRPr lang="en-US" sz="1600" dirty="0"/>
          </a:p>
        </p:txBody>
      </p:sp>
    </p:spTree>
    <p:custDataLst>
      <p:tags r:id="rId1"/>
    </p:custDataLst>
    <p:extLst>
      <p:ext uri="{BB962C8B-B14F-4D97-AF65-F5344CB8AC3E}">
        <p14:creationId xmlns:p14="http://schemas.microsoft.com/office/powerpoint/2010/main" val="359247152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FDC </a:t>
            </a:r>
            <a:r>
              <a:rPr lang="en-US" dirty="0" smtClean="0"/>
              <a:t>Glycopyrrolate </a:t>
            </a:r>
            <a:r>
              <a:rPr lang="en-US" dirty="0"/>
              <a:t>+ </a:t>
            </a:r>
            <a:r>
              <a:rPr lang="en-US" dirty="0" smtClean="0"/>
              <a:t>Formoterol (PT003)</a:t>
            </a:r>
            <a:r>
              <a:rPr lang="en-US" dirty="0"/>
              <a:t/>
            </a:r>
            <a:br>
              <a:rPr lang="en-US" dirty="0"/>
            </a:br>
            <a:r>
              <a:rPr lang="en-US" dirty="0" smtClean="0"/>
              <a:t>SGRQ Total Score</a:t>
            </a:r>
            <a:endParaRPr lang="en-US" baseline="-25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09690228"/>
              </p:ext>
            </p:extLst>
          </p:nvPr>
        </p:nvGraphicFramePr>
        <p:xfrm>
          <a:off x="1109663" y="1113933"/>
          <a:ext cx="7577137" cy="367702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25865" y="4740250"/>
            <a:ext cx="4437882" cy="338554"/>
          </a:xfrm>
          <a:prstGeom prst="rect">
            <a:avLst/>
          </a:prstGeom>
          <a:noFill/>
        </p:spPr>
        <p:txBody>
          <a:bodyPr wrap="none" rtlCol="0">
            <a:spAutoFit/>
          </a:bodyPr>
          <a:lstStyle/>
          <a:p>
            <a:r>
              <a:rPr lang="en-US" sz="1600" dirty="0" err="1" smtClean="0"/>
              <a:t>Rabe</a:t>
            </a:r>
            <a:r>
              <a:rPr lang="en-US" sz="1600" dirty="0" smtClean="0"/>
              <a:t> K, et al. </a:t>
            </a:r>
            <a:r>
              <a:rPr lang="en-US" sz="1600" i="1" dirty="0" err="1" smtClean="0"/>
              <a:t>Eur</a:t>
            </a:r>
            <a:r>
              <a:rPr lang="en-US" sz="1600" i="1" dirty="0" smtClean="0"/>
              <a:t> </a:t>
            </a:r>
            <a:r>
              <a:rPr lang="en-US" sz="1600" i="1" dirty="0" err="1" smtClean="0"/>
              <a:t>Resp</a:t>
            </a:r>
            <a:r>
              <a:rPr lang="en-US" sz="1600" i="1" dirty="0" smtClean="0"/>
              <a:t> J</a:t>
            </a:r>
            <a:r>
              <a:rPr lang="en-US" sz="1600" dirty="0" smtClean="0"/>
              <a:t>. 2015;46(S59):LB Abstract.</a:t>
            </a:r>
            <a:endParaRPr lang="en-US" sz="1600" dirty="0"/>
          </a:p>
        </p:txBody>
      </p:sp>
    </p:spTree>
    <p:custDataLst>
      <p:tags r:id="rId1"/>
    </p:custDataLst>
    <p:extLst>
      <p:ext uri="{BB962C8B-B14F-4D97-AF65-F5344CB8AC3E}">
        <p14:creationId xmlns:p14="http://schemas.microsoft.com/office/powerpoint/2010/main" val="66472300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FDC </a:t>
            </a:r>
            <a:r>
              <a:rPr lang="en-US" dirty="0" smtClean="0"/>
              <a:t>Glycopyrrolate </a:t>
            </a:r>
            <a:r>
              <a:rPr lang="en-US" dirty="0"/>
              <a:t>+ </a:t>
            </a:r>
            <a:r>
              <a:rPr lang="en-US" dirty="0" smtClean="0"/>
              <a:t>Formoterol (PT003)</a:t>
            </a:r>
            <a:r>
              <a:rPr lang="en-US" dirty="0"/>
              <a:t/>
            </a:r>
            <a:br>
              <a:rPr lang="en-US" dirty="0"/>
            </a:br>
            <a:r>
              <a:rPr lang="en-US" dirty="0" smtClean="0"/>
              <a:t>Transitional Dyspnea Index (TDI)</a:t>
            </a:r>
            <a:endParaRPr lang="en-US" baseline="-25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55515853"/>
              </p:ext>
            </p:extLst>
          </p:nvPr>
        </p:nvGraphicFramePr>
        <p:xfrm>
          <a:off x="941413" y="1202218"/>
          <a:ext cx="8056283" cy="371451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28355" y="4804946"/>
            <a:ext cx="4437882" cy="338554"/>
          </a:xfrm>
          <a:prstGeom prst="rect">
            <a:avLst/>
          </a:prstGeom>
          <a:noFill/>
        </p:spPr>
        <p:txBody>
          <a:bodyPr wrap="none" rtlCol="0">
            <a:spAutoFit/>
          </a:bodyPr>
          <a:lstStyle/>
          <a:p>
            <a:r>
              <a:rPr lang="en-US" sz="1600" dirty="0" err="1" smtClean="0"/>
              <a:t>Rabe</a:t>
            </a:r>
            <a:r>
              <a:rPr lang="en-US" sz="1600" dirty="0" smtClean="0"/>
              <a:t> K, et al. </a:t>
            </a:r>
            <a:r>
              <a:rPr lang="en-US" sz="1600" i="1" dirty="0" err="1" smtClean="0"/>
              <a:t>Eur</a:t>
            </a:r>
            <a:r>
              <a:rPr lang="en-US" sz="1600" i="1" dirty="0" smtClean="0"/>
              <a:t> </a:t>
            </a:r>
            <a:r>
              <a:rPr lang="en-US" sz="1600" i="1" dirty="0" err="1" smtClean="0"/>
              <a:t>Resp</a:t>
            </a:r>
            <a:r>
              <a:rPr lang="en-US" sz="1600" i="1" dirty="0" smtClean="0"/>
              <a:t> J</a:t>
            </a:r>
            <a:r>
              <a:rPr lang="en-US" sz="1600" dirty="0" smtClean="0"/>
              <a:t>. 2015;46(S59):LB Abstract.</a:t>
            </a:r>
            <a:endParaRPr lang="en-US" sz="1600" dirty="0"/>
          </a:p>
        </p:txBody>
      </p:sp>
    </p:spTree>
    <p:custDataLst>
      <p:tags r:id="rId1"/>
    </p:custDataLst>
    <p:extLst>
      <p:ext uri="{BB962C8B-B14F-4D97-AF65-F5344CB8AC3E}">
        <p14:creationId xmlns:p14="http://schemas.microsoft.com/office/powerpoint/2010/main" val="273844766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Fixed-Dose LAMA + LABA Combinations</a:t>
            </a:r>
            <a:endParaRPr lang="en-US" dirty="0"/>
          </a:p>
        </p:txBody>
      </p:sp>
      <p:sp>
        <p:nvSpPr>
          <p:cNvPr id="3" name="Content Placeholder 2"/>
          <p:cNvSpPr>
            <a:spLocks noGrp="1"/>
          </p:cNvSpPr>
          <p:nvPr>
            <p:ph idx="1"/>
          </p:nvPr>
        </p:nvSpPr>
        <p:spPr>
          <a:xfrm>
            <a:off x="1057275" y="1069183"/>
            <a:ext cx="8086725" cy="3394472"/>
          </a:xfrm>
        </p:spPr>
        <p:txBody>
          <a:bodyPr>
            <a:normAutofit/>
          </a:bodyPr>
          <a:lstStyle/>
          <a:p>
            <a:r>
              <a:rPr lang="en-US" sz="2400" b="1" dirty="0" smtClean="0">
                <a:solidFill>
                  <a:schemeClr val="bg1">
                    <a:lumMod val="65000"/>
                  </a:schemeClr>
                </a:solidFill>
              </a:rPr>
              <a:t>Approved in the US</a:t>
            </a:r>
          </a:p>
          <a:p>
            <a:pPr lvl="1"/>
            <a:r>
              <a:rPr lang="en-US" sz="2000" dirty="0" smtClean="0">
                <a:solidFill>
                  <a:schemeClr val="bg1">
                    <a:lumMod val="65000"/>
                  </a:schemeClr>
                </a:solidFill>
              </a:rPr>
              <a:t>Umeclidinium + vilanterol (</a:t>
            </a:r>
            <a:r>
              <a:rPr lang="en-US" sz="2000" b="1" dirty="0" smtClean="0">
                <a:solidFill>
                  <a:schemeClr val="bg1">
                    <a:lumMod val="65000"/>
                  </a:schemeClr>
                </a:solidFill>
              </a:rPr>
              <a:t>once daily</a:t>
            </a:r>
            <a:r>
              <a:rPr lang="en-US" sz="2000" dirty="0" smtClean="0">
                <a:solidFill>
                  <a:schemeClr val="bg1">
                    <a:lumMod val="65000"/>
                  </a:schemeClr>
                </a:solidFill>
              </a:rPr>
              <a:t>, dry powder inhaler)</a:t>
            </a:r>
          </a:p>
          <a:p>
            <a:pPr lvl="1"/>
            <a:r>
              <a:rPr lang="en-US" sz="2000" dirty="0" smtClean="0">
                <a:solidFill>
                  <a:schemeClr val="bg1">
                    <a:lumMod val="65000"/>
                  </a:schemeClr>
                </a:solidFill>
              </a:rPr>
              <a:t>Tiotropium + olodaterol (</a:t>
            </a:r>
            <a:r>
              <a:rPr lang="en-US" sz="2000" b="1" dirty="0" smtClean="0">
                <a:solidFill>
                  <a:schemeClr val="bg1">
                    <a:lumMod val="65000"/>
                  </a:schemeClr>
                </a:solidFill>
              </a:rPr>
              <a:t>once daily</a:t>
            </a:r>
            <a:r>
              <a:rPr lang="en-US" sz="2000" dirty="0" smtClean="0">
                <a:solidFill>
                  <a:schemeClr val="bg1">
                    <a:lumMod val="65000"/>
                  </a:schemeClr>
                </a:solidFill>
              </a:rPr>
              <a:t>, soft mist inhaler)</a:t>
            </a:r>
          </a:p>
          <a:p>
            <a:pPr lvl="1"/>
            <a:r>
              <a:rPr lang="en-US" sz="2000" dirty="0" smtClean="0">
                <a:solidFill>
                  <a:schemeClr val="bg1">
                    <a:lumMod val="65000"/>
                  </a:schemeClr>
                </a:solidFill>
              </a:rPr>
              <a:t>Glycopyrrolate + indacaterol (</a:t>
            </a:r>
            <a:r>
              <a:rPr lang="en-US" sz="2000" b="1" dirty="0" smtClean="0">
                <a:solidFill>
                  <a:schemeClr val="bg1">
                    <a:lumMod val="65000"/>
                  </a:schemeClr>
                </a:solidFill>
              </a:rPr>
              <a:t>twice daily</a:t>
            </a:r>
            <a:r>
              <a:rPr lang="en-US" sz="2000" dirty="0">
                <a:solidFill>
                  <a:schemeClr val="bg1">
                    <a:lumMod val="65000"/>
                  </a:schemeClr>
                </a:solidFill>
              </a:rPr>
              <a:t>, dry powder inhaler)</a:t>
            </a:r>
          </a:p>
          <a:p>
            <a:pPr lvl="1"/>
            <a:r>
              <a:rPr lang="en-US" sz="2000" dirty="0" smtClean="0">
                <a:solidFill>
                  <a:schemeClr val="bg1">
                    <a:lumMod val="65000"/>
                  </a:schemeClr>
                </a:solidFill>
              </a:rPr>
              <a:t>Glycopyrrolate </a:t>
            </a:r>
            <a:r>
              <a:rPr lang="en-US" sz="2000" dirty="0">
                <a:solidFill>
                  <a:schemeClr val="bg1">
                    <a:lumMod val="65000"/>
                  </a:schemeClr>
                </a:solidFill>
              </a:rPr>
              <a:t>+ </a:t>
            </a:r>
            <a:r>
              <a:rPr lang="en-US" sz="2000" dirty="0" smtClean="0">
                <a:solidFill>
                  <a:schemeClr val="bg1">
                    <a:lumMod val="65000"/>
                  </a:schemeClr>
                </a:solidFill>
              </a:rPr>
              <a:t>formoterol (</a:t>
            </a:r>
            <a:r>
              <a:rPr lang="en-US" sz="2000" b="1" dirty="0" smtClean="0">
                <a:solidFill>
                  <a:schemeClr val="bg1">
                    <a:lumMod val="65000"/>
                  </a:schemeClr>
                </a:solidFill>
              </a:rPr>
              <a:t>twice daily</a:t>
            </a:r>
            <a:r>
              <a:rPr lang="en-US" sz="2000" dirty="0" smtClean="0">
                <a:solidFill>
                  <a:schemeClr val="bg1">
                    <a:lumMod val="65000"/>
                  </a:schemeClr>
                </a:solidFill>
              </a:rPr>
              <a:t>, pressurized metered dose inhaler)</a:t>
            </a:r>
          </a:p>
          <a:p>
            <a:r>
              <a:rPr lang="en-US" sz="2400" b="1" dirty="0" smtClean="0"/>
              <a:t>Emerging</a:t>
            </a:r>
          </a:p>
          <a:p>
            <a:pPr lvl="1"/>
            <a:r>
              <a:rPr lang="en-US" sz="2000" dirty="0" smtClean="0"/>
              <a:t>Aclidinium + formoterol (</a:t>
            </a:r>
            <a:r>
              <a:rPr lang="en-US" sz="2000" b="1" dirty="0" smtClean="0"/>
              <a:t>twice daily</a:t>
            </a:r>
            <a:r>
              <a:rPr lang="en-US" sz="2000" dirty="0" smtClean="0"/>
              <a:t>, dry powder inhaler)</a:t>
            </a:r>
          </a:p>
        </p:txBody>
      </p:sp>
    </p:spTree>
    <p:custDataLst>
      <p:tags r:id="rId1"/>
    </p:custDataLst>
    <p:extLst>
      <p:ext uri="{BB962C8B-B14F-4D97-AF65-F5344CB8AC3E}">
        <p14:creationId xmlns:p14="http://schemas.microsoft.com/office/powerpoint/2010/main" val="10362555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FDC Aclidinium +Formoterol</a:t>
            </a:r>
            <a:br>
              <a:rPr lang="en-US" dirty="0" smtClean="0"/>
            </a:br>
            <a:endParaRPr lang="en-US" dirty="0"/>
          </a:p>
        </p:txBody>
      </p:sp>
      <p:sp>
        <p:nvSpPr>
          <p:cNvPr id="3" name="Content Placeholder 2"/>
          <p:cNvSpPr>
            <a:spLocks noGrp="1"/>
          </p:cNvSpPr>
          <p:nvPr>
            <p:ph idx="1"/>
          </p:nvPr>
        </p:nvSpPr>
        <p:spPr>
          <a:xfrm>
            <a:off x="1110074" y="995884"/>
            <a:ext cx="7576726" cy="3394472"/>
          </a:xfrm>
        </p:spPr>
        <p:txBody>
          <a:bodyPr>
            <a:normAutofit/>
          </a:bodyPr>
          <a:lstStyle/>
          <a:p>
            <a:r>
              <a:rPr lang="en-US" sz="2400" dirty="0" smtClean="0"/>
              <a:t>Aclidinium + formoterol, 400/12µg, twice daily, dry powder inhaler</a:t>
            </a:r>
          </a:p>
          <a:p>
            <a:r>
              <a:rPr lang="en-US" sz="2400" dirty="0" smtClean="0"/>
              <a:t>Approved in Europe, </a:t>
            </a:r>
            <a:r>
              <a:rPr lang="en-US" sz="2400" u="sng" dirty="0" smtClean="0"/>
              <a:t>not</a:t>
            </a:r>
            <a:r>
              <a:rPr lang="en-US" sz="2400" dirty="0" smtClean="0"/>
              <a:t> in the US to date</a:t>
            </a:r>
          </a:p>
          <a:p>
            <a:r>
              <a:rPr lang="en-US" sz="2400" dirty="0" smtClean="0"/>
              <a:t>Phase 3 Studies ACLIFORM and AUGMENT</a:t>
            </a:r>
          </a:p>
          <a:p>
            <a:pPr lvl="1"/>
            <a:r>
              <a:rPr lang="en-US" sz="2000" dirty="0" smtClean="0"/>
              <a:t>6-month, multicenter, randomized, active- and placebo-controlled studies</a:t>
            </a:r>
          </a:p>
          <a:p>
            <a:pPr lvl="1"/>
            <a:r>
              <a:rPr lang="en-US" sz="2000" dirty="0" smtClean="0"/>
              <a:t>Patients with moderate-to-severe COPD</a:t>
            </a:r>
          </a:p>
          <a:p>
            <a:pPr marL="457200" lvl="1" indent="0">
              <a:buNone/>
            </a:pPr>
            <a:endParaRPr lang="en-US" sz="2000" dirty="0"/>
          </a:p>
        </p:txBody>
      </p:sp>
      <p:sp>
        <p:nvSpPr>
          <p:cNvPr id="4" name="TextBox 3"/>
          <p:cNvSpPr txBox="1"/>
          <p:nvPr/>
        </p:nvSpPr>
        <p:spPr>
          <a:xfrm>
            <a:off x="185709" y="4294462"/>
            <a:ext cx="3853747" cy="830997"/>
          </a:xfrm>
          <a:prstGeom prst="rect">
            <a:avLst/>
          </a:prstGeom>
          <a:noFill/>
        </p:spPr>
        <p:txBody>
          <a:bodyPr wrap="none" rtlCol="0">
            <a:spAutoFit/>
          </a:bodyPr>
          <a:lstStyle/>
          <a:p>
            <a:r>
              <a:rPr lang="en-US" sz="1600" dirty="0" smtClean="0"/>
              <a:t>Singh D, et al. </a:t>
            </a:r>
            <a:r>
              <a:rPr lang="en-US" sz="1600" i="1" dirty="0" smtClean="0"/>
              <a:t>BMC </a:t>
            </a:r>
            <a:r>
              <a:rPr lang="en-US" sz="1600" i="1" dirty="0" err="1" smtClean="0"/>
              <a:t>Pulm</a:t>
            </a:r>
            <a:r>
              <a:rPr lang="en-US" sz="1600" i="1" dirty="0" smtClean="0"/>
              <a:t> Med</a:t>
            </a:r>
            <a:r>
              <a:rPr lang="en-US" sz="1600" dirty="0" smtClean="0"/>
              <a:t>. 2014;14:178.</a:t>
            </a:r>
          </a:p>
          <a:p>
            <a:r>
              <a:rPr lang="en-US" sz="1600" dirty="0" err="1" smtClean="0"/>
              <a:t>D’Urzo</a:t>
            </a:r>
            <a:r>
              <a:rPr lang="en-US" sz="1600" dirty="0" smtClean="0"/>
              <a:t> AD, et al. </a:t>
            </a:r>
            <a:r>
              <a:rPr lang="en-US" sz="1600" i="1" dirty="0" err="1" smtClean="0"/>
              <a:t>Resp</a:t>
            </a:r>
            <a:r>
              <a:rPr lang="en-US" sz="1600" i="1" dirty="0" smtClean="0"/>
              <a:t> Res</a:t>
            </a:r>
            <a:r>
              <a:rPr lang="en-US" sz="1600" dirty="0" smtClean="0"/>
              <a:t>. 2014;15:123.</a:t>
            </a:r>
          </a:p>
          <a:p>
            <a:r>
              <a:rPr lang="en-US" sz="1600" dirty="0" smtClean="0"/>
              <a:t>Bateman ED, et al. </a:t>
            </a:r>
            <a:r>
              <a:rPr lang="en-US" sz="1600" i="1" dirty="0" err="1" smtClean="0"/>
              <a:t>Respir</a:t>
            </a:r>
            <a:r>
              <a:rPr lang="en-US" sz="1600" i="1" dirty="0" smtClean="0"/>
              <a:t> Res</a:t>
            </a:r>
            <a:r>
              <a:rPr lang="en-US" sz="1600" dirty="0" smtClean="0"/>
              <a:t>. 2015;16:92.</a:t>
            </a:r>
            <a:endParaRPr lang="en-US" sz="1600" dirty="0"/>
          </a:p>
        </p:txBody>
      </p:sp>
    </p:spTree>
    <p:custDataLst>
      <p:tags r:id="rId1"/>
    </p:custDataLst>
    <p:extLst>
      <p:ext uri="{BB962C8B-B14F-4D97-AF65-F5344CB8AC3E}">
        <p14:creationId xmlns:p14="http://schemas.microsoft.com/office/powerpoint/2010/main" val="31733613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024" y="256270"/>
            <a:ext cx="7982720" cy="857250"/>
          </a:xfrm>
        </p:spPr>
        <p:txBody>
          <a:bodyPr>
            <a:normAutofit fontScale="90000"/>
          </a:bodyPr>
          <a:lstStyle/>
          <a:p>
            <a:r>
              <a:rPr lang="en-US" dirty="0" smtClean="0"/>
              <a:t>FDC Aclidinium +Formoterol</a:t>
            </a:r>
            <a:br>
              <a:rPr lang="en-US" dirty="0" smtClean="0"/>
            </a:br>
            <a:r>
              <a:rPr lang="en-US" dirty="0" smtClean="0"/>
              <a:t>AUGMENT: FEV</a:t>
            </a:r>
            <a:r>
              <a:rPr lang="en-US" baseline="-25000" dirty="0" smtClean="0"/>
              <a:t>1</a:t>
            </a:r>
            <a:endParaRPr lang="en-US" baseline="-25000" dirty="0"/>
          </a:p>
        </p:txBody>
      </p:sp>
      <p:sp>
        <p:nvSpPr>
          <p:cNvPr id="4" name="TextBox 3"/>
          <p:cNvSpPr txBox="1"/>
          <p:nvPr/>
        </p:nvSpPr>
        <p:spPr>
          <a:xfrm>
            <a:off x="263347" y="4709961"/>
            <a:ext cx="3516988" cy="338554"/>
          </a:xfrm>
          <a:prstGeom prst="rect">
            <a:avLst/>
          </a:prstGeom>
          <a:noFill/>
        </p:spPr>
        <p:txBody>
          <a:bodyPr wrap="none" rtlCol="0">
            <a:spAutoFit/>
          </a:bodyPr>
          <a:lstStyle/>
          <a:p>
            <a:r>
              <a:rPr lang="en-US" sz="1600" dirty="0" err="1"/>
              <a:t>D’Urzo</a:t>
            </a:r>
            <a:r>
              <a:rPr lang="en-US" sz="1600" dirty="0"/>
              <a:t> AD, et al. </a:t>
            </a:r>
            <a:r>
              <a:rPr lang="en-US" sz="1600" i="1" dirty="0" err="1"/>
              <a:t>Resp</a:t>
            </a:r>
            <a:r>
              <a:rPr lang="en-US" sz="1600" i="1" dirty="0"/>
              <a:t> Res</a:t>
            </a:r>
            <a:r>
              <a:rPr lang="en-US" sz="1600" dirty="0"/>
              <a:t>. 2014;15:123.</a:t>
            </a:r>
          </a:p>
        </p:txBody>
      </p:sp>
      <p:sp>
        <p:nvSpPr>
          <p:cNvPr id="3" name="TextBox 2"/>
          <p:cNvSpPr txBox="1"/>
          <p:nvPr/>
        </p:nvSpPr>
        <p:spPr>
          <a:xfrm>
            <a:off x="6324991" y="4451656"/>
            <a:ext cx="2438424" cy="646331"/>
          </a:xfrm>
          <a:prstGeom prst="rect">
            <a:avLst/>
          </a:prstGeom>
          <a:noFill/>
        </p:spPr>
        <p:txBody>
          <a:bodyPr wrap="none" rtlCol="0">
            <a:spAutoFit/>
          </a:bodyPr>
          <a:lstStyle/>
          <a:p>
            <a:r>
              <a:rPr lang="en-US" sz="1200" dirty="0" smtClean="0"/>
              <a:t>N = 1692 randomized</a:t>
            </a:r>
          </a:p>
          <a:p>
            <a:r>
              <a:rPr lang="en-US" sz="1200" dirty="0" smtClean="0"/>
              <a:t>*</a:t>
            </a:r>
            <a:r>
              <a:rPr lang="en-US" sz="1200" i="1" dirty="0" smtClean="0"/>
              <a:t>P</a:t>
            </a:r>
            <a:r>
              <a:rPr lang="en-US" sz="1200" dirty="0" smtClean="0"/>
              <a:t> &lt; 0.05 </a:t>
            </a:r>
            <a:r>
              <a:rPr lang="en-US" sz="1200" dirty="0" err="1" smtClean="0"/>
              <a:t>vs</a:t>
            </a:r>
            <a:r>
              <a:rPr lang="en-US" sz="1200" dirty="0" smtClean="0"/>
              <a:t> placebo</a:t>
            </a:r>
          </a:p>
          <a:p>
            <a:r>
              <a:rPr lang="en-US" sz="1200" dirty="0" smtClean="0"/>
              <a:t>‡</a:t>
            </a:r>
            <a:r>
              <a:rPr lang="en-US" sz="1200" i="1" dirty="0" smtClean="0"/>
              <a:t>P</a:t>
            </a:r>
            <a:r>
              <a:rPr lang="en-US" sz="1200" dirty="0" smtClean="0"/>
              <a:t> &lt; 0.05 </a:t>
            </a:r>
            <a:r>
              <a:rPr lang="en-US" sz="1200" dirty="0" err="1" smtClean="0"/>
              <a:t>vs</a:t>
            </a:r>
            <a:r>
              <a:rPr lang="en-US" sz="1200" dirty="0" smtClean="0"/>
              <a:t> formoterol and placebo</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637" y="1200727"/>
            <a:ext cx="5539490" cy="3257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76137" y="1191015"/>
            <a:ext cx="288636" cy="1835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451660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024" y="256270"/>
            <a:ext cx="7982720" cy="857250"/>
          </a:xfrm>
        </p:spPr>
        <p:txBody>
          <a:bodyPr>
            <a:normAutofit fontScale="90000"/>
          </a:bodyPr>
          <a:lstStyle/>
          <a:p>
            <a:r>
              <a:rPr lang="en-US" dirty="0" smtClean="0"/>
              <a:t>FDC Aclidinium +Formoterol</a:t>
            </a:r>
            <a:br>
              <a:rPr lang="en-US" dirty="0" smtClean="0"/>
            </a:br>
            <a:r>
              <a:rPr lang="en-US" dirty="0" smtClean="0"/>
              <a:t>Pooled Analysis of ACLIFORM and AUGMENT</a:t>
            </a:r>
            <a:endParaRPr lang="en-US" dirty="0"/>
          </a:p>
        </p:txBody>
      </p:sp>
      <p:sp>
        <p:nvSpPr>
          <p:cNvPr id="4" name="TextBox 3"/>
          <p:cNvSpPr txBox="1"/>
          <p:nvPr/>
        </p:nvSpPr>
        <p:spPr>
          <a:xfrm>
            <a:off x="263347" y="4709961"/>
            <a:ext cx="3690177" cy="338554"/>
          </a:xfrm>
          <a:prstGeom prst="rect">
            <a:avLst/>
          </a:prstGeom>
          <a:noFill/>
        </p:spPr>
        <p:txBody>
          <a:bodyPr wrap="none" rtlCol="0">
            <a:spAutoFit/>
          </a:bodyPr>
          <a:lstStyle/>
          <a:p>
            <a:r>
              <a:rPr lang="en-US" sz="1600" dirty="0" smtClean="0"/>
              <a:t>Bateman ED, et al. </a:t>
            </a:r>
            <a:r>
              <a:rPr lang="en-US" sz="1600" i="1" dirty="0" err="1" smtClean="0"/>
              <a:t>Respir</a:t>
            </a:r>
            <a:r>
              <a:rPr lang="en-US" sz="1600" i="1" dirty="0" smtClean="0"/>
              <a:t> Res</a:t>
            </a:r>
            <a:r>
              <a:rPr lang="en-US" sz="1600" dirty="0" smtClean="0"/>
              <a:t>. 2015;16:92.</a:t>
            </a:r>
            <a:endParaRPr lang="en-US" sz="1600" dirty="0"/>
          </a:p>
        </p:txBody>
      </p:sp>
      <p:grpSp>
        <p:nvGrpSpPr>
          <p:cNvPr id="7" name="Group 6"/>
          <p:cNvGrpSpPr/>
          <p:nvPr/>
        </p:nvGrpSpPr>
        <p:grpSpPr>
          <a:xfrm>
            <a:off x="2142153" y="1214323"/>
            <a:ext cx="4982851" cy="3495638"/>
            <a:chOff x="2405501" y="1353894"/>
            <a:chExt cx="4332998" cy="3356067"/>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501" y="1353894"/>
              <a:ext cx="4332998" cy="3356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640787" y="1353894"/>
              <a:ext cx="248717" cy="2408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Box 2"/>
          <p:cNvSpPr txBox="1"/>
          <p:nvPr/>
        </p:nvSpPr>
        <p:spPr>
          <a:xfrm>
            <a:off x="7375585" y="4771516"/>
            <a:ext cx="1287917" cy="276999"/>
          </a:xfrm>
          <a:prstGeom prst="rect">
            <a:avLst/>
          </a:prstGeom>
          <a:noFill/>
        </p:spPr>
        <p:txBody>
          <a:bodyPr wrap="none" rtlCol="0">
            <a:spAutoFit/>
          </a:bodyPr>
          <a:lstStyle/>
          <a:p>
            <a:r>
              <a:rPr lang="en-US" sz="1200" dirty="0" smtClean="0"/>
              <a:t>N = 3394 patients</a:t>
            </a:r>
            <a:endParaRPr lang="en-US" sz="1200" dirty="0"/>
          </a:p>
        </p:txBody>
      </p:sp>
    </p:spTree>
    <p:custDataLst>
      <p:tags r:id="rId1"/>
    </p:custDataLst>
    <p:extLst>
      <p:ext uri="{BB962C8B-B14F-4D97-AF65-F5344CB8AC3E}">
        <p14:creationId xmlns:p14="http://schemas.microsoft.com/office/powerpoint/2010/main" val="352931070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073" y="205979"/>
            <a:ext cx="7930409" cy="857250"/>
          </a:xfrm>
        </p:spPr>
        <p:txBody>
          <a:bodyPr>
            <a:normAutofit fontScale="90000"/>
          </a:bodyPr>
          <a:lstStyle/>
          <a:p>
            <a:r>
              <a:rPr lang="en-US" dirty="0" smtClean="0"/>
              <a:t>FDC Aclidinium +Formoterol</a:t>
            </a:r>
            <a:br>
              <a:rPr lang="en-US" dirty="0" smtClean="0"/>
            </a:br>
            <a:r>
              <a:rPr lang="en-US" dirty="0" smtClean="0"/>
              <a:t>Pooled Analysis of ACLIFORM and AUGMENT</a:t>
            </a:r>
            <a:endParaRPr lang="en-US" dirty="0"/>
          </a:p>
        </p:txBody>
      </p:sp>
      <p:sp>
        <p:nvSpPr>
          <p:cNvPr id="6" name="Content Placeholder 5"/>
          <p:cNvSpPr>
            <a:spLocks noGrp="1"/>
          </p:cNvSpPr>
          <p:nvPr>
            <p:ph idx="1"/>
          </p:nvPr>
        </p:nvSpPr>
        <p:spPr>
          <a:xfrm>
            <a:off x="1006556" y="1200151"/>
            <a:ext cx="8033926" cy="3394472"/>
          </a:xfrm>
        </p:spPr>
        <p:txBody>
          <a:bodyPr>
            <a:normAutofit/>
          </a:bodyPr>
          <a:lstStyle/>
          <a:p>
            <a:r>
              <a:rPr lang="en-US" sz="2400" dirty="0" smtClean="0"/>
              <a:t>Aclidinium/formoterol 400/12 µg combination over 24 </a:t>
            </a:r>
            <a:r>
              <a:rPr lang="en-US" sz="2400" dirty="0" err="1" smtClean="0"/>
              <a:t>wks</a:t>
            </a:r>
            <a:r>
              <a:rPr lang="en-US" sz="2400" dirty="0" smtClean="0"/>
              <a:t> </a:t>
            </a:r>
          </a:p>
          <a:p>
            <a:pPr lvl="1"/>
            <a:r>
              <a:rPr lang="en-US" sz="2400" dirty="0" smtClean="0"/>
              <a:t>Improvements in daily symptoms, nighttime, and early morning symptoms  </a:t>
            </a:r>
            <a:r>
              <a:rPr lang="en-US" sz="2400" dirty="0" err="1" smtClean="0"/>
              <a:t>vs</a:t>
            </a:r>
            <a:r>
              <a:rPr lang="en-US" sz="2400" dirty="0" smtClean="0"/>
              <a:t> placebo and monotherapies       (all </a:t>
            </a:r>
            <a:r>
              <a:rPr lang="en-US" sz="2400" i="1" dirty="0" smtClean="0"/>
              <a:t>P</a:t>
            </a:r>
            <a:r>
              <a:rPr lang="en-US" sz="2400" dirty="0" smtClean="0"/>
              <a:t> &lt; 0.05)</a:t>
            </a:r>
          </a:p>
          <a:p>
            <a:pPr lvl="1"/>
            <a:r>
              <a:rPr lang="en-US" sz="2400" dirty="0" smtClean="0"/>
              <a:t>Rate of moderate or severe exacerbations was reduced </a:t>
            </a:r>
            <a:r>
              <a:rPr lang="en-US" sz="2400" dirty="0" err="1" smtClean="0"/>
              <a:t>vs</a:t>
            </a:r>
            <a:r>
              <a:rPr lang="en-US" sz="2400" dirty="0" smtClean="0"/>
              <a:t> placebo (</a:t>
            </a:r>
            <a:r>
              <a:rPr lang="en-US" sz="2400" i="1" dirty="0" smtClean="0"/>
              <a:t>P</a:t>
            </a:r>
            <a:r>
              <a:rPr lang="en-US" sz="2400" dirty="0" smtClean="0"/>
              <a:t> </a:t>
            </a:r>
            <a:r>
              <a:rPr lang="en-US" sz="2400" dirty="0"/>
              <a:t>&lt; </a:t>
            </a:r>
            <a:r>
              <a:rPr lang="en-US" sz="2400" dirty="0" smtClean="0"/>
              <a:t>0.05), but not </a:t>
            </a:r>
            <a:r>
              <a:rPr lang="en-US" sz="2400" dirty="0" err="1" smtClean="0"/>
              <a:t>vs</a:t>
            </a:r>
            <a:r>
              <a:rPr lang="en-US" sz="2400" dirty="0" smtClean="0"/>
              <a:t> monotherapies</a:t>
            </a:r>
          </a:p>
          <a:p>
            <a:endParaRPr lang="en-US" sz="2400" dirty="0"/>
          </a:p>
        </p:txBody>
      </p:sp>
      <p:sp>
        <p:nvSpPr>
          <p:cNvPr id="4" name="TextBox 3"/>
          <p:cNvSpPr txBox="1"/>
          <p:nvPr/>
        </p:nvSpPr>
        <p:spPr>
          <a:xfrm>
            <a:off x="263347" y="4709961"/>
            <a:ext cx="3690177" cy="338554"/>
          </a:xfrm>
          <a:prstGeom prst="rect">
            <a:avLst/>
          </a:prstGeom>
          <a:noFill/>
        </p:spPr>
        <p:txBody>
          <a:bodyPr wrap="none" rtlCol="0">
            <a:spAutoFit/>
          </a:bodyPr>
          <a:lstStyle/>
          <a:p>
            <a:r>
              <a:rPr lang="en-US" sz="1600" dirty="0" smtClean="0"/>
              <a:t>Bateman ED, et al. </a:t>
            </a:r>
            <a:r>
              <a:rPr lang="en-US" sz="1600" i="1" dirty="0" err="1" smtClean="0"/>
              <a:t>Respir</a:t>
            </a:r>
            <a:r>
              <a:rPr lang="en-US" sz="1600" i="1" dirty="0" smtClean="0"/>
              <a:t> Res</a:t>
            </a:r>
            <a:r>
              <a:rPr lang="en-US" sz="1600" dirty="0" smtClean="0"/>
              <a:t>. 2015;16:92.</a:t>
            </a:r>
            <a:endParaRPr lang="en-US" sz="1600" dirty="0"/>
          </a:p>
        </p:txBody>
      </p:sp>
    </p:spTree>
    <p:custDataLst>
      <p:tags r:id="rId1"/>
    </p:custDataLst>
    <p:extLst>
      <p:ext uri="{BB962C8B-B14F-4D97-AF65-F5344CB8AC3E}">
        <p14:creationId xmlns:p14="http://schemas.microsoft.com/office/powerpoint/2010/main" val="20514011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601542"/>
            <a:ext cx="8229600" cy="562709"/>
          </a:xfrm>
        </p:spPr>
        <p:txBody>
          <a:bodyPr>
            <a:noAutofit/>
          </a:bodyPr>
          <a:lstStyle/>
          <a:p>
            <a:r>
              <a:rPr lang="en-US" b="1" dirty="0" smtClean="0"/>
              <a:t>Agenda</a:t>
            </a:r>
            <a:endParaRPr lang="en-US" b="1" dirty="0"/>
          </a:p>
        </p:txBody>
      </p:sp>
      <p:sp>
        <p:nvSpPr>
          <p:cNvPr id="3" name="Content Placeholder 2"/>
          <p:cNvSpPr>
            <a:spLocks noGrp="1"/>
          </p:cNvSpPr>
          <p:nvPr>
            <p:ph idx="1"/>
          </p:nvPr>
        </p:nvSpPr>
        <p:spPr>
          <a:xfrm>
            <a:off x="1333501" y="1656772"/>
            <a:ext cx="7378700" cy="2563958"/>
          </a:xfrm>
        </p:spPr>
        <p:txBody>
          <a:bodyPr>
            <a:noAutofit/>
          </a:bodyPr>
          <a:lstStyle/>
          <a:p>
            <a:pPr marL="0" indent="0">
              <a:spcBef>
                <a:spcPts val="0"/>
              </a:spcBef>
              <a:buNone/>
            </a:pPr>
            <a:r>
              <a:rPr lang="en-US" sz="2800" b="1" dirty="0" smtClean="0"/>
              <a:t>6:30-7:00 </a:t>
            </a:r>
            <a:r>
              <a:rPr lang="en-US" sz="2000" b="1" dirty="0" smtClean="0"/>
              <a:t>PM</a:t>
            </a:r>
            <a:r>
              <a:rPr lang="en-US" sz="2800" b="1" dirty="0"/>
              <a:t>	</a:t>
            </a:r>
            <a:r>
              <a:rPr lang="en-US" sz="2800" b="1" dirty="0" smtClean="0"/>
              <a:t>	Gather and Dinner</a:t>
            </a:r>
          </a:p>
          <a:p>
            <a:pPr marL="0" indent="0">
              <a:spcBef>
                <a:spcPts val="0"/>
              </a:spcBef>
              <a:buNone/>
            </a:pPr>
            <a:endParaRPr lang="en-US" sz="2800" b="1" dirty="0"/>
          </a:p>
          <a:p>
            <a:pPr marL="0" indent="0">
              <a:spcBef>
                <a:spcPts val="0"/>
              </a:spcBef>
              <a:buNone/>
            </a:pPr>
            <a:r>
              <a:rPr lang="en-US" sz="2800" b="1" dirty="0" smtClean="0"/>
              <a:t>7:00-9:00 </a:t>
            </a:r>
            <a:r>
              <a:rPr lang="en-US" sz="2000" b="1" dirty="0"/>
              <a:t>PM </a:t>
            </a:r>
            <a:r>
              <a:rPr lang="en-US" sz="2800" b="1" dirty="0" smtClean="0"/>
              <a:t>	Interactive </a:t>
            </a:r>
            <a:r>
              <a:rPr lang="en-US" sz="2800" b="1" dirty="0"/>
              <a:t>Case </a:t>
            </a:r>
            <a:r>
              <a:rPr lang="en-US" sz="2800" b="1" dirty="0" smtClean="0"/>
              <a:t>Discussions</a:t>
            </a:r>
          </a:p>
          <a:p>
            <a:pPr marL="0" indent="0">
              <a:lnSpc>
                <a:spcPct val="100000"/>
              </a:lnSpc>
              <a:buNone/>
            </a:pPr>
            <a:endParaRPr lang="en-US" sz="2800" dirty="0" smtClean="0"/>
          </a:p>
          <a:p>
            <a:pPr marL="0" indent="0">
              <a:spcBef>
                <a:spcPts val="0"/>
              </a:spcBef>
              <a:buNone/>
            </a:pPr>
            <a:r>
              <a:rPr lang="en-US" sz="2800" b="1" dirty="0" smtClean="0"/>
              <a:t>9:00-9:30 </a:t>
            </a:r>
            <a:r>
              <a:rPr lang="en-US" sz="2000" b="1" dirty="0" smtClean="0"/>
              <a:t>PM</a:t>
            </a:r>
            <a:r>
              <a:rPr lang="en-US" sz="2800" b="1" dirty="0"/>
              <a:t>	</a:t>
            </a:r>
            <a:r>
              <a:rPr lang="en-US" sz="2800" b="1" dirty="0" smtClean="0"/>
              <a:t>	Question &amp; Answer</a:t>
            </a:r>
            <a:endParaRPr lang="en-US" sz="2800" b="1" dirty="0"/>
          </a:p>
        </p:txBody>
      </p:sp>
    </p:spTree>
    <p:custDataLst>
      <p:tags r:id="rId1"/>
    </p:custDataLst>
    <p:extLst>
      <p:ext uri="{BB962C8B-B14F-4D97-AF65-F5344CB8AC3E}">
        <p14:creationId xmlns:p14="http://schemas.microsoft.com/office/powerpoint/2010/main" val="79801786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29030" y="214448"/>
            <a:ext cx="7757771" cy="857250"/>
          </a:xfrm>
        </p:spPr>
        <p:txBody>
          <a:bodyPr>
            <a:noAutofit/>
          </a:bodyPr>
          <a:lstStyle/>
          <a:p>
            <a:r>
              <a:rPr lang="en-US" sz="2800" dirty="0" smtClean="0"/>
              <a:t>Considerations for Starting a Patient on Single Agent or Fixed-Dose Combination Bronchodilators</a:t>
            </a:r>
            <a:endParaRPr lang="en-US" sz="2800" dirty="0"/>
          </a:p>
        </p:txBody>
      </p:sp>
      <p:sp>
        <p:nvSpPr>
          <p:cNvPr id="5" name="Text Placeholder 4"/>
          <p:cNvSpPr>
            <a:spLocks noGrp="1"/>
          </p:cNvSpPr>
          <p:nvPr>
            <p:ph type="body" idx="1"/>
          </p:nvPr>
        </p:nvSpPr>
        <p:spPr>
          <a:xfrm>
            <a:off x="1192378" y="1461871"/>
            <a:ext cx="3305010" cy="479822"/>
          </a:xfrm>
          <a:solidFill>
            <a:schemeClr val="accent6"/>
          </a:solidFill>
        </p:spPr>
        <p:txBody>
          <a:bodyPr anchor="ctr">
            <a:normAutofit/>
          </a:bodyPr>
          <a:lstStyle/>
          <a:p>
            <a:r>
              <a:rPr lang="en-US" sz="1800" dirty="0" smtClean="0"/>
              <a:t>Factors in Favor of Single Agents</a:t>
            </a:r>
            <a:endParaRPr lang="en-US" sz="1800" dirty="0"/>
          </a:p>
        </p:txBody>
      </p:sp>
      <p:sp>
        <p:nvSpPr>
          <p:cNvPr id="6" name="Content Placeholder 5"/>
          <p:cNvSpPr>
            <a:spLocks noGrp="1"/>
          </p:cNvSpPr>
          <p:nvPr>
            <p:ph sz="half" idx="2"/>
          </p:nvPr>
        </p:nvSpPr>
        <p:spPr>
          <a:xfrm>
            <a:off x="1192378" y="1941692"/>
            <a:ext cx="3305010" cy="2963466"/>
          </a:xfrm>
        </p:spPr>
        <p:txBody>
          <a:bodyPr/>
          <a:lstStyle/>
          <a:p>
            <a:r>
              <a:rPr lang="en-US" sz="1800" dirty="0" smtClean="0"/>
              <a:t>Less potential for side effects</a:t>
            </a:r>
          </a:p>
          <a:p>
            <a:r>
              <a:rPr lang="en-US" sz="1800" dirty="0" smtClean="0"/>
              <a:t>Room to increase therapy if greater response desired</a:t>
            </a:r>
            <a:endParaRPr lang="en-US" sz="1800" dirty="0"/>
          </a:p>
        </p:txBody>
      </p:sp>
      <p:sp>
        <p:nvSpPr>
          <p:cNvPr id="7" name="Text Placeholder 6"/>
          <p:cNvSpPr>
            <a:spLocks noGrp="1"/>
          </p:cNvSpPr>
          <p:nvPr>
            <p:ph type="body" sz="quarter" idx="3"/>
          </p:nvPr>
        </p:nvSpPr>
        <p:spPr>
          <a:xfrm>
            <a:off x="4854578" y="1461871"/>
            <a:ext cx="3394378" cy="479822"/>
          </a:xfrm>
          <a:solidFill>
            <a:schemeClr val="accent6"/>
          </a:solidFill>
        </p:spPr>
        <p:txBody>
          <a:bodyPr anchor="ctr">
            <a:normAutofit/>
          </a:bodyPr>
          <a:lstStyle/>
          <a:p>
            <a:r>
              <a:rPr lang="en-US" sz="1800" dirty="0" smtClean="0"/>
              <a:t>Factors in Favor of FDCs</a:t>
            </a:r>
            <a:endParaRPr lang="en-US" sz="1800" dirty="0"/>
          </a:p>
        </p:txBody>
      </p:sp>
      <p:sp>
        <p:nvSpPr>
          <p:cNvPr id="8" name="Content Placeholder 7"/>
          <p:cNvSpPr>
            <a:spLocks noGrp="1"/>
          </p:cNvSpPr>
          <p:nvPr>
            <p:ph sz="quarter" idx="4"/>
          </p:nvPr>
        </p:nvSpPr>
        <p:spPr>
          <a:xfrm>
            <a:off x="4854577" y="1941692"/>
            <a:ext cx="3394378" cy="2963466"/>
          </a:xfrm>
        </p:spPr>
        <p:txBody>
          <a:bodyPr>
            <a:normAutofit/>
          </a:bodyPr>
          <a:lstStyle/>
          <a:p>
            <a:r>
              <a:rPr lang="en-US" sz="1800" dirty="0" smtClean="0"/>
              <a:t>Maximal bronchodilation from the initial therapy</a:t>
            </a:r>
            <a:endParaRPr lang="en-US" sz="1800" dirty="0"/>
          </a:p>
        </p:txBody>
      </p:sp>
      <p:pic>
        <p:nvPicPr>
          <p:cNvPr id="20482" name="Picture 2" descr="C:\Users\wscales\AppData\Local\Microsoft\Windows\Temporary Internet Files\Content.IE5\1BYIRXKD\Uneven-Balanc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4800" y="3519508"/>
            <a:ext cx="2014399" cy="14600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7545302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Sarah–Treatment Approach</a:t>
            </a:r>
            <a:endParaRPr lang="en-US" dirty="0"/>
          </a:p>
        </p:txBody>
      </p:sp>
      <p:sp>
        <p:nvSpPr>
          <p:cNvPr id="3" name="Content Placeholder 2"/>
          <p:cNvSpPr>
            <a:spLocks noGrp="1"/>
          </p:cNvSpPr>
          <p:nvPr>
            <p:ph idx="1"/>
          </p:nvPr>
        </p:nvSpPr>
        <p:spPr>
          <a:xfrm>
            <a:off x="1110074" y="1079008"/>
            <a:ext cx="7576726" cy="3394472"/>
          </a:xfrm>
        </p:spPr>
        <p:txBody>
          <a:bodyPr>
            <a:noAutofit/>
          </a:bodyPr>
          <a:lstStyle/>
          <a:p>
            <a:r>
              <a:rPr lang="en-US" sz="2400" dirty="0"/>
              <a:t>Patient enrolled in a smoking cessation class and successfully stopped smoking</a:t>
            </a:r>
          </a:p>
          <a:p>
            <a:r>
              <a:rPr lang="en-US" sz="2400" dirty="0"/>
              <a:t>Patient was started on </a:t>
            </a:r>
            <a:r>
              <a:rPr lang="en-US" sz="2400" dirty="0" smtClean="0"/>
              <a:t>umeclidinium/vilanterol </a:t>
            </a:r>
            <a:r>
              <a:rPr lang="en-US" sz="2400" dirty="0"/>
              <a:t>once daily, </a:t>
            </a:r>
            <a:r>
              <a:rPr lang="en-US" sz="2400" dirty="0" smtClean="0"/>
              <a:t>dry powder inhaler</a:t>
            </a:r>
            <a:endParaRPr lang="en-US" sz="2400" dirty="0"/>
          </a:p>
          <a:p>
            <a:r>
              <a:rPr lang="en-US" sz="2400" dirty="0"/>
              <a:t>She felt it would be easier for her to remember once a day therapy rather than twice a day</a:t>
            </a:r>
          </a:p>
          <a:p>
            <a:r>
              <a:rPr lang="en-US" sz="2400" dirty="0"/>
              <a:t>At her 3 month follow-up, she has had no exacerbations and reports that her cough is gone and dyspnea </a:t>
            </a:r>
            <a:r>
              <a:rPr lang="en-US" sz="2400" dirty="0" smtClean="0"/>
              <a:t>is </a:t>
            </a:r>
            <a:r>
              <a:rPr lang="en-US" sz="2400" dirty="0"/>
              <a:t>slightly improved</a:t>
            </a:r>
          </a:p>
          <a:p>
            <a:endParaRPr lang="en-US" sz="2400" dirty="0"/>
          </a:p>
        </p:txBody>
      </p:sp>
    </p:spTree>
    <p:custDataLst>
      <p:tags r:id="rId1"/>
    </p:custDataLst>
    <p:extLst>
      <p:ext uri="{BB962C8B-B14F-4D97-AF65-F5344CB8AC3E}">
        <p14:creationId xmlns:p14="http://schemas.microsoft.com/office/powerpoint/2010/main" val="387470236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Sarah–Key Points</a:t>
            </a:r>
            <a:endParaRPr lang="en-US" dirty="0"/>
          </a:p>
        </p:txBody>
      </p:sp>
      <p:sp>
        <p:nvSpPr>
          <p:cNvPr id="3" name="Content Placeholder 2"/>
          <p:cNvSpPr>
            <a:spLocks noGrp="1"/>
          </p:cNvSpPr>
          <p:nvPr>
            <p:ph idx="1"/>
          </p:nvPr>
        </p:nvSpPr>
        <p:spPr/>
        <p:txBody>
          <a:bodyPr>
            <a:normAutofit/>
          </a:bodyPr>
          <a:lstStyle/>
          <a:p>
            <a:r>
              <a:rPr lang="en-US" sz="2400" dirty="0" smtClean="0"/>
              <a:t>In newly diagnosed patients with mild to moderate COPD, clinicians have many treatment options</a:t>
            </a:r>
          </a:p>
          <a:p>
            <a:r>
              <a:rPr lang="en-US" sz="2400" dirty="0" smtClean="0"/>
              <a:t>Smoking cessation remains a cornerstone of intervention</a:t>
            </a:r>
            <a:endParaRPr lang="en-US" sz="2400" dirty="0"/>
          </a:p>
        </p:txBody>
      </p:sp>
    </p:spTree>
    <p:custDataLst>
      <p:tags r:id="rId1"/>
    </p:custDataLst>
    <p:extLst>
      <p:ext uri="{BB962C8B-B14F-4D97-AF65-F5344CB8AC3E}">
        <p14:creationId xmlns:p14="http://schemas.microsoft.com/office/powerpoint/2010/main" val="64805319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Tracy</a:t>
            </a:r>
            <a:endParaRPr lang="en-US" dirty="0"/>
          </a:p>
        </p:txBody>
      </p:sp>
      <p:sp>
        <p:nvSpPr>
          <p:cNvPr id="3" name="Content Placeholder 2"/>
          <p:cNvSpPr>
            <a:spLocks noGrp="1"/>
          </p:cNvSpPr>
          <p:nvPr>
            <p:ph idx="1"/>
          </p:nvPr>
        </p:nvSpPr>
        <p:spPr>
          <a:xfrm>
            <a:off x="1110075" y="1200151"/>
            <a:ext cx="5186366" cy="3394472"/>
          </a:xfrm>
        </p:spPr>
        <p:txBody>
          <a:bodyPr>
            <a:normAutofit/>
          </a:bodyPr>
          <a:lstStyle/>
          <a:p>
            <a:r>
              <a:rPr lang="en-US" sz="2400" dirty="0" smtClean="0"/>
              <a:t>60-years-old</a:t>
            </a:r>
          </a:p>
          <a:p>
            <a:r>
              <a:rPr lang="en-US" sz="2400" dirty="0" smtClean="0"/>
              <a:t>30 year smoker, stopped 15 years ago</a:t>
            </a:r>
          </a:p>
          <a:p>
            <a:r>
              <a:rPr lang="en-US" sz="2400" dirty="0" smtClean="0"/>
              <a:t>Diagnosed with COPD 3 years ago</a:t>
            </a:r>
          </a:p>
          <a:p>
            <a:r>
              <a:rPr lang="en-US" sz="2400" dirty="0" smtClean="0"/>
              <a:t>History of hypertension (15 years) and heart disease</a:t>
            </a:r>
          </a:p>
          <a:p>
            <a:r>
              <a:rPr lang="en-US" sz="2400" dirty="0" smtClean="0"/>
              <a:t>Increasing dyspnea and cough over the last 6 months</a:t>
            </a:r>
            <a:endParaRPr lang="en-US" sz="2400" dirty="0"/>
          </a:p>
        </p:txBody>
      </p:sp>
      <p:pic>
        <p:nvPicPr>
          <p:cNvPr id="5122" name="Picture 2" descr="G:\Projects 2016\9605 ATS COPD 2016\06 CONTENT\Slides, Live Activity\Slide drafts\Patient Images\60yo-fem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6441" y="389744"/>
            <a:ext cx="2502785" cy="2525198"/>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1153563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Tracy–History</a:t>
            </a:r>
            <a:endParaRPr lang="en-US" dirty="0"/>
          </a:p>
        </p:txBody>
      </p:sp>
      <p:sp>
        <p:nvSpPr>
          <p:cNvPr id="3" name="Content Placeholder 2"/>
          <p:cNvSpPr>
            <a:spLocks noGrp="1"/>
          </p:cNvSpPr>
          <p:nvPr>
            <p:ph idx="1"/>
          </p:nvPr>
        </p:nvSpPr>
        <p:spPr>
          <a:xfrm>
            <a:off x="1110074" y="973380"/>
            <a:ext cx="7576726" cy="3394472"/>
          </a:xfrm>
        </p:spPr>
        <p:txBody>
          <a:bodyPr>
            <a:noAutofit/>
          </a:bodyPr>
          <a:lstStyle/>
          <a:p>
            <a:r>
              <a:rPr lang="en-US" sz="2400" dirty="0" smtClean="0"/>
              <a:t>Hypertension (15 years)</a:t>
            </a:r>
          </a:p>
          <a:p>
            <a:r>
              <a:rPr lang="en-US" sz="2400" dirty="0" smtClean="0"/>
              <a:t>COPD exacerbation last year</a:t>
            </a:r>
          </a:p>
          <a:p>
            <a:pPr lvl="1"/>
            <a:r>
              <a:rPr lang="en-US" sz="2400" dirty="0" smtClean="0"/>
              <a:t>Hospitalized, treated with IV antibiotics and steroids</a:t>
            </a:r>
          </a:p>
          <a:p>
            <a:pPr lvl="1"/>
            <a:r>
              <a:rPr lang="en-US" sz="2400" dirty="0" smtClean="0"/>
              <a:t>Sent home on LAMA (same treatment prior to hospitalization)</a:t>
            </a:r>
          </a:p>
          <a:p>
            <a:r>
              <a:rPr lang="en-US" sz="2400" dirty="0" smtClean="0"/>
              <a:t>Myocardial infarction following the exacerbation</a:t>
            </a:r>
          </a:p>
          <a:p>
            <a:r>
              <a:rPr lang="en-US" sz="2400" dirty="0" smtClean="0"/>
              <a:t>Recently seen by cardiologist</a:t>
            </a:r>
          </a:p>
          <a:p>
            <a:pPr lvl="1"/>
            <a:r>
              <a:rPr lang="en-US" sz="2400" dirty="0" smtClean="0"/>
              <a:t>Stable, no angina</a:t>
            </a:r>
          </a:p>
        </p:txBody>
      </p:sp>
    </p:spTree>
    <p:custDataLst>
      <p:tags r:id="rId1"/>
    </p:custDataLst>
    <p:extLst>
      <p:ext uri="{BB962C8B-B14F-4D97-AF65-F5344CB8AC3E}">
        <p14:creationId xmlns:p14="http://schemas.microsoft.com/office/powerpoint/2010/main" val="158141770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Tracy–Exam and Evaluation</a:t>
            </a:r>
            <a:endParaRPr lang="en-US" dirty="0"/>
          </a:p>
        </p:txBody>
      </p:sp>
      <p:sp>
        <p:nvSpPr>
          <p:cNvPr id="3" name="Content Placeholder 2"/>
          <p:cNvSpPr>
            <a:spLocks noGrp="1"/>
          </p:cNvSpPr>
          <p:nvPr>
            <p:ph idx="1"/>
          </p:nvPr>
        </p:nvSpPr>
        <p:spPr>
          <a:xfrm>
            <a:off x="1110074" y="1063229"/>
            <a:ext cx="7576726" cy="3394472"/>
          </a:xfrm>
        </p:spPr>
        <p:txBody>
          <a:bodyPr>
            <a:normAutofit lnSpcReduction="10000"/>
          </a:bodyPr>
          <a:lstStyle/>
          <a:p>
            <a:r>
              <a:rPr lang="en-US" sz="2400" dirty="0" smtClean="0"/>
              <a:t>5’5”, 138 </a:t>
            </a:r>
            <a:r>
              <a:rPr lang="en-US" sz="2400" dirty="0" err="1" smtClean="0"/>
              <a:t>lbs</a:t>
            </a:r>
            <a:endParaRPr lang="en-US" sz="2400" dirty="0" smtClean="0"/>
          </a:p>
          <a:p>
            <a:r>
              <a:rPr lang="en-US" sz="2400" dirty="0" smtClean="0"/>
              <a:t>Blood pressure slightly elevated (137/92) </a:t>
            </a:r>
          </a:p>
          <a:p>
            <a:r>
              <a:rPr lang="en-US" sz="2400" dirty="0" smtClean="0"/>
              <a:t>CXR normal</a:t>
            </a:r>
          </a:p>
          <a:p>
            <a:r>
              <a:rPr lang="en-US" sz="2400" dirty="0" smtClean="0"/>
              <a:t>No wheezing on examination</a:t>
            </a:r>
          </a:p>
          <a:p>
            <a:r>
              <a:rPr lang="en-US" sz="2400" dirty="0" smtClean="0"/>
              <a:t>CAT score = 22</a:t>
            </a:r>
          </a:p>
          <a:p>
            <a:r>
              <a:rPr lang="en-US" sz="2400" dirty="0" smtClean="0"/>
              <a:t>Current medications</a:t>
            </a:r>
            <a:endParaRPr lang="en-US" sz="2400" dirty="0"/>
          </a:p>
          <a:p>
            <a:pPr lvl="1"/>
            <a:r>
              <a:rPr lang="en-US" sz="2200" dirty="0"/>
              <a:t>LAMA </a:t>
            </a:r>
            <a:endParaRPr lang="en-US" sz="2200" dirty="0" smtClean="0"/>
          </a:p>
          <a:p>
            <a:pPr lvl="1"/>
            <a:r>
              <a:rPr lang="en-US" sz="2200" dirty="0" smtClean="0"/>
              <a:t>Beta </a:t>
            </a:r>
            <a:r>
              <a:rPr lang="en-US" sz="2200" dirty="0"/>
              <a:t>blocker; statin</a:t>
            </a:r>
          </a:p>
          <a:p>
            <a:endParaRPr lang="en-US" sz="2400" dirty="0"/>
          </a:p>
        </p:txBody>
      </p:sp>
    </p:spTree>
    <p:custDataLst>
      <p:tags r:id="rId1"/>
    </p:custDataLst>
    <p:extLst>
      <p:ext uri="{BB962C8B-B14F-4D97-AF65-F5344CB8AC3E}">
        <p14:creationId xmlns:p14="http://schemas.microsoft.com/office/powerpoint/2010/main" val="155389684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51" t="1513" r="4022"/>
          <a:stretch/>
        </p:blipFill>
        <p:spPr bwMode="auto">
          <a:xfrm>
            <a:off x="1219200" y="809625"/>
            <a:ext cx="6400800" cy="4197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119599" y="129779"/>
            <a:ext cx="7576726" cy="679846"/>
          </a:xfrm>
        </p:spPr>
        <p:txBody>
          <a:bodyPr/>
          <a:lstStyle/>
          <a:p>
            <a:r>
              <a:rPr lang="en-US" dirty="0" smtClean="0"/>
              <a:t>Tracy–Pulmonary Function Test</a:t>
            </a:r>
            <a:endParaRPr lang="en-US" dirty="0"/>
          </a:p>
        </p:txBody>
      </p:sp>
      <p:sp>
        <p:nvSpPr>
          <p:cNvPr id="5" name="Rectangle 4"/>
          <p:cNvSpPr/>
          <p:nvPr/>
        </p:nvSpPr>
        <p:spPr>
          <a:xfrm>
            <a:off x="4189081" y="1104204"/>
            <a:ext cx="1630693" cy="21566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8069555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276350" y="423863"/>
            <a:ext cx="7576726" cy="857250"/>
          </a:xfrm>
        </p:spPr>
        <p:txBody>
          <a:bodyPr>
            <a:normAutofit fontScale="90000"/>
          </a:bodyPr>
          <a:lstStyle/>
          <a:p>
            <a:r>
              <a:rPr lang="en-US" dirty="0"/>
              <a:t>Does Tracy’s Bronchodilator Response Point to an Asthmatic Component?</a:t>
            </a:r>
          </a:p>
        </p:txBody>
      </p:sp>
      <p:sp>
        <p:nvSpPr>
          <p:cNvPr id="3" name="TPAnswers"/>
          <p:cNvSpPr>
            <a:spLocks noGrp="1"/>
          </p:cNvSpPr>
          <p:nvPr>
            <p:ph type="body" idx="1"/>
            <p:custDataLst>
              <p:tags r:id="rId3"/>
            </p:custDataLst>
          </p:nvPr>
        </p:nvSpPr>
        <p:spPr>
          <a:xfrm>
            <a:off x="1485900" y="1628775"/>
            <a:ext cx="4114800" cy="3394472"/>
          </a:xfrm>
        </p:spPr>
        <p:txBody>
          <a:bodyPr>
            <a:normAutofit/>
          </a:bodyPr>
          <a:lstStyle/>
          <a:p>
            <a:pPr marL="514350" indent="-514350">
              <a:buFont typeface="+mj-lt"/>
              <a:buAutoNum type="alphaUcPeriod"/>
            </a:pPr>
            <a:r>
              <a:rPr lang="en-US" sz="2800" dirty="0"/>
              <a:t>Yes</a:t>
            </a:r>
          </a:p>
          <a:p>
            <a:pPr marL="514350" indent="-514350">
              <a:buFont typeface="+mj-lt"/>
              <a:buAutoNum type="alphaUcPeriod"/>
            </a:pPr>
            <a:r>
              <a:rPr lang="en-US" sz="2800" dirty="0"/>
              <a:t>No</a:t>
            </a:r>
          </a:p>
          <a:p>
            <a:pPr marL="514350" indent="-514350">
              <a:buFont typeface="+mj-lt"/>
              <a:buAutoNum type="alphaUcPeriod"/>
            </a:pPr>
            <a:r>
              <a:rPr lang="en-US" sz="2800" dirty="0"/>
              <a:t>Unsure</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204912394"/>
              </p:ext>
            </p:extLst>
          </p:nvPr>
        </p:nvGraphicFramePr>
        <p:xfrm>
          <a:off x="4281488" y="1377950"/>
          <a:ext cx="4572000" cy="3859213"/>
        </p:xfrm>
        <a:graphic>
          <a:graphicData uri="http://schemas.openxmlformats.org/presentationml/2006/ole">
            <mc:AlternateContent xmlns:mc="http://schemas.openxmlformats.org/markup-compatibility/2006">
              <mc:Choice xmlns:v="urn:schemas-microsoft-com:vml" Requires="v">
                <p:oleObj spid="_x0000_s19475" name="Chart" r:id="rId6" imgW="4571946" imgH="3855816" progId="MSGraph.Chart.8">
                  <p:embed followColorScheme="full"/>
                </p:oleObj>
              </mc:Choice>
              <mc:Fallback>
                <p:oleObj name="Chart" r:id="rId6" imgW="4571946" imgH="3855816" progId="MSGraph.Chart.8">
                  <p:embed followColorScheme="full"/>
                  <p:pic>
                    <p:nvPicPr>
                      <p:cNvPr id="0" name=""/>
                      <p:cNvPicPr/>
                      <p:nvPr/>
                    </p:nvPicPr>
                    <p:blipFill>
                      <a:blip r:embed="rId7"/>
                      <a:stretch>
                        <a:fillRect/>
                      </a:stretch>
                    </p:blipFill>
                    <p:spPr>
                      <a:xfrm>
                        <a:off x="4281488" y="1377950"/>
                        <a:ext cx="4572000" cy="3859213"/>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448224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171575" y="274638"/>
            <a:ext cx="7576726" cy="857250"/>
          </a:xfrm>
        </p:spPr>
        <p:txBody>
          <a:bodyPr>
            <a:normAutofit fontScale="90000"/>
          </a:bodyPr>
          <a:lstStyle/>
          <a:p>
            <a:r>
              <a:rPr lang="en-US" dirty="0"/>
              <a:t>Is There a Need For a Change in Treatment? What Would You Do?</a:t>
            </a:r>
          </a:p>
        </p:txBody>
      </p:sp>
      <p:sp>
        <p:nvSpPr>
          <p:cNvPr id="3" name="TPAnswers"/>
          <p:cNvSpPr>
            <a:spLocks noGrp="1"/>
          </p:cNvSpPr>
          <p:nvPr>
            <p:ph type="body" idx="1"/>
            <p:custDataLst>
              <p:tags r:id="rId3"/>
            </p:custDataLst>
          </p:nvPr>
        </p:nvSpPr>
        <p:spPr>
          <a:xfrm>
            <a:off x="1390650" y="1581150"/>
            <a:ext cx="4114800" cy="3394472"/>
          </a:xfrm>
        </p:spPr>
        <p:txBody>
          <a:bodyPr>
            <a:noAutofit/>
          </a:bodyPr>
          <a:lstStyle/>
          <a:p>
            <a:pPr marL="514350" indent="-514350">
              <a:buFont typeface="+mj-lt"/>
              <a:buAutoNum type="alphaUcPeriod"/>
            </a:pPr>
            <a:r>
              <a:rPr lang="en-US" sz="2600" dirty="0"/>
              <a:t>Continue LAMA </a:t>
            </a:r>
            <a:r>
              <a:rPr lang="en-US" sz="2600" dirty="0" err="1"/>
              <a:t>monotherapy</a:t>
            </a:r>
            <a:endParaRPr lang="en-US" sz="2600" dirty="0"/>
          </a:p>
          <a:p>
            <a:pPr marL="514350" indent="-514350">
              <a:buFont typeface="+mj-lt"/>
              <a:buAutoNum type="alphaUcPeriod"/>
            </a:pPr>
            <a:r>
              <a:rPr lang="en-US" sz="2600" dirty="0"/>
              <a:t>Add LABA + ICS to LAMA</a:t>
            </a:r>
          </a:p>
          <a:p>
            <a:pPr marL="514350" indent="-514350">
              <a:buFont typeface="+mj-lt"/>
              <a:buAutoNum type="alphaUcPeriod"/>
            </a:pPr>
            <a:r>
              <a:rPr lang="en-US" sz="2600" dirty="0"/>
              <a:t>Switch to LABA + ICS</a:t>
            </a:r>
          </a:p>
          <a:p>
            <a:pPr marL="514350" indent="-514350">
              <a:buFont typeface="+mj-lt"/>
              <a:buAutoNum type="alphaUcPeriod"/>
            </a:pPr>
            <a:r>
              <a:rPr lang="en-US" sz="2600" dirty="0"/>
              <a:t>Switch to fixed-dose combination LAMA + LABA</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814062056"/>
              </p:ext>
            </p:extLst>
          </p:nvPr>
        </p:nvGraphicFramePr>
        <p:xfrm>
          <a:off x="4508500" y="1282700"/>
          <a:ext cx="4572000" cy="3859213"/>
        </p:xfrm>
        <a:graphic>
          <a:graphicData uri="http://schemas.openxmlformats.org/presentationml/2006/ole">
            <mc:AlternateContent xmlns:mc="http://schemas.openxmlformats.org/markup-compatibility/2006">
              <mc:Choice xmlns:v="urn:schemas-microsoft-com:vml" Requires="v">
                <p:oleObj spid="_x0000_s20499" name="Chart" r:id="rId6" imgW="4571946" imgH="3855816" progId="MSGraph.Chart.8">
                  <p:embed followColorScheme="full"/>
                </p:oleObj>
              </mc:Choice>
              <mc:Fallback>
                <p:oleObj name="Chart" r:id="rId6" imgW="4571946" imgH="3855816" progId="MSGraph.Chart.8">
                  <p:embed followColorScheme="full"/>
                  <p:pic>
                    <p:nvPicPr>
                      <p:cNvPr id="0" name=""/>
                      <p:cNvPicPr/>
                      <p:nvPr/>
                    </p:nvPicPr>
                    <p:blipFill>
                      <a:blip r:embed="rId7"/>
                      <a:stretch>
                        <a:fillRect/>
                      </a:stretch>
                    </p:blipFill>
                    <p:spPr>
                      <a:xfrm>
                        <a:off x="4508500" y="1282700"/>
                        <a:ext cx="4572000" cy="3859213"/>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967447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171" y="382589"/>
            <a:ext cx="5349658" cy="424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6922" y="4558725"/>
            <a:ext cx="3889252" cy="584775"/>
          </a:xfrm>
          <a:prstGeom prst="rect">
            <a:avLst/>
          </a:prstGeom>
        </p:spPr>
        <p:txBody>
          <a:bodyPr wrap="square">
            <a:spAutoFit/>
          </a:bodyPr>
          <a:lstStyle/>
          <a:p>
            <a:r>
              <a:rPr lang="en-US" sz="1600" u="sng" dirty="0">
                <a:solidFill>
                  <a:srgbClr val="000000"/>
                </a:solidFill>
              </a:rPr>
              <a:t>http://www.goldcopd.org</a:t>
            </a:r>
            <a:r>
              <a:rPr lang="en-US" sz="1600" dirty="0" smtClean="0">
                <a:solidFill>
                  <a:srgbClr val="000000"/>
                </a:solidFill>
              </a:rPr>
              <a:t>.</a:t>
            </a:r>
          </a:p>
          <a:p>
            <a:r>
              <a:rPr lang="en-US" sz="1600" dirty="0"/>
              <a:t>Kaplan AG. </a:t>
            </a:r>
            <a:r>
              <a:rPr lang="en-US" sz="1600" i="1" dirty="0" err="1"/>
              <a:t>Int</a:t>
            </a:r>
            <a:r>
              <a:rPr lang="en-US" sz="1600" i="1" dirty="0"/>
              <a:t> J COPD</a:t>
            </a:r>
            <a:r>
              <a:rPr lang="en-US" sz="1600" dirty="0"/>
              <a:t>. 2015;10:2535-2548</a:t>
            </a:r>
            <a:r>
              <a:rPr lang="en-US" sz="1600" dirty="0" smtClean="0"/>
              <a:t>.</a:t>
            </a:r>
            <a:endParaRPr lang="en-US" sz="1600" dirty="0"/>
          </a:p>
        </p:txBody>
      </p:sp>
      <p:sp>
        <p:nvSpPr>
          <p:cNvPr id="2" name="Right Arrow 1"/>
          <p:cNvSpPr/>
          <p:nvPr/>
        </p:nvSpPr>
        <p:spPr>
          <a:xfrm>
            <a:off x="3978021" y="497521"/>
            <a:ext cx="978408" cy="484632"/>
          </a:xfrm>
          <a:prstGeom prst="rightArrow">
            <a:avLst/>
          </a:prstGeom>
          <a:solidFill>
            <a:schemeClr val="accent6"/>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Tracy</a:t>
            </a:r>
            <a:endParaRPr lang="en-US" b="1" dirty="0"/>
          </a:p>
        </p:txBody>
      </p:sp>
    </p:spTree>
    <p:custDataLst>
      <p:tags r:id="rId1"/>
    </p:custDataLst>
    <p:extLst>
      <p:ext uri="{BB962C8B-B14F-4D97-AF65-F5344CB8AC3E}">
        <p14:creationId xmlns:p14="http://schemas.microsoft.com/office/powerpoint/2010/main" val="29624730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1110074" y="1072755"/>
            <a:ext cx="7576726" cy="3394472"/>
          </a:xfrm>
        </p:spPr>
        <p:txBody>
          <a:bodyPr>
            <a:normAutofit fontScale="85000" lnSpcReduction="10000"/>
          </a:bodyPr>
          <a:lstStyle/>
          <a:p>
            <a:pPr lvl="0">
              <a:lnSpc>
                <a:spcPct val="120000"/>
              </a:lnSpc>
            </a:pPr>
            <a:r>
              <a:rPr lang="en-US" dirty="0"/>
              <a:t>Evaluate key </a:t>
            </a:r>
            <a:r>
              <a:rPr lang="en-US" dirty="0" smtClean="0"/>
              <a:t>data </a:t>
            </a:r>
            <a:r>
              <a:rPr lang="en-US" dirty="0"/>
              <a:t>from clinical trials on new and emerging fixed-dose LAMA/LABA inhalers in COPD</a:t>
            </a:r>
          </a:p>
          <a:p>
            <a:pPr lvl="1">
              <a:lnSpc>
                <a:spcPct val="120000"/>
              </a:lnSpc>
            </a:pPr>
            <a:r>
              <a:rPr lang="en-US" dirty="0" smtClean="0"/>
              <a:t>Efficacy</a:t>
            </a:r>
          </a:p>
          <a:p>
            <a:pPr lvl="1">
              <a:lnSpc>
                <a:spcPct val="120000"/>
              </a:lnSpc>
            </a:pPr>
            <a:r>
              <a:rPr lang="en-US" dirty="0" smtClean="0"/>
              <a:t>Safety</a:t>
            </a:r>
            <a:endParaRPr lang="en-US" dirty="0"/>
          </a:p>
          <a:p>
            <a:pPr lvl="0">
              <a:lnSpc>
                <a:spcPct val="120000"/>
              </a:lnSpc>
            </a:pPr>
            <a:r>
              <a:rPr lang="en-US" dirty="0"/>
              <a:t>Apply information on the efficacy and safety of new/emerging LAMA/LABA inhalers in COPD to specific clinical scenarios</a:t>
            </a:r>
          </a:p>
          <a:p>
            <a:endParaRPr lang="en-US" dirty="0"/>
          </a:p>
        </p:txBody>
      </p:sp>
    </p:spTree>
    <p:custDataLst>
      <p:tags r:id="rId1"/>
    </p:custDataLst>
    <p:extLst>
      <p:ext uri="{BB962C8B-B14F-4D97-AF65-F5344CB8AC3E}">
        <p14:creationId xmlns:p14="http://schemas.microsoft.com/office/powerpoint/2010/main" val="45066765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370" y="1752600"/>
            <a:ext cx="8337499" cy="2082800"/>
          </a:xfrm>
        </p:spPr>
        <p:txBody>
          <a:bodyPr>
            <a:noAutofit/>
          </a:bodyPr>
          <a:lstStyle/>
          <a:p>
            <a:pPr algn="ctr"/>
            <a:r>
              <a:rPr lang="en-US" sz="2600" dirty="0" smtClean="0"/>
              <a:t>What Do </a:t>
            </a:r>
            <a:r>
              <a:rPr lang="en-US" sz="2600" dirty="0"/>
              <a:t>W</a:t>
            </a:r>
            <a:r>
              <a:rPr lang="en-US" sz="2600" dirty="0" smtClean="0"/>
              <a:t>e </a:t>
            </a:r>
            <a:r>
              <a:rPr lang="en-US" sz="2600" dirty="0"/>
              <a:t>K</a:t>
            </a:r>
            <a:r>
              <a:rPr lang="en-US" sz="2600" dirty="0" smtClean="0"/>
              <a:t>now </a:t>
            </a:r>
            <a:r>
              <a:rPr lang="en-US" sz="2600" dirty="0"/>
              <a:t>A</a:t>
            </a:r>
            <a:r>
              <a:rPr lang="en-US" sz="2600" dirty="0" smtClean="0"/>
              <a:t>bout the Safety </a:t>
            </a:r>
            <a:r>
              <a:rPr lang="en-US" sz="2600" dirty="0"/>
              <a:t>P</a:t>
            </a:r>
            <a:r>
              <a:rPr lang="en-US" sz="2600" dirty="0" smtClean="0"/>
              <a:t>rofile of </a:t>
            </a:r>
            <a:br>
              <a:rPr lang="en-US" sz="2600" dirty="0" smtClean="0"/>
            </a:br>
            <a:r>
              <a:rPr lang="en-US" sz="2600" dirty="0" smtClean="0"/>
              <a:t>FDC LAMA/LABAs, Including in Patients                                                       with Cardiovascular </a:t>
            </a:r>
            <a:r>
              <a:rPr lang="en-US" sz="2600" dirty="0"/>
              <a:t>C</a:t>
            </a:r>
            <a:r>
              <a:rPr lang="en-US" sz="2600" dirty="0" smtClean="0"/>
              <a:t>omorbidities?</a:t>
            </a:r>
            <a:br>
              <a:rPr lang="en-US" sz="2600" dirty="0" smtClean="0"/>
            </a:br>
            <a:r>
              <a:rPr lang="en-US" sz="2600" dirty="0" smtClean="0"/>
              <a:t/>
            </a:r>
            <a:br>
              <a:rPr lang="en-US" sz="2600" dirty="0" smtClean="0"/>
            </a:br>
            <a:r>
              <a:rPr lang="en-US" sz="2600" dirty="0" smtClean="0"/>
              <a:t>What Data </a:t>
            </a:r>
            <a:r>
              <a:rPr lang="en-US" sz="2600" dirty="0"/>
              <a:t>D</a:t>
            </a:r>
            <a:r>
              <a:rPr lang="en-US" sz="2600" dirty="0" smtClean="0"/>
              <a:t>o </a:t>
            </a:r>
            <a:r>
              <a:rPr lang="en-US" sz="2600" dirty="0"/>
              <a:t>W</a:t>
            </a:r>
            <a:r>
              <a:rPr lang="en-US" sz="2600" dirty="0" smtClean="0"/>
              <a:t>e </a:t>
            </a:r>
            <a:r>
              <a:rPr lang="en-US" sz="2600" dirty="0"/>
              <a:t>H</a:t>
            </a:r>
            <a:r>
              <a:rPr lang="en-US" sz="2600" dirty="0" smtClean="0"/>
              <a:t>ave to Guide </a:t>
            </a:r>
            <a:r>
              <a:rPr lang="en-US" sz="2600" dirty="0"/>
              <a:t>O</a:t>
            </a:r>
            <a:r>
              <a:rPr lang="en-US" sz="2600" dirty="0" smtClean="0"/>
              <a:t>ur Decision </a:t>
            </a:r>
            <a:r>
              <a:rPr lang="en-US" sz="2600" dirty="0"/>
              <a:t>M</a:t>
            </a:r>
            <a:r>
              <a:rPr lang="en-US" sz="2600" dirty="0" smtClean="0"/>
              <a:t>aking?</a:t>
            </a:r>
            <a:endParaRPr lang="en-US" sz="2600" dirty="0"/>
          </a:p>
        </p:txBody>
      </p:sp>
    </p:spTree>
    <p:custDataLst>
      <p:tags r:id="rId1"/>
    </p:custDataLst>
    <p:extLst>
      <p:ext uri="{BB962C8B-B14F-4D97-AF65-F5344CB8AC3E}">
        <p14:creationId xmlns:p14="http://schemas.microsoft.com/office/powerpoint/2010/main" val="361717904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074" y="205979"/>
            <a:ext cx="8033926" cy="857250"/>
          </a:xfrm>
        </p:spPr>
        <p:txBody>
          <a:bodyPr>
            <a:normAutofit fontScale="90000"/>
          </a:bodyPr>
          <a:lstStyle/>
          <a:p>
            <a:r>
              <a:rPr lang="en-US" dirty="0" smtClean="0"/>
              <a:t>FDC LAMA/LABAs</a:t>
            </a:r>
            <a:br>
              <a:rPr lang="en-US" dirty="0" smtClean="0"/>
            </a:br>
            <a:r>
              <a:rPr lang="en-US" sz="2200" dirty="0" smtClean="0"/>
              <a:t>Caution Regarding Use in Patients with Cardiovascular Disorders</a:t>
            </a:r>
            <a:endParaRPr lang="en-US" sz="2200" dirty="0"/>
          </a:p>
        </p:txBody>
      </p:sp>
      <p:sp>
        <p:nvSpPr>
          <p:cNvPr id="3" name="Content Placeholder 2"/>
          <p:cNvSpPr>
            <a:spLocks noGrp="1"/>
          </p:cNvSpPr>
          <p:nvPr>
            <p:ph idx="1"/>
          </p:nvPr>
        </p:nvSpPr>
        <p:spPr>
          <a:xfrm>
            <a:off x="1110074" y="1071002"/>
            <a:ext cx="7576726" cy="3394472"/>
          </a:xfrm>
        </p:spPr>
        <p:txBody>
          <a:bodyPr>
            <a:normAutofit/>
          </a:bodyPr>
          <a:lstStyle/>
          <a:p>
            <a:r>
              <a:rPr lang="el-GR" sz="2000" dirty="0" smtClean="0"/>
              <a:t>β</a:t>
            </a:r>
            <a:r>
              <a:rPr lang="en-US" sz="2000" baseline="-25000" dirty="0" smtClean="0"/>
              <a:t>2</a:t>
            </a:r>
            <a:r>
              <a:rPr lang="en-US" sz="2000" dirty="0" smtClean="0"/>
              <a:t>-agonists </a:t>
            </a:r>
            <a:r>
              <a:rPr lang="en-US" sz="2000" dirty="0"/>
              <a:t>can produce a clinically significant cardiovascular effect in some patients </a:t>
            </a:r>
            <a:r>
              <a:rPr lang="en-US" sz="2000" dirty="0" smtClean="0"/>
              <a:t>(increases </a:t>
            </a:r>
            <a:r>
              <a:rPr lang="en-US" sz="2000" dirty="0"/>
              <a:t>in pulse rate, systolic or diastolic blood pressure, or </a:t>
            </a:r>
            <a:r>
              <a:rPr lang="en-US" sz="2000" dirty="0" smtClean="0"/>
              <a:t>symptoms)</a:t>
            </a:r>
            <a:endParaRPr lang="en-US" sz="2000" dirty="0"/>
          </a:p>
          <a:p>
            <a:r>
              <a:rPr lang="el-GR" sz="2000" dirty="0" smtClean="0"/>
              <a:t>β</a:t>
            </a:r>
            <a:r>
              <a:rPr lang="en-US" sz="2000" dirty="0" smtClean="0"/>
              <a:t>-agonists </a:t>
            </a:r>
            <a:r>
              <a:rPr lang="en-US" sz="2000" dirty="0"/>
              <a:t>have been reported to produce electrocardiographic </a:t>
            </a:r>
            <a:r>
              <a:rPr lang="en-US" sz="2000" dirty="0" smtClean="0"/>
              <a:t>changes (flattening </a:t>
            </a:r>
            <a:r>
              <a:rPr lang="en-US" sz="2000" dirty="0"/>
              <a:t>of the T wave, prolongation of the </a:t>
            </a:r>
            <a:r>
              <a:rPr lang="en-US" sz="2000" dirty="0" err="1"/>
              <a:t>QTc</a:t>
            </a:r>
            <a:r>
              <a:rPr lang="en-US" sz="2000" dirty="0"/>
              <a:t> interval, and ST segment </a:t>
            </a:r>
            <a:r>
              <a:rPr lang="en-US" sz="2000" dirty="0" smtClean="0"/>
              <a:t>depression</a:t>
            </a:r>
            <a:r>
              <a:rPr lang="en-US" sz="2000" dirty="0"/>
              <a:t>)</a:t>
            </a:r>
          </a:p>
          <a:p>
            <a:r>
              <a:rPr lang="el-GR" sz="2000" dirty="0" smtClean="0"/>
              <a:t>β</a:t>
            </a:r>
            <a:r>
              <a:rPr lang="en-US" sz="2000" dirty="0" smtClean="0"/>
              <a:t>-blockers </a:t>
            </a:r>
            <a:r>
              <a:rPr lang="en-US" sz="2000" dirty="0"/>
              <a:t>and the </a:t>
            </a:r>
            <a:r>
              <a:rPr lang="en-US" sz="2000" dirty="0" smtClean="0"/>
              <a:t>LABA component of FDC LAMA/LABAs may </a:t>
            </a:r>
            <a:r>
              <a:rPr lang="en-US" sz="2000" dirty="0"/>
              <a:t>interfere with the effect of each other when administered </a:t>
            </a:r>
            <a:r>
              <a:rPr lang="en-US" sz="2000" dirty="0" smtClean="0"/>
              <a:t>concurrently</a:t>
            </a:r>
          </a:p>
          <a:p>
            <a:r>
              <a:rPr lang="el-GR" sz="2000" dirty="0"/>
              <a:t>β</a:t>
            </a:r>
            <a:r>
              <a:rPr lang="en-US" sz="2000" dirty="0"/>
              <a:t>-blockers</a:t>
            </a:r>
            <a:r>
              <a:rPr lang="en-US" sz="2000" dirty="0" smtClean="0"/>
              <a:t> may </a:t>
            </a:r>
            <a:r>
              <a:rPr lang="en-US" sz="2000" dirty="0"/>
              <a:t>produce severe bronchospasm in COPD </a:t>
            </a:r>
            <a:r>
              <a:rPr lang="en-US" sz="2000" dirty="0" smtClean="0"/>
              <a:t>patients</a:t>
            </a:r>
          </a:p>
          <a:p>
            <a:endParaRPr lang="en-US" sz="2000" dirty="0" smtClean="0"/>
          </a:p>
          <a:p>
            <a:endParaRPr lang="en-US" sz="2000" dirty="0" smtClean="0"/>
          </a:p>
        </p:txBody>
      </p:sp>
      <p:sp>
        <p:nvSpPr>
          <p:cNvPr id="5" name="TextBox 4"/>
          <p:cNvSpPr txBox="1"/>
          <p:nvPr/>
        </p:nvSpPr>
        <p:spPr>
          <a:xfrm>
            <a:off x="274803" y="4382184"/>
            <a:ext cx="5186869" cy="646331"/>
          </a:xfrm>
          <a:prstGeom prst="rect">
            <a:avLst/>
          </a:prstGeom>
          <a:noFill/>
        </p:spPr>
        <p:txBody>
          <a:bodyPr wrap="none" rtlCol="0">
            <a:spAutoFit/>
          </a:bodyPr>
          <a:lstStyle/>
          <a:p>
            <a:r>
              <a:rPr lang="en-US" sz="1200" dirty="0"/>
              <a:t>http://</a:t>
            </a:r>
            <a:r>
              <a:rPr lang="en-US" sz="1200" dirty="0" smtClean="0"/>
              <a:t>www.accessdata.fda.gov/drugsatfda_docs/label/2016/203975s003lbl.pdf</a:t>
            </a:r>
          </a:p>
          <a:p>
            <a:r>
              <a:rPr lang="en-US" sz="1200" dirty="0"/>
              <a:t>http://</a:t>
            </a:r>
            <a:r>
              <a:rPr lang="en-US" sz="1200" dirty="0" smtClean="0"/>
              <a:t>www.accessdata.fda.gov/drugsatfda_docs/label/2016/206756s002lbl.pdf</a:t>
            </a:r>
          </a:p>
          <a:p>
            <a:r>
              <a:rPr lang="en-US" sz="1200" dirty="0"/>
              <a:t>http://</a:t>
            </a:r>
            <a:r>
              <a:rPr lang="en-US" sz="1200" dirty="0" smtClean="0"/>
              <a:t>www.accessdata.fda.gov/drugsatfda_docs/label/2015/207930s000lbl.pdf </a:t>
            </a:r>
          </a:p>
        </p:txBody>
      </p:sp>
    </p:spTree>
    <p:custDataLst>
      <p:tags r:id="rId1"/>
    </p:custDataLst>
    <p:extLst>
      <p:ext uri="{BB962C8B-B14F-4D97-AF65-F5344CB8AC3E}">
        <p14:creationId xmlns:p14="http://schemas.microsoft.com/office/powerpoint/2010/main" val="300369276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551" y="343850"/>
            <a:ext cx="7969713" cy="857250"/>
          </a:xfrm>
        </p:spPr>
        <p:txBody>
          <a:bodyPr>
            <a:noAutofit/>
          </a:bodyPr>
          <a:lstStyle/>
          <a:p>
            <a:r>
              <a:rPr lang="en-US" sz="2800" dirty="0" smtClean="0"/>
              <a:t>Network Meta-analysis: LAMA/LABA Combinations </a:t>
            </a:r>
            <a:r>
              <a:rPr lang="en-US" sz="2800" dirty="0" err="1" smtClean="0"/>
              <a:t>vs</a:t>
            </a:r>
            <a:r>
              <a:rPr lang="en-US" sz="2800" dirty="0" smtClean="0"/>
              <a:t> Comparators on Adverse Events</a:t>
            </a:r>
            <a:endParaRPr lang="en-US" sz="2800" dirty="0"/>
          </a:p>
        </p:txBody>
      </p:sp>
      <p:sp>
        <p:nvSpPr>
          <p:cNvPr id="4" name="TextBox 3"/>
          <p:cNvSpPr txBox="1"/>
          <p:nvPr/>
        </p:nvSpPr>
        <p:spPr>
          <a:xfrm>
            <a:off x="387706" y="4724592"/>
            <a:ext cx="3141501" cy="338554"/>
          </a:xfrm>
          <a:prstGeom prst="rect">
            <a:avLst/>
          </a:prstGeom>
          <a:noFill/>
        </p:spPr>
        <p:txBody>
          <a:bodyPr wrap="none" rtlCol="0">
            <a:spAutoFit/>
          </a:bodyPr>
          <a:lstStyle/>
          <a:p>
            <a:r>
              <a:rPr lang="en-US" sz="1600" dirty="0" smtClean="0"/>
              <a:t>Oba Y, et al. </a:t>
            </a:r>
            <a:r>
              <a:rPr lang="en-US" sz="1600" i="1" dirty="0" smtClean="0"/>
              <a:t>Thorax</a:t>
            </a:r>
            <a:r>
              <a:rPr lang="en-US" sz="1600" dirty="0" smtClean="0"/>
              <a:t>. 2016;71:15-25.</a:t>
            </a:r>
            <a:endParaRPr lang="en-US" sz="1600" dirty="0"/>
          </a:p>
        </p:txBody>
      </p:sp>
      <p:sp>
        <p:nvSpPr>
          <p:cNvPr id="6" name="TextBox 5"/>
          <p:cNvSpPr txBox="1"/>
          <p:nvPr/>
        </p:nvSpPr>
        <p:spPr>
          <a:xfrm>
            <a:off x="6159130" y="4699711"/>
            <a:ext cx="2714205" cy="261610"/>
          </a:xfrm>
          <a:prstGeom prst="rect">
            <a:avLst/>
          </a:prstGeom>
          <a:noFill/>
        </p:spPr>
        <p:txBody>
          <a:bodyPr wrap="none" rtlCol="0">
            <a:spAutoFit/>
          </a:bodyPr>
          <a:lstStyle/>
          <a:p>
            <a:r>
              <a:rPr lang="en-US" sz="1100" dirty="0" smtClean="0"/>
              <a:t>HR: hazard ratio; SAE: serious adverse event</a:t>
            </a:r>
            <a:endParaRPr lang="en-US" sz="1100" dirty="0"/>
          </a:p>
        </p:txBody>
      </p:sp>
      <p:graphicFrame>
        <p:nvGraphicFramePr>
          <p:cNvPr id="3" name="Table 2"/>
          <p:cNvGraphicFramePr>
            <a:graphicFrameLocks noGrp="1"/>
          </p:cNvGraphicFramePr>
          <p:nvPr>
            <p:extLst>
              <p:ext uri="{D42A27DB-BD31-4B8C-83A1-F6EECF244321}">
                <p14:modId xmlns:p14="http://schemas.microsoft.com/office/powerpoint/2010/main" val="404003169"/>
              </p:ext>
            </p:extLst>
          </p:nvPr>
        </p:nvGraphicFramePr>
        <p:xfrm>
          <a:off x="468172" y="1594714"/>
          <a:ext cx="8405163" cy="2913939"/>
        </p:xfrm>
        <a:graphic>
          <a:graphicData uri="http://schemas.openxmlformats.org/drawingml/2006/table">
            <a:tbl>
              <a:tblPr firstRow="1" bandRow="1">
                <a:tableStyleId>{5C22544A-7EE6-4342-B048-85BDC9FD1C3A}</a:tableStyleId>
              </a:tblPr>
              <a:tblGrid>
                <a:gridCol w="2757831"/>
                <a:gridCol w="1411833"/>
                <a:gridCol w="1411833"/>
                <a:gridCol w="1411833"/>
                <a:gridCol w="1411833"/>
              </a:tblGrid>
              <a:tr h="1059739">
                <a:tc>
                  <a:txBody>
                    <a:bodyPr/>
                    <a:lstStyle/>
                    <a:p>
                      <a:endParaRPr lang="en-US" dirty="0"/>
                    </a:p>
                  </a:txBody>
                  <a:tcPr/>
                </a:tc>
                <a:tc>
                  <a:txBody>
                    <a:bodyPr/>
                    <a:lstStyle/>
                    <a:p>
                      <a:pPr algn="ctr"/>
                      <a:r>
                        <a:rPr lang="en-US" dirty="0" smtClean="0"/>
                        <a:t>Mortality</a:t>
                      </a:r>
                    </a:p>
                    <a:p>
                      <a:pPr algn="ctr"/>
                      <a:r>
                        <a:rPr lang="en-US" dirty="0" smtClean="0"/>
                        <a:t>HR </a:t>
                      </a:r>
                      <a:endParaRPr lang="en-US" dirty="0"/>
                    </a:p>
                  </a:txBody>
                  <a:tcPr anchor="ctr"/>
                </a:tc>
                <a:tc>
                  <a:txBody>
                    <a:bodyPr/>
                    <a:lstStyle/>
                    <a:p>
                      <a:pPr algn="ctr"/>
                      <a:r>
                        <a:rPr lang="en-US" dirty="0" smtClean="0"/>
                        <a:t>Total SAEs</a:t>
                      </a:r>
                    </a:p>
                    <a:p>
                      <a:pPr algn="ctr"/>
                      <a:r>
                        <a:rPr lang="en-US" dirty="0" smtClean="0"/>
                        <a:t>HR </a:t>
                      </a:r>
                      <a:endParaRPr lang="en-US" dirty="0"/>
                    </a:p>
                  </a:txBody>
                  <a:tcPr anchor="ctr"/>
                </a:tc>
                <a:tc>
                  <a:txBody>
                    <a:bodyPr/>
                    <a:lstStyle/>
                    <a:p>
                      <a:pPr algn="ctr"/>
                      <a:r>
                        <a:rPr lang="en-US" dirty="0" smtClean="0"/>
                        <a:t>Cardiac SAEs</a:t>
                      </a:r>
                    </a:p>
                    <a:p>
                      <a:pPr algn="ctr"/>
                      <a:r>
                        <a:rPr lang="en-US" dirty="0" smtClean="0"/>
                        <a:t>HR</a:t>
                      </a:r>
                      <a:endParaRPr lang="en-US" dirty="0"/>
                    </a:p>
                  </a:txBody>
                  <a:tcPr anchor="ctr"/>
                </a:tc>
                <a:tc>
                  <a:txBody>
                    <a:bodyPr/>
                    <a:lstStyle/>
                    <a:p>
                      <a:pPr algn="ctr"/>
                      <a:r>
                        <a:rPr lang="en-US" dirty="0" smtClean="0"/>
                        <a:t>Dropouts due to AEs</a:t>
                      </a:r>
                    </a:p>
                    <a:p>
                      <a:pPr algn="ctr"/>
                      <a:r>
                        <a:rPr lang="en-US" dirty="0" smtClean="0"/>
                        <a:t>HR</a:t>
                      </a:r>
                      <a:endParaRPr lang="en-US" dirty="0"/>
                    </a:p>
                  </a:txBody>
                  <a:tcPr anchor="ctr"/>
                </a:tc>
              </a:tr>
              <a:tr h="370840">
                <a:tc>
                  <a:txBody>
                    <a:bodyPr/>
                    <a:lstStyle/>
                    <a:p>
                      <a:r>
                        <a:rPr lang="en-US" dirty="0" smtClean="0"/>
                        <a:t>FDC</a:t>
                      </a:r>
                      <a:r>
                        <a:rPr lang="en-US" baseline="0" dirty="0" smtClean="0"/>
                        <a:t> LAMA-LABA </a:t>
                      </a:r>
                      <a:r>
                        <a:rPr lang="en-US" baseline="0" dirty="0" err="1" smtClean="0"/>
                        <a:t>vs</a:t>
                      </a:r>
                      <a:r>
                        <a:rPr lang="en-US" baseline="0" dirty="0" smtClean="0"/>
                        <a:t> placebo</a:t>
                      </a:r>
                      <a:endParaRPr lang="en-US" dirty="0"/>
                    </a:p>
                  </a:txBody>
                  <a:tcPr/>
                </a:tc>
                <a:tc>
                  <a:txBody>
                    <a:bodyPr/>
                    <a:lstStyle/>
                    <a:p>
                      <a:pPr algn="ctr"/>
                      <a:r>
                        <a:rPr lang="en-US" sz="1400" dirty="0" smtClean="0"/>
                        <a:t>1.95 (0.73, 7.71)</a:t>
                      </a:r>
                      <a:endParaRPr lang="en-US" sz="1400" dirty="0"/>
                    </a:p>
                  </a:txBody>
                  <a:tcPr anchor="ctr"/>
                </a:tc>
                <a:tc>
                  <a:txBody>
                    <a:bodyPr/>
                    <a:lstStyle/>
                    <a:p>
                      <a:pPr algn="ctr"/>
                      <a:r>
                        <a:rPr lang="en-US" sz="1400" dirty="0" smtClean="0"/>
                        <a:t>1.10 (0.89, 1.38)</a:t>
                      </a:r>
                      <a:endParaRPr lang="en-US" sz="1400" dirty="0"/>
                    </a:p>
                  </a:txBody>
                  <a:tcPr anchor="ctr"/>
                </a:tc>
                <a:tc>
                  <a:txBody>
                    <a:bodyPr/>
                    <a:lstStyle/>
                    <a:p>
                      <a:pPr algn="ctr"/>
                      <a:r>
                        <a:rPr lang="en-US" sz="1400" dirty="0" smtClean="0"/>
                        <a:t>1.65 (0.81, 3.35)</a:t>
                      </a:r>
                      <a:endParaRPr lang="en-US" sz="1400" dirty="0"/>
                    </a:p>
                  </a:txBody>
                  <a:tcPr anchor="ctr"/>
                </a:tc>
                <a:tc>
                  <a:txBody>
                    <a:bodyPr/>
                    <a:lstStyle/>
                    <a:p>
                      <a:pPr algn="ctr"/>
                      <a:r>
                        <a:rPr lang="en-US" sz="1400" dirty="0" smtClean="0"/>
                        <a:t>0.95 (0.71, 1.28)</a:t>
                      </a:r>
                      <a:endParaRPr lang="en-US" sz="1400" dirty="0"/>
                    </a:p>
                  </a:txBody>
                  <a:tcPr anchor="ct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FDC</a:t>
                      </a:r>
                      <a:r>
                        <a:rPr lang="en-US" baseline="0" dirty="0" smtClean="0"/>
                        <a:t> LAMA-LABA </a:t>
                      </a:r>
                      <a:r>
                        <a:rPr lang="en-US" baseline="0" dirty="0" err="1" smtClean="0"/>
                        <a:t>vs</a:t>
                      </a:r>
                      <a:r>
                        <a:rPr lang="en-US" baseline="0" dirty="0" smtClean="0"/>
                        <a:t> LABA</a:t>
                      </a:r>
                      <a:endParaRPr lang="en-US" dirty="0" smtClean="0"/>
                    </a:p>
                  </a:txBody>
                  <a:tcPr/>
                </a:tc>
                <a:tc>
                  <a:txBody>
                    <a:bodyPr/>
                    <a:lstStyle/>
                    <a:p>
                      <a:pPr algn="ctr"/>
                      <a:r>
                        <a:rPr lang="en-US" sz="1400" dirty="0" smtClean="0"/>
                        <a:t>0.99 (0.61, 1.66)</a:t>
                      </a:r>
                      <a:endParaRPr lang="en-US" sz="1400" dirty="0"/>
                    </a:p>
                  </a:txBody>
                  <a:tcPr anchor="ctr"/>
                </a:tc>
                <a:tc>
                  <a:txBody>
                    <a:bodyPr/>
                    <a:lstStyle/>
                    <a:p>
                      <a:pPr algn="ctr"/>
                      <a:r>
                        <a:rPr lang="en-US" sz="1400" dirty="0" smtClean="0"/>
                        <a:t>0.96 (0.84, 1.10)</a:t>
                      </a:r>
                      <a:endParaRPr lang="en-US" sz="1400" dirty="0"/>
                    </a:p>
                  </a:txBody>
                  <a:tcPr anchor="ctr"/>
                </a:tc>
                <a:tc>
                  <a:txBody>
                    <a:bodyPr/>
                    <a:lstStyle/>
                    <a:p>
                      <a:pPr algn="ctr"/>
                      <a:r>
                        <a:rPr lang="en-US" sz="1400" dirty="0" smtClean="0"/>
                        <a:t>0.82 (0.46, 1.35)</a:t>
                      </a:r>
                      <a:endParaRPr lang="en-US" sz="1400" dirty="0"/>
                    </a:p>
                  </a:txBody>
                  <a:tcPr anchor="ctr"/>
                </a:tc>
                <a:tc>
                  <a:txBody>
                    <a:bodyPr/>
                    <a:lstStyle/>
                    <a:p>
                      <a:pPr algn="ctr"/>
                      <a:r>
                        <a:rPr lang="en-US" sz="1400" dirty="0" smtClean="0"/>
                        <a:t>0.92 (0.72, 1.19)</a:t>
                      </a:r>
                      <a:endParaRPr lang="en-US" sz="1400" dirty="0"/>
                    </a:p>
                  </a:txBody>
                  <a:tcPr anchor="ct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FDC</a:t>
                      </a:r>
                      <a:r>
                        <a:rPr lang="en-US" baseline="0" dirty="0" smtClean="0"/>
                        <a:t> LAMA-LABA </a:t>
                      </a:r>
                      <a:r>
                        <a:rPr lang="en-US" baseline="0" dirty="0" err="1" smtClean="0"/>
                        <a:t>vs</a:t>
                      </a:r>
                      <a:r>
                        <a:rPr lang="en-US" baseline="0" dirty="0" smtClean="0"/>
                        <a:t> LAMA</a:t>
                      </a:r>
                      <a:endParaRPr lang="en-US" dirty="0" smtClean="0"/>
                    </a:p>
                  </a:txBody>
                  <a:tcPr/>
                </a:tc>
                <a:tc>
                  <a:txBody>
                    <a:bodyPr/>
                    <a:lstStyle/>
                    <a:p>
                      <a:pPr algn="ctr"/>
                      <a:r>
                        <a:rPr lang="en-US" sz="1400" dirty="0" smtClean="0"/>
                        <a:t>0.87 (0.64, 1.16)</a:t>
                      </a:r>
                      <a:endParaRPr lang="en-US" sz="1400" dirty="0"/>
                    </a:p>
                  </a:txBody>
                  <a:tcPr anchor="ctr"/>
                </a:tc>
                <a:tc>
                  <a:txBody>
                    <a:bodyPr/>
                    <a:lstStyle/>
                    <a:p>
                      <a:pPr algn="ctr"/>
                      <a:r>
                        <a:rPr lang="en-US" sz="1400" dirty="0" smtClean="0"/>
                        <a:t>1.04 (0.95, 1.14)</a:t>
                      </a:r>
                      <a:endParaRPr lang="en-US" sz="1400" dirty="0"/>
                    </a:p>
                  </a:txBody>
                  <a:tcPr anchor="ctr"/>
                </a:tc>
                <a:tc>
                  <a:txBody>
                    <a:bodyPr/>
                    <a:lstStyle/>
                    <a:p>
                      <a:pPr algn="ctr"/>
                      <a:r>
                        <a:rPr lang="en-US" sz="1400" dirty="0" smtClean="0"/>
                        <a:t>0.87 (0.59, 1.27)</a:t>
                      </a:r>
                      <a:endParaRPr lang="en-US" sz="1400" dirty="0"/>
                    </a:p>
                  </a:txBody>
                  <a:tcPr anchor="ctr"/>
                </a:tc>
                <a:tc>
                  <a:txBody>
                    <a:bodyPr/>
                    <a:lstStyle/>
                    <a:p>
                      <a:pPr algn="ctr"/>
                      <a:r>
                        <a:rPr lang="en-US" sz="1400" dirty="0" smtClean="0"/>
                        <a:t>1.03 (0.84, 1.26)</a:t>
                      </a:r>
                      <a:endParaRPr lang="en-US" sz="1400" dirty="0"/>
                    </a:p>
                  </a:txBody>
                  <a:tcPr anchor="ctr"/>
                </a:tc>
              </a:tr>
              <a:tr h="370840">
                <a:tc>
                  <a:txBody>
                    <a:bodyPr/>
                    <a:lstStyle/>
                    <a:p>
                      <a:r>
                        <a:rPr lang="en-US" dirty="0" smtClean="0"/>
                        <a:t>Number of studies</a:t>
                      </a:r>
                      <a:endParaRPr lang="en-US" dirty="0"/>
                    </a:p>
                  </a:txBody>
                  <a:tcPr/>
                </a:tc>
                <a:tc>
                  <a:txBody>
                    <a:bodyPr/>
                    <a:lstStyle/>
                    <a:p>
                      <a:pPr algn="ctr"/>
                      <a:r>
                        <a:rPr lang="en-US" sz="1400" dirty="0" smtClean="0"/>
                        <a:t>15</a:t>
                      </a:r>
                      <a:endParaRPr lang="en-US" sz="1400" dirty="0"/>
                    </a:p>
                  </a:txBody>
                  <a:tcPr anchor="ctr"/>
                </a:tc>
                <a:tc>
                  <a:txBody>
                    <a:bodyPr/>
                    <a:lstStyle/>
                    <a:p>
                      <a:pPr algn="ctr"/>
                      <a:r>
                        <a:rPr lang="en-US" sz="1400" dirty="0" smtClean="0"/>
                        <a:t>20</a:t>
                      </a:r>
                      <a:endParaRPr lang="en-US" sz="1400" dirty="0"/>
                    </a:p>
                  </a:txBody>
                  <a:tcPr anchor="ctr"/>
                </a:tc>
                <a:tc>
                  <a:txBody>
                    <a:bodyPr/>
                    <a:lstStyle/>
                    <a:p>
                      <a:pPr algn="ctr"/>
                      <a:r>
                        <a:rPr lang="en-US" sz="1400" dirty="0" smtClean="0"/>
                        <a:t>16</a:t>
                      </a:r>
                      <a:endParaRPr lang="en-US" sz="1400" dirty="0"/>
                    </a:p>
                  </a:txBody>
                  <a:tcPr anchor="ctr"/>
                </a:tc>
                <a:tc>
                  <a:txBody>
                    <a:bodyPr/>
                    <a:lstStyle/>
                    <a:p>
                      <a:pPr algn="ctr"/>
                      <a:r>
                        <a:rPr lang="en-US" sz="1400" dirty="0" smtClean="0"/>
                        <a:t>16</a:t>
                      </a:r>
                      <a:endParaRPr lang="en-US" sz="1400" dirty="0"/>
                    </a:p>
                  </a:txBody>
                  <a:tcPr anchor="ctr"/>
                </a:tc>
              </a:tr>
              <a:tr h="370840">
                <a:tc>
                  <a:txBody>
                    <a:bodyPr/>
                    <a:lstStyle/>
                    <a:p>
                      <a:r>
                        <a:rPr lang="en-US" dirty="0" smtClean="0"/>
                        <a:t>Number of patients</a:t>
                      </a:r>
                      <a:endParaRPr lang="en-US" dirty="0"/>
                    </a:p>
                  </a:txBody>
                  <a:tcPr/>
                </a:tc>
                <a:tc>
                  <a:txBody>
                    <a:bodyPr/>
                    <a:lstStyle/>
                    <a:p>
                      <a:pPr algn="ctr"/>
                      <a:r>
                        <a:rPr lang="en-US" sz="1400" dirty="0" smtClean="0"/>
                        <a:t>24,041</a:t>
                      </a:r>
                      <a:endParaRPr lang="en-US" sz="1400" dirty="0"/>
                    </a:p>
                  </a:txBody>
                  <a:tcPr anchor="ctr"/>
                </a:tc>
                <a:tc>
                  <a:txBody>
                    <a:bodyPr/>
                    <a:lstStyle/>
                    <a:p>
                      <a:pPr algn="ctr"/>
                      <a:r>
                        <a:rPr lang="en-US" sz="1400" dirty="0" smtClean="0"/>
                        <a:t>27,172</a:t>
                      </a:r>
                      <a:endParaRPr lang="en-US" sz="1400" dirty="0"/>
                    </a:p>
                  </a:txBody>
                  <a:tcPr anchor="ctr"/>
                </a:tc>
                <a:tc>
                  <a:txBody>
                    <a:bodyPr/>
                    <a:lstStyle/>
                    <a:p>
                      <a:pPr algn="ctr"/>
                      <a:r>
                        <a:rPr lang="en-US" sz="1400" dirty="0" smtClean="0"/>
                        <a:t>25,913</a:t>
                      </a:r>
                      <a:endParaRPr lang="en-US" sz="1400" dirty="0"/>
                    </a:p>
                  </a:txBody>
                  <a:tcPr anchor="ctr"/>
                </a:tc>
                <a:tc>
                  <a:txBody>
                    <a:bodyPr/>
                    <a:lstStyle/>
                    <a:p>
                      <a:pPr algn="ctr"/>
                      <a:r>
                        <a:rPr lang="en-US" sz="1400" dirty="0" smtClean="0"/>
                        <a:t>23,529</a:t>
                      </a:r>
                      <a:endParaRPr lang="en-US" sz="1400" dirty="0"/>
                    </a:p>
                  </a:txBody>
                  <a:tcPr anchor="ctr"/>
                </a:tc>
              </a:tr>
            </a:tbl>
          </a:graphicData>
        </a:graphic>
      </p:graphicFrame>
    </p:spTree>
    <p:custDataLst>
      <p:tags r:id="rId1"/>
    </p:custDataLst>
    <p:extLst>
      <p:ext uri="{BB962C8B-B14F-4D97-AF65-F5344CB8AC3E}">
        <p14:creationId xmlns:p14="http://schemas.microsoft.com/office/powerpoint/2010/main" val="320884040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074" y="386954"/>
            <a:ext cx="7576726" cy="857250"/>
          </a:xfrm>
        </p:spPr>
        <p:txBody>
          <a:bodyPr>
            <a:normAutofit fontScale="90000"/>
          </a:bodyPr>
          <a:lstStyle/>
          <a:p>
            <a:r>
              <a:rPr lang="en-US" dirty="0" smtClean="0"/>
              <a:t>FDC Umeclidinium/Vilanterol</a:t>
            </a:r>
            <a:br>
              <a:rPr lang="en-US" dirty="0" smtClean="0"/>
            </a:br>
            <a:r>
              <a:rPr lang="en-US" dirty="0" smtClean="0"/>
              <a:t>Cardiovascular Safety</a:t>
            </a:r>
            <a:endParaRPr lang="en-US" dirty="0"/>
          </a:p>
        </p:txBody>
      </p:sp>
      <p:sp>
        <p:nvSpPr>
          <p:cNvPr id="3" name="Content Placeholder 2"/>
          <p:cNvSpPr>
            <a:spLocks noGrp="1"/>
          </p:cNvSpPr>
          <p:nvPr>
            <p:ph idx="1"/>
          </p:nvPr>
        </p:nvSpPr>
        <p:spPr>
          <a:xfrm>
            <a:off x="1110074" y="1749028"/>
            <a:ext cx="7576726" cy="2091452"/>
          </a:xfrm>
        </p:spPr>
        <p:txBody>
          <a:bodyPr>
            <a:normAutofit/>
          </a:bodyPr>
          <a:lstStyle/>
          <a:p>
            <a:r>
              <a:rPr lang="en-US" sz="2400" dirty="0" smtClean="0"/>
              <a:t>52-week long-term safety study; double-blind, parallel-group, placebo-control</a:t>
            </a:r>
          </a:p>
          <a:p>
            <a:r>
              <a:rPr lang="en-US" sz="2400" dirty="0" smtClean="0"/>
              <a:t>562 COPD patients</a:t>
            </a:r>
          </a:p>
          <a:p>
            <a:endParaRPr lang="en-US" sz="2400" dirty="0"/>
          </a:p>
        </p:txBody>
      </p:sp>
      <p:sp>
        <p:nvSpPr>
          <p:cNvPr id="4" name="TextBox 3"/>
          <p:cNvSpPr txBox="1"/>
          <p:nvPr/>
        </p:nvSpPr>
        <p:spPr>
          <a:xfrm>
            <a:off x="307238" y="4705350"/>
            <a:ext cx="3938707" cy="338554"/>
          </a:xfrm>
          <a:prstGeom prst="rect">
            <a:avLst/>
          </a:prstGeom>
          <a:noFill/>
        </p:spPr>
        <p:txBody>
          <a:bodyPr wrap="none" rtlCol="0">
            <a:spAutoFit/>
          </a:bodyPr>
          <a:lstStyle/>
          <a:p>
            <a:r>
              <a:rPr lang="en-US" sz="1600" dirty="0" err="1" smtClean="0"/>
              <a:t>Naccarelli</a:t>
            </a:r>
            <a:r>
              <a:rPr lang="en-US" sz="1600" dirty="0" smtClean="0"/>
              <a:t> G, et al. </a:t>
            </a:r>
            <a:r>
              <a:rPr lang="en-US" sz="1600" i="1" dirty="0" smtClean="0"/>
              <a:t>AJRCCM</a:t>
            </a:r>
            <a:r>
              <a:rPr lang="en-US" sz="1600" dirty="0" smtClean="0"/>
              <a:t>. 2014;189:A3766.</a:t>
            </a:r>
            <a:endParaRPr lang="en-US" sz="1600" dirty="0"/>
          </a:p>
        </p:txBody>
      </p:sp>
    </p:spTree>
    <p:custDataLst>
      <p:tags r:id="rId1"/>
    </p:custDataLst>
    <p:extLst>
      <p:ext uri="{BB962C8B-B14F-4D97-AF65-F5344CB8AC3E}">
        <p14:creationId xmlns:p14="http://schemas.microsoft.com/office/powerpoint/2010/main" val="141505040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291" y="289265"/>
            <a:ext cx="7576726" cy="660187"/>
          </a:xfrm>
        </p:spPr>
        <p:txBody>
          <a:bodyPr>
            <a:normAutofit fontScale="90000"/>
          </a:bodyPr>
          <a:lstStyle/>
          <a:p>
            <a:r>
              <a:rPr lang="en-US" dirty="0" smtClean="0"/>
              <a:t>FDC Umeclidinium/Vilanterol</a:t>
            </a:r>
            <a:br>
              <a:rPr lang="en-US" dirty="0" smtClean="0"/>
            </a:br>
            <a:r>
              <a:rPr lang="en-US" dirty="0" smtClean="0"/>
              <a:t>Cardiovascular Safety</a:t>
            </a:r>
            <a:endParaRPr lang="en-US" dirty="0"/>
          </a:p>
        </p:txBody>
      </p:sp>
      <p:sp>
        <p:nvSpPr>
          <p:cNvPr id="4" name="TextBox 3"/>
          <p:cNvSpPr txBox="1"/>
          <p:nvPr/>
        </p:nvSpPr>
        <p:spPr>
          <a:xfrm>
            <a:off x="212140" y="4769458"/>
            <a:ext cx="3938707" cy="338554"/>
          </a:xfrm>
          <a:prstGeom prst="rect">
            <a:avLst/>
          </a:prstGeom>
          <a:noFill/>
        </p:spPr>
        <p:txBody>
          <a:bodyPr wrap="none" rtlCol="0">
            <a:spAutoFit/>
          </a:bodyPr>
          <a:lstStyle/>
          <a:p>
            <a:r>
              <a:rPr lang="en-US" sz="1600" dirty="0" err="1" smtClean="0"/>
              <a:t>Naccarelli</a:t>
            </a:r>
            <a:r>
              <a:rPr lang="en-US" sz="1600" dirty="0" smtClean="0"/>
              <a:t> G, et al. </a:t>
            </a:r>
            <a:r>
              <a:rPr lang="en-US" sz="1600" i="1" dirty="0" smtClean="0"/>
              <a:t>AJRCCM</a:t>
            </a:r>
            <a:r>
              <a:rPr lang="en-US" sz="1600" dirty="0" smtClean="0"/>
              <a:t>. 2014;189:A3766.</a:t>
            </a:r>
            <a:endParaRPr lang="en-US" sz="1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8060137"/>
              </p:ext>
            </p:extLst>
          </p:nvPr>
        </p:nvGraphicFramePr>
        <p:xfrm>
          <a:off x="1250899" y="1089517"/>
          <a:ext cx="7776056" cy="3754120"/>
        </p:xfrm>
        <a:graphic>
          <a:graphicData uri="http://schemas.openxmlformats.org/drawingml/2006/table">
            <a:tbl>
              <a:tblPr firstRow="1" bandRow="1">
                <a:tableStyleId>{5C22544A-7EE6-4342-B048-85BDC9FD1C3A}</a:tableStyleId>
              </a:tblPr>
              <a:tblGrid>
                <a:gridCol w="2421331"/>
                <a:gridCol w="1587399"/>
                <a:gridCol w="2026987"/>
                <a:gridCol w="1740339"/>
              </a:tblGrid>
              <a:tr h="370840">
                <a:tc>
                  <a:txBody>
                    <a:bodyPr/>
                    <a:lstStyle/>
                    <a:p>
                      <a:endParaRPr lang="en-US" sz="1600" dirty="0"/>
                    </a:p>
                  </a:txBody>
                  <a:tcPr/>
                </a:tc>
                <a:tc>
                  <a:txBody>
                    <a:bodyPr/>
                    <a:lstStyle/>
                    <a:p>
                      <a:pPr algn="ctr"/>
                      <a:r>
                        <a:rPr lang="en-US" sz="1600" dirty="0" smtClean="0"/>
                        <a:t>Placebo</a:t>
                      </a:r>
                    </a:p>
                    <a:p>
                      <a:pPr algn="ctr"/>
                      <a:r>
                        <a:rPr lang="en-US" sz="1600" dirty="0" smtClean="0"/>
                        <a:t> (n = 109)</a:t>
                      </a:r>
                      <a:endParaRPr lang="en-US" sz="1600" dirty="0"/>
                    </a:p>
                  </a:txBody>
                  <a:tcPr anchor="ctr"/>
                </a:tc>
                <a:tc>
                  <a:txBody>
                    <a:bodyPr/>
                    <a:lstStyle/>
                    <a:p>
                      <a:pPr algn="ctr"/>
                      <a:r>
                        <a:rPr lang="en-US" sz="1600" dirty="0" smtClean="0"/>
                        <a:t>UMEC/VI</a:t>
                      </a:r>
                      <a:r>
                        <a:rPr lang="en-US" sz="1600" baseline="0" dirty="0" smtClean="0"/>
                        <a:t> 125/25 µg</a:t>
                      </a:r>
                    </a:p>
                    <a:p>
                      <a:pPr algn="ctr"/>
                      <a:r>
                        <a:rPr lang="en-US" sz="1600" baseline="0" dirty="0" smtClean="0"/>
                        <a:t>(n = 226)</a:t>
                      </a:r>
                      <a:endParaRPr lang="en-US" sz="16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UMEC 125 </a:t>
                      </a:r>
                      <a:r>
                        <a:rPr lang="en-US" sz="1600" baseline="0" dirty="0" smtClean="0"/>
                        <a:t>µg</a:t>
                      </a:r>
                      <a:r>
                        <a:rPr lang="en-US" sz="1600" dirty="0" smtClean="0"/>
                        <a:t> </a:t>
                      </a:r>
                    </a:p>
                    <a:p>
                      <a:pPr algn="ctr"/>
                      <a:r>
                        <a:rPr lang="en-US" sz="1600" dirty="0" smtClean="0"/>
                        <a:t>(n = 227)</a:t>
                      </a:r>
                      <a:endParaRPr lang="en-US" sz="1600" dirty="0"/>
                    </a:p>
                  </a:txBody>
                  <a:tcPr anchor="ctr"/>
                </a:tc>
              </a:tr>
              <a:tr h="370840">
                <a:tc>
                  <a:txBody>
                    <a:bodyPr/>
                    <a:lstStyle/>
                    <a:p>
                      <a:r>
                        <a:rPr lang="en-US" sz="1600" dirty="0" smtClean="0"/>
                        <a:t>Any cardiovascular AEs of special interest</a:t>
                      </a:r>
                      <a:endParaRPr lang="en-US" sz="1600" dirty="0"/>
                    </a:p>
                  </a:txBody>
                  <a:tcPr/>
                </a:tc>
                <a:tc>
                  <a:txBody>
                    <a:bodyPr/>
                    <a:lstStyle/>
                    <a:p>
                      <a:pPr algn="ctr"/>
                      <a:r>
                        <a:rPr lang="en-US" sz="1600" dirty="0" smtClean="0"/>
                        <a:t>23%</a:t>
                      </a:r>
                      <a:endParaRPr lang="en-US" sz="1600" dirty="0"/>
                    </a:p>
                  </a:txBody>
                  <a:tcPr anchor="ctr"/>
                </a:tc>
                <a:tc>
                  <a:txBody>
                    <a:bodyPr/>
                    <a:lstStyle/>
                    <a:p>
                      <a:pPr algn="ctr"/>
                      <a:r>
                        <a:rPr lang="en-US" sz="1600" dirty="0" smtClean="0"/>
                        <a:t>15%</a:t>
                      </a:r>
                      <a:endParaRPr lang="en-US" sz="1600" dirty="0"/>
                    </a:p>
                  </a:txBody>
                  <a:tcPr anchor="ctr"/>
                </a:tc>
                <a:tc>
                  <a:txBody>
                    <a:bodyPr/>
                    <a:lstStyle/>
                    <a:p>
                      <a:pPr algn="ctr"/>
                      <a:r>
                        <a:rPr lang="en-US" sz="1600" dirty="0" smtClean="0"/>
                        <a:t>22%</a:t>
                      </a:r>
                      <a:endParaRPr lang="en-US" sz="1600" dirty="0"/>
                    </a:p>
                  </a:txBody>
                  <a:tcPr anchor="ctr"/>
                </a:tc>
              </a:tr>
              <a:tr h="370840">
                <a:tc>
                  <a:txBody>
                    <a:bodyPr/>
                    <a:lstStyle/>
                    <a:p>
                      <a:r>
                        <a:rPr lang="en-US" sz="1600" dirty="0" smtClean="0"/>
                        <a:t>Acquired long QT</a:t>
                      </a:r>
                      <a:endParaRPr lang="en-US" sz="1600" dirty="0"/>
                    </a:p>
                  </a:txBody>
                  <a:tcPr/>
                </a:tc>
                <a:tc>
                  <a:txBody>
                    <a:bodyPr/>
                    <a:lstStyle/>
                    <a:p>
                      <a:pPr algn="ctr"/>
                      <a:r>
                        <a:rPr lang="en-US" sz="1600" dirty="0" smtClean="0"/>
                        <a:t>0</a:t>
                      </a:r>
                      <a:endParaRPr lang="en-US" sz="1600" dirty="0"/>
                    </a:p>
                  </a:txBody>
                  <a:tcPr anchor="ctr"/>
                </a:tc>
                <a:tc>
                  <a:txBody>
                    <a:bodyPr/>
                    <a:lstStyle/>
                    <a:p>
                      <a:pPr algn="ctr"/>
                      <a:r>
                        <a:rPr lang="en-US" sz="1600" dirty="0" smtClean="0"/>
                        <a:t>0</a:t>
                      </a:r>
                      <a:endParaRPr lang="en-US" sz="1600" dirty="0"/>
                    </a:p>
                  </a:txBody>
                  <a:tcPr anchor="ctr"/>
                </a:tc>
                <a:tc>
                  <a:txBody>
                    <a:bodyPr/>
                    <a:lstStyle/>
                    <a:p>
                      <a:pPr algn="ctr"/>
                      <a:r>
                        <a:rPr lang="en-US" sz="1600" dirty="0" smtClean="0"/>
                        <a:t>0</a:t>
                      </a:r>
                      <a:endParaRPr lang="en-US" sz="1600" dirty="0"/>
                    </a:p>
                  </a:txBody>
                  <a:tcPr anchor="ctr"/>
                </a:tc>
              </a:tr>
              <a:tr h="370840">
                <a:tc>
                  <a:txBody>
                    <a:bodyPr/>
                    <a:lstStyle/>
                    <a:p>
                      <a:r>
                        <a:rPr lang="en-US" sz="1600" dirty="0" smtClean="0"/>
                        <a:t>Cardiac arrhythmias</a:t>
                      </a:r>
                      <a:endParaRPr lang="en-US" sz="1600" dirty="0"/>
                    </a:p>
                  </a:txBody>
                  <a:tcPr/>
                </a:tc>
                <a:tc>
                  <a:txBody>
                    <a:bodyPr/>
                    <a:lstStyle/>
                    <a:p>
                      <a:pPr algn="ctr"/>
                      <a:r>
                        <a:rPr lang="en-US" sz="1600" dirty="0" smtClean="0"/>
                        <a:t>16%</a:t>
                      </a:r>
                      <a:endParaRPr lang="en-US" sz="1600" dirty="0"/>
                    </a:p>
                  </a:txBody>
                  <a:tcPr anchor="ctr"/>
                </a:tc>
                <a:tc>
                  <a:txBody>
                    <a:bodyPr/>
                    <a:lstStyle/>
                    <a:p>
                      <a:pPr algn="ctr"/>
                      <a:r>
                        <a:rPr lang="en-US" sz="1600" dirty="0" smtClean="0"/>
                        <a:t>12%</a:t>
                      </a:r>
                      <a:endParaRPr lang="en-US" sz="1600" dirty="0"/>
                    </a:p>
                  </a:txBody>
                  <a:tcPr anchor="ctr"/>
                </a:tc>
                <a:tc>
                  <a:txBody>
                    <a:bodyPr/>
                    <a:lstStyle/>
                    <a:p>
                      <a:pPr algn="ctr"/>
                      <a:r>
                        <a:rPr lang="en-US" sz="1600" dirty="0" smtClean="0"/>
                        <a:t>17%</a:t>
                      </a:r>
                      <a:endParaRPr lang="en-US" sz="1600" dirty="0"/>
                    </a:p>
                  </a:txBody>
                  <a:tcPr anchor="ctr"/>
                </a:tc>
              </a:tr>
              <a:tr h="370840">
                <a:tc>
                  <a:txBody>
                    <a:bodyPr/>
                    <a:lstStyle/>
                    <a:p>
                      <a:r>
                        <a:rPr lang="en-US" sz="1600" dirty="0" smtClean="0"/>
                        <a:t>Cardiac failure</a:t>
                      </a:r>
                      <a:endParaRPr lang="en-US" sz="1600" dirty="0"/>
                    </a:p>
                  </a:txBody>
                  <a:tcPr/>
                </a:tc>
                <a:tc>
                  <a:txBody>
                    <a:bodyPr/>
                    <a:lstStyle/>
                    <a:p>
                      <a:pPr algn="ctr"/>
                      <a:r>
                        <a:rPr lang="en-US" sz="1600" dirty="0" smtClean="0"/>
                        <a:t>&lt;1%</a:t>
                      </a:r>
                      <a:endParaRPr lang="en-US" sz="1600" dirty="0"/>
                    </a:p>
                  </a:txBody>
                  <a:tcPr anchor="ctr"/>
                </a:tc>
                <a:tc>
                  <a:txBody>
                    <a:bodyPr/>
                    <a:lstStyle/>
                    <a:p>
                      <a:pPr algn="ctr"/>
                      <a:r>
                        <a:rPr lang="en-US" sz="1600" dirty="0" smtClean="0"/>
                        <a:t>&lt;1%</a:t>
                      </a:r>
                      <a:endParaRPr lang="en-US" sz="1600" dirty="0"/>
                    </a:p>
                  </a:txBody>
                  <a:tcPr anchor="ctr"/>
                </a:tc>
                <a:tc>
                  <a:txBody>
                    <a:bodyPr/>
                    <a:lstStyle/>
                    <a:p>
                      <a:pPr algn="ctr"/>
                      <a:r>
                        <a:rPr lang="en-US" sz="1600" dirty="0" smtClean="0"/>
                        <a:t>2%</a:t>
                      </a:r>
                      <a:endParaRPr lang="en-US" sz="1600" dirty="0"/>
                    </a:p>
                  </a:txBody>
                  <a:tcPr anchor="ctr"/>
                </a:tc>
              </a:tr>
              <a:tr h="370840">
                <a:tc>
                  <a:txBody>
                    <a:bodyPr/>
                    <a:lstStyle/>
                    <a:p>
                      <a:r>
                        <a:rPr lang="en-US" sz="1600" dirty="0" smtClean="0"/>
                        <a:t>Cardiac</a:t>
                      </a:r>
                      <a:r>
                        <a:rPr lang="en-US" sz="1600" baseline="0" dirty="0" smtClean="0"/>
                        <a:t> ischemia</a:t>
                      </a:r>
                      <a:endParaRPr lang="en-US" sz="1600" dirty="0"/>
                    </a:p>
                  </a:txBody>
                  <a:tcPr/>
                </a:tc>
                <a:tc>
                  <a:txBody>
                    <a:bodyPr/>
                    <a:lstStyle/>
                    <a:p>
                      <a:pPr algn="ctr"/>
                      <a:r>
                        <a:rPr lang="en-US" sz="1600" dirty="0" smtClean="0"/>
                        <a:t>4%</a:t>
                      </a:r>
                      <a:endParaRPr lang="en-US" sz="1600" dirty="0"/>
                    </a:p>
                  </a:txBody>
                  <a:tcPr anchor="ctr"/>
                </a:tc>
                <a:tc>
                  <a:txBody>
                    <a:bodyPr/>
                    <a:lstStyle/>
                    <a:p>
                      <a:pPr algn="ctr"/>
                      <a:r>
                        <a:rPr lang="en-US" sz="1600" dirty="0" smtClean="0"/>
                        <a:t>2%</a:t>
                      </a:r>
                      <a:endParaRPr lang="en-US" sz="1600" dirty="0"/>
                    </a:p>
                  </a:txBody>
                  <a:tcPr anchor="ctr"/>
                </a:tc>
                <a:tc>
                  <a:txBody>
                    <a:bodyPr/>
                    <a:lstStyle/>
                    <a:p>
                      <a:pPr algn="ctr"/>
                      <a:r>
                        <a:rPr lang="en-US" sz="1600" dirty="0" smtClean="0"/>
                        <a:t>2%</a:t>
                      </a:r>
                      <a:endParaRPr lang="en-US" sz="1600" dirty="0"/>
                    </a:p>
                  </a:txBody>
                  <a:tcPr anchor="ctr"/>
                </a:tc>
              </a:tr>
              <a:tr h="370840">
                <a:tc>
                  <a:txBody>
                    <a:bodyPr/>
                    <a:lstStyle/>
                    <a:p>
                      <a:r>
                        <a:rPr lang="en-US" sz="1600" dirty="0" smtClean="0"/>
                        <a:t>Hypertension</a:t>
                      </a:r>
                      <a:endParaRPr lang="en-US" sz="1600" dirty="0"/>
                    </a:p>
                  </a:txBody>
                  <a:tcPr/>
                </a:tc>
                <a:tc>
                  <a:txBody>
                    <a:bodyPr/>
                    <a:lstStyle/>
                    <a:p>
                      <a:pPr algn="ctr"/>
                      <a:r>
                        <a:rPr lang="en-US" sz="1600" dirty="0" smtClean="0"/>
                        <a:t>6%</a:t>
                      </a:r>
                      <a:endParaRPr lang="en-US" sz="1600" dirty="0"/>
                    </a:p>
                  </a:txBody>
                  <a:tcPr anchor="ctr"/>
                </a:tc>
                <a:tc>
                  <a:txBody>
                    <a:bodyPr/>
                    <a:lstStyle/>
                    <a:p>
                      <a:pPr algn="ctr"/>
                      <a:r>
                        <a:rPr lang="en-US" sz="1600" dirty="0" smtClean="0"/>
                        <a:t>4%</a:t>
                      </a:r>
                      <a:endParaRPr lang="en-US" sz="1600" dirty="0"/>
                    </a:p>
                  </a:txBody>
                  <a:tcPr anchor="ctr"/>
                </a:tc>
                <a:tc>
                  <a:txBody>
                    <a:bodyPr/>
                    <a:lstStyle/>
                    <a:p>
                      <a:pPr algn="ctr"/>
                      <a:r>
                        <a:rPr lang="en-US" sz="1600" dirty="0" smtClean="0"/>
                        <a:t>3%</a:t>
                      </a:r>
                      <a:endParaRPr lang="en-US" sz="1600" dirty="0"/>
                    </a:p>
                  </a:txBody>
                  <a:tcPr anchor="ctr"/>
                </a:tc>
              </a:tr>
              <a:tr h="370840">
                <a:tc>
                  <a:txBody>
                    <a:bodyPr/>
                    <a:lstStyle/>
                    <a:p>
                      <a:r>
                        <a:rPr lang="en-US" sz="1600" dirty="0" smtClean="0"/>
                        <a:t>Sudden death</a:t>
                      </a:r>
                      <a:endParaRPr lang="en-US" sz="1600" dirty="0"/>
                    </a:p>
                  </a:txBody>
                  <a:tcPr/>
                </a:tc>
                <a:tc>
                  <a:txBody>
                    <a:bodyPr/>
                    <a:lstStyle/>
                    <a:p>
                      <a:pPr algn="ctr"/>
                      <a:r>
                        <a:rPr lang="en-US" sz="1600" dirty="0" smtClean="0"/>
                        <a:t>0</a:t>
                      </a:r>
                      <a:endParaRPr lang="en-US" sz="1600" dirty="0"/>
                    </a:p>
                  </a:txBody>
                  <a:tcPr anchor="ctr"/>
                </a:tc>
                <a:tc>
                  <a:txBody>
                    <a:bodyPr/>
                    <a:lstStyle/>
                    <a:p>
                      <a:pPr algn="ctr"/>
                      <a:r>
                        <a:rPr lang="en-US" sz="1600" dirty="0" smtClean="0"/>
                        <a:t>0</a:t>
                      </a:r>
                      <a:endParaRPr lang="en-US" sz="1600" dirty="0"/>
                    </a:p>
                  </a:txBody>
                  <a:tcPr anchor="ctr"/>
                </a:tc>
                <a:tc>
                  <a:txBody>
                    <a:bodyPr/>
                    <a:lstStyle/>
                    <a:p>
                      <a:pPr algn="ctr"/>
                      <a:r>
                        <a:rPr lang="en-US" sz="1600" dirty="0" smtClean="0"/>
                        <a:t>0</a:t>
                      </a:r>
                      <a:endParaRPr lang="en-US" sz="1600" dirty="0"/>
                    </a:p>
                  </a:txBody>
                  <a:tcPr anchor="ctr"/>
                </a:tc>
              </a:tr>
              <a:tr h="370840">
                <a:tc>
                  <a:txBody>
                    <a:bodyPr/>
                    <a:lstStyle/>
                    <a:p>
                      <a:r>
                        <a:rPr lang="en-US" sz="1600" dirty="0" smtClean="0"/>
                        <a:t>Stroke</a:t>
                      </a:r>
                      <a:endParaRPr lang="en-US" sz="1600" dirty="0"/>
                    </a:p>
                  </a:txBody>
                  <a:tcPr/>
                </a:tc>
                <a:tc>
                  <a:txBody>
                    <a:bodyPr/>
                    <a:lstStyle/>
                    <a:p>
                      <a:pPr algn="ctr"/>
                      <a:r>
                        <a:rPr lang="en-US" sz="1600" dirty="0" smtClean="0"/>
                        <a:t>0</a:t>
                      </a:r>
                      <a:endParaRPr lang="en-US" sz="1600" dirty="0"/>
                    </a:p>
                  </a:txBody>
                  <a:tcPr anchor="ctr"/>
                </a:tc>
                <a:tc>
                  <a:txBody>
                    <a:bodyPr/>
                    <a:lstStyle/>
                    <a:p>
                      <a:pPr algn="ctr"/>
                      <a:r>
                        <a:rPr lang="en-US" sz="1600" dirty="0" smtClean="0"/>
                        <a:t>0</a:t>
                      </a:r>
                      <a:endParaRPr lang="en-US" sz="1600" dirty="0"/>
                    </a:p>
                  </a:txBody>
                  <a:tcPr anchor="ctr"/>
                </a:tc>
                <a:tc>
                  <a:txBody>
                    <a:bodyPr/>
                    <a:lstStyle/>
                    <a:p>
                      <a:pPr algn="ctr"/>
                      <a:r>
                        <a:rPr lang="en-US" sz="1600" dirty="0" smtClean="0"/>
                        <a:t>&lt; 1%</a:t>
                      </a:r>
                      <a:endParaRPr lang="en-US" sz="1600" dirty="0"/>
                    </a:p>
                  </a:txBody>
                  <a:tcPr anchor="ctr"/>
                </a:tc>
              </a:tr>
            </a:tbl>
          </a:graphicData>
        </a:graphic>
      </p:graphicFrame>
    </p:spTree>
    <p:extLst>
      <p:ext uri="{BB962C8B-B14F-4D97-AF65-F5344CB8AC3E}">
        <p14:creationId xmlns:p14="http://schemas.microsoft.com/office/powerpoint/2010/main" val="92896999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221999445"/>
              </p:ext>
            </p:extLst>
          </p:nvPr>
        </p:nvGraphicFramePr>
        <p:xfrm>
          <a:off x="512059" y="1200150"/>
          <a:ext cx="8390538" cy="3523233"/>
        </p:xfrm>
        <a:graphic>
          <a:graphicData uri="http://schemas.openxmlformats.org/drawingml/2006/table">
            <a:tbl>
              <a:tblPr firstRow="1" bandRow="1">
                <a:tableStyleId>{5C22544A-7EE6-4342-B048-85BDC9FD1C3A}</a:tableStyleId>
              </a:tblPr>
              <a:tblGrid>
                <a:gridCol w="1762968"/>
                <a:gridCol w="1250899"/>
                <a:gridCol w="1316736"/>
                <a:gridCol w="1263089"/>
                <a:gridCol w="1398423"/>
                <a:gridCol w="1398423"/>
              </a:tblGrid>
              <a:tr h="957834">
                <a:tc>
                  <a:txBody>
                    <a:bodyPr/>
                    <a:lstStyle/>
                    <a:p>
                      <a:pPr algn="ctr"/>
                      <a:r>
                        <a:rPr lang="en-US" dirty="0" smtClean="0"/>
                        <a:t>Adverse Events</a:t>
                      </a:r>
                      <a:endParaRPr lang="en-US" dirty="0"/>
                    </a:p>
                  </a:txBody>
                  <a:tcPr anchor="ctr"/>
                </a:tc>
                <a:tc>
                  <a:txBody>
                    <a:bodyPr/>
                    <a:lstStyle/>
                    <a:p>
                      <a:pPr algn="ctr"/>
                      <a:r>
                        <a:rPr lang="en-US" dirty="0" smtClean="0"/>
                        <a:t>Olodaterol </a:t>
                      </a:r>
                    </a:p>
                    <a:p>
                      <a:pPr algn="ctr"/>
                      <a:r>
                        <a:rPr lang="en-US" dirty="0" smtClean="0"/>
                        <a:t>5 µg</a:t>
                      </a: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Tiotropium 2.5 µg</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Tiotropium </a:t>
                      </a:r>
                      <a:r>
                        <a:rPr lang="en-US" baseline="0" dirty="0" smtClean="0"/>
                        <a:t>5 </a:t>
                      </a:r>
                      <a:r>
                        <a:rPr lang="en-US" dirty="0" smtClean="0"/>
                        <a:t>µg</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Tiotropium +</a:t>
                      </a:r>
                      <a:r>
                        <a:rPr lang="en-US" baseline="0" dirty="0" smtClean="0"/>
                        <a:t> Olodaterol 2.5/5 </a:t>
                      </a:r>
                      <a:r>
                        <a:rPr lang="en-US" dirty="0" smtClean="0"/>
                        <a:t>µg</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Tiotropium +</a:t>
                      </a:r>
                      <a:r>
                        <a:rPr lang="en-US" baseline="0" dirty="0" smtClean="0"/>
                        <a:t> Olodaterol 5/5 </a:t>
                      </a:r>
                      <a:r>
                        <a:rPr lang="en-US" dirty="0" smtClean="0"/>
                        <a:t>µg</a:t>
                      </a:r>
                    </a:p>
                  </a:txBody>
                  <a:tcPr anchor="ctr"/>
                </a:tc>
              </a:tr>
              <a:tr h="370840">
                <a:tc>
                  <a:txBody>
                    <a:bodyPr/>
                    <a:lstStyle/>
                    <a:p>
                      <a:r>
                        <a:rPr lang="en-US" dirty="0" smtClean="0"/>
                        <a:t>Treatment related AEs</a:t>
                      </a:r>
                      <a:endParaRPr lang="en-US" dirty="0"/>
                    </a:p>
                  </a:txBody>
                  <a:tcPr/>
                </a:tc>
                <a:tc>
                  <a:txBody>
                    <a:bodyPr/>
                    <a:lstStyle/>
                    <a:p>
                      <a:pPr algn="ctr"/>
                      <a:r>
                        <a:rPr lang="en-US" dirty="0" smtClean="0"/>
                        <a:t>76.6</a:t>
                      </a:r>
                      <a:endParaRPr lang="en-US" dirty="0"/>
                    </a:p>
                  </a:txBody>
                  <a:tcPr anchor="ctr"/>
                </a:tc>
                <a:tc>
                  <a:txBody>
                    <a:bodyPr/>
                    <a:lstStyle/>
                    <a:p>
                      <a:pPr algn="ctr"/>
                      <a:r>
                        <a:rPr lang="en-US" dirty="0" smtClean="0"/>
                        <a:t>73.4</a:t>
                      </a:r>
                      <a:endParaRPr lang="en-US" dirty="0"/>
                    </a:p>
                  </a:txBody>
                  <a:tcPr anchor="ctr"/>
                </a:tc>
                <a:tc>
                  <a:txBody>
                    <a:bodyPr/>
                    <a:lstStyle/>
                    <a:p>
                      <a:pPr algn="ctr"/>
                      <a:r>
                        <a:rPr lang="en-US" dirty="0" smtClean="0"/>
                        <a:t>73.3</a:t>
                      </a:r>
                      <a:endParaRPr lang="en-US" dirty="0"/>
                    </a:p>
                  </a:txBody>
                  <a:tcPr anchor="ctr"/>
                </a:tc>
                <a:tc>
                  <a:txBody>
                    <a:bodyPr/>
                    <a:lstStyle/>
                    <a:p>
                      <a:pPr algn="ctr"/>
                      <a:r>
                        <a:rPr lang="en-US" dirty="0" smtClean="0"/>
                        <a:t>74.7</a:t>
                      </a:r>
                      <a:endParaRPr lang="en-US" dirty="0"/>
                    </a:p>
                  </a:txBody>
                  <a:tcPr anchor="ctr"/>
                </a:tc>
                <a:tc>
                  <a:txBody>
                    <a:bodyPr/>
                    <a:lstStyle/>
                    <a:p>
                      <a:pPr algn="ctr"/>
                      <a:r>
                        <a:rPr lang="en-US" dirty="0" smtClean="0"/>
                        <a:t>74.0</a:t>
                      </a:r>
                      <a:endParaRPr lang="en-US" dirty="0"/>
                    </a:p>
                  </a:txBody>
                  <a:tcPr anchor="ctr"/>
                </a:tc>
              </a:tr>
              <a:tr h="370840">
                <a:tc>
                  <a:txBody>
                    <a:bodyPr/>
                    <a:lstStyle/>
                    <a:p>
                      <a:r>
                        <a:rPr lang="en-US" dirty="0" smtClean="0"/>
                        <a:t>AEs</a:t>
                      </a:r>
                      <a:r>
                        <a:rPr lang="en-US" baseline="0" dirty="0" smtClean="0"/>
                        <a:t> leading to discontinuation </a:t>
                      </a:r>
                      <a:endParaRPr lang="en-US" dirty="0"/>
                    </a:p>
                  </a:txBody>
                  <a:tcPr/>
                </a:tc>
                <a:tc>
                  <a:txBody>
                    <a:bodyPr/>
                    <a:lstStyle/>
                    <a:p>
                      <a:pPr algn="ctr"/>
                      <a:r>
                        <a:rPr lang="en-US" dirty="0" smtClean="0"/>
                        <a:t>9.9</a:t>
                      </a:r>
                      <a:endParaRPr lang="en-US" dirty="0"/>
                    </a:p>
                  </a:txBody>
                  <a:tcPr anchor="ctr"/>
                </a:tc>
                <a:tc>
                  <a:txBody>
                    <a:bodyPr/>
                    <a:lstStyle/>
                    <a:p>
                      <a:pPr algn="ctr"/>
                      <a:r>
                        <a:rPr lang="en-US" dirty="0" smtClean="0"/>
                        <a:t>8.7</a:t>
                      </a:r>
                      <a:endParaRPr lang="en-US" dirty="0"/>
                    </a:p>
                  </a:txBody>
                  <a:tcPr anchor="ctr"/>
                </a:tc>
                <a:tc>
                  <a:txBody>
                    <a:bodyPr/>
                    <a:lstStyle/>
                    <a:p>
                      <a:pPr algn="ctr"/>
                      <a:r>
                        <a:rPr lang="en-US" dirty="0" smtClean="0"/>
                        <a:t>9.0</a:t>
                      </a:r>
                      <a:endParaRPr lang="en-US" dirty="0"/>
                    </a:p>
                  </a:txBody>
                  <a:tcPr anchor="ctr"/>
                </a:tc>
                <a:tc>
                  <a:txBody>
                    <a:bodyPr/>
                    <a:lstStyle/>
                    <a:p>
                      <a:pPr algn="ctr"/>
                      <a:r>
                        <a:rPr lang="en-US" dirty="0" smtClean="0"/>
                        <a:t>5.5</a:t>
                      </a:r>
                      <a:endParaRPr lang="en-US" dirty="0"/>
                    </a:p>
                  </a:txBody>
                  <a:tcPr anchor="ctr"/>
                </a:tc>
                <a:tc>
                  <a:txBody>
                    <a:bodyPr/>
                    <a:lstStyle/>
                    <a:p>
                      <a:pPr algn="ctr"/>
                      <a:r>
                        <a:rPr lang="en-US" dirty="0" smtClean="0"/>
                        <a:t>7.4</a:t>
                      </a:r>
                      <a:endParaRPr lang="en-US" dirty="0"/>
                    </a:p>
                  </a:txBody>
                  <a:tcPr anchor="ctr"/>
                </a:tc>
              </a:tr>
              <a:tr h="370840">
                <a:tc>
                  <a:txBody>
                    <a:bodyPr/>
                    <a:lstStyle/>
                    <a:p>
                      <a:r>
                        <a:rPr lang="en-US" dirty="0" smtClean="0"/>
                        <a:t>Hypertension</a:t>
                      </a:r>
                      <a:endParaRPr lang="en-US" dirty="0"/>
                    </a:p>
                  </a:txBody>
                  <a:tcPr/>
                </a:tc>
                <a:tc>
                  <a:txBody>
                    <a:bodyPr/>
                    <a:lstStyle/>
                    <a:p>
                      <a:pPr algn="ctr"/>
                      <a:r>
                        <a:rPr lang="en-US" dirty="0" smtClean="0"/>
                        <a:t>4.6</a:t>
                      </a:r>
                      <a:endParaRPr lang="en-US" dirty="0"/>
                    </a:p>
                  </a:txBody>
                  <a:tcPr anchor="ctr"/>
                </a:tc>
                <a:tc>
                  <a:txBody>
                    <a:bodyPr/>
                    <a:lstStyle/>
                    <a:p>
                      <a:pPr algn="ctr"/>
                      <a:r>
                        <a:rPr lang="en-US" dirty="0" smtClean="0"/>
                        <a:t>2.7</a:t>
                      </a:r>
                      <a:endParaRPr lang="en-US" dirty="0"/>
                    </a:p>
                  </a:txBody>
                  <a:tcPr anchor="ctr"/>
                </a:tc>
                <a:tc>
                  <a:txBody>
                    <a:bodyPr/>
                    <a:lstStyle/>
                    <a:p>
                      <a:pPr algn="ctr"/>
                      <a:r>
                        <a:rPr lang="en-US" dirty="0" smtClean="0"/>
                        <a:t>2.9</a:t>
                      </a:r>
                      <a:endParaRPr lang="en-US" dirty="0"/>
                    </a:p>
                  </a:txBody>
                  <a:tcPr anchor="ctr"/>
                </a:tc>
                <a:tc>
                  <a:txBody>
                    <a:bodyPr/>
                    <a:lstStyle/>
                    <a:p>
                      <a:pPr algn="ctr"/>
                      <a:r>
                        <a:rPr lang="en-US" dirty="0" smtClean="0"/>
                        <a:t>3.4</a:t>
                      </a:r>
                      <a:endParaRPr lang="en-US" dirty="0"/>
                    </a:p>
                  </a:txBody>
                  <a:tcPr anchor="ctr"/>
                </a:tc>
                <a:tc>
                  <a:txBody>
                    <a:bodyPr/>
                    <a:lstStyle/>
                    <a:p>
                      <a:pPr algn="ctr"/>
                      <a:r>
                        <a:rPr lang="en-US" dirty="0" smtClean="0"/>
                        <a:t>2.9</a:t>
                      </a:r>
                      <a:endParaRPr lang="en-US" dirty="0"/>
                    </a:p>
                  </a:txBody>
                  <a:tcPr anchor="ctr"/>
                </a:tc>
              </a:tr>
              <a:tr h="370840">
                <a:tc>
                  <a:txBody>
                    <a:bodyPr/>
                    <a:lstStyle/>
                    <a:p>
                      <a:r>
                        <a:rPr lang="en-US" dirty="0" smtClean="0"/>
                        <a:t>AEs in patients with cardiac history</a:t>
                      </a:r>
                      <a:endParaRPr lang="en-US" dirty="0"/>
                    </a:p>
                  </a:txBody>
                  <a:tcPr/>
                </a:tc>
                <a:tc>
                  <a:txBody>
                    <a:bodyPr/>
                    <a:lstStyle/>
                    <a:p>
                      <a:pPr algn="ctr"/>
                      <a:r>
                        <a:rPr lang="en-US" dirty="0" smtClean="0"/>
                        <a:t>79.7</a:t>
                      </a:r>
                      <a:endParaRPr lang="en-US" dirty="0"/>
                    </a:p>
                  </a:txBody>
                  <a:tcPr anchor="ctr"/>
                </a:tc>
                <a:tc>
                  <a:txBody>
                    <a:bodyPr/>
                    <a:lstStyle/>
                    <a:p>
                      <a:pPr algn="ctr"/>
                      <a:r>
                        <a:rPr lang="en-US" dirty="0" smtClean="0"/>
                        <a:t>79.0</a:t>
                      </a:r>
                      <a:endParaRPr lang="en-US" dirty="0"/>
                    </a:p>
                  </a:txBody>
                  <a:tcPr anchor="ctr"/>
                </a:tc>
                <a:tc>
                  <a:txBody>
                    <a:bodyPr/>
                    <a:lstStyle/>
                    <a:p>
                      <a:pPr algn="ctr"/>
                      <a:r>
                        <a:rPr lang="en-US" dirty="0" smtClean="0"/>
                        <a:t>80.6</a:t>
                      </a:r>
                      <a:endParaRPr lang="en-US" dirty="0"/>
                    </a:p>
                  </a:txBody>
                  <a:tcPr anchor="ctr"/>
                </a:tc>
                <a:tc>
                  <a:txBody>
                    <a:bodyPr/>
                    <a:lstStyle/>
                    <a:p>
                      <a:pPr algn="ctr"/>
                      <a:r>
                        <a:rPr lang="en-US" dirty="0" smtClean="0"/>
                        <a:t>75.8</a:t>
                      </a:r>
                      <a:endParaRPr lang="en-US" dirty="0"/>
                    </a:p>
                  </a:txBody>
                  <a:tcPr anchor="ctr"/>
                </a:tc>
                <a:tc>
                  <a:txBody>
                    <a:bodyPr/>
                    <a:lstStyle/>
                    <a:p>
                      <a:pPr algn="ctr"/>
                      <a:r>
                        <a:rPr lang="en-US" dirty="0" smtClean="0"/>
                        <a:t>78.1</a:t>
                      </a:r>
                      <a:endParaRPr lang="en-US" dirty="0"/>
                    </a:p>
                  </a:txBody>
                  <a:tcPr anchor="ctr"/>
                </a:tc>
              </a:tr>
            </a:tbl>
          </a:graphicData>
        </a:graphic>
      </p:graphicFrame>
      <p:sp>
        <p:nvSpPr>
          <p:cNvPr id="4" name="Title 1"/>
          <p:cNvSpPr>
            <a:spLocks noGrp="1"/>
          </p:cNvSpPr>
          <p:nvPr>
            <p:ph type="title"/>
          </p:nvPr>
        </p:nvSpPr>
        <p:spPr>
          <a:xfrm>
            <a:off x="976656" y="199817"/>
            <a:ext cx="8043062" cy="857250"/>
          </a:xfrm>
        </p:spPr>
        <p:txBody>
          <a:bodyPr>
            <a:normAutofit fontScale="90000"/>
          </a:bodyPr>
          <a:lstStyle/>
          <a:p>
            <a:r>
              <a:rPr lang="en-US" dirty="0"/>
              <a:t>FDC Tiotropium + </a:t>
            </a:r>
            <a:r>
              <a:rPr lang="en-US" dirty="0" err="1"/>
              <a:t>Olodaterol</a:t>
            </a:r>
            <a:r>
              <a:rPr lang="en-US" dirty="0"/>
              <a:t> </a:t>
            </a:r>
            <a:r>
              <a:rPr lang="en-US" dirty="0" smtClean="0"/>
              <a:t/>
            </a:r>
            <a:br>
              <a:rPr lang="en-US" dirty="0" smtClean="0"/>
            </a:br>
            <a:r>
              <a:rPr lang="en-US" dirty="0" smtClean="0"/>
              <a:t>(TONADO-1, -2) Safety</a:t>
            </a:r>
            <a:endParaRPr lang="en-US" dirty="0"/>
          </a:p>
        </p:txBody>
      </p:sp>
      <p:sp>
        <p:nvSpPr>
          <p:cNvPr id="5" name="TextBox 4"/>
          <p:cNvSpPr txBox="1"/>
          <p:nvPr/>
        </p:nvSpPr>
        <p:spPr>
          <a:xfrm>
            <a:off x="280035" y="4781550"/>
            <a:ext cx="3799373" cy="338554"/>
          </a:xfrm>
          <a:prstGeom prst="rect">
            <a:avLst/>
          </a:prstGeom>
          <a:noFill/>
        </p:spPr>
        <p:txBody>
          <a:bodyPr wrap="none" rtlCol="0">
            <a:spAutoFit/>
          </a:bodyPr>
          <a:lstStyle/>
          <a:p>
            <a:r>
              <a:rPr lang="en-US" sz="1600" dirty="0" smtClean="0"/>
              <a:t>Buhl R, et al. </a:t>
            </a:r>
            <a:r>
              <a:rPr lang="en-US" sz="1600" i="1" dirty="0" err="1" smtClean="0"/>
              <a:t>Eur</a:t>
            </a:r>
            <a:r>
              <a:rPr lang="en-US" sz="1600" i="1" dirty="0" smtClean="0"/>
              <a:t> </a:t>
            </a:r>
            <a:r>
              <a:rPr lang="en-US" sz="1600" i="1" dirty="0" err="1" smtClean="0"/>
              <a:t>Respir</a:t>
            </a:r>
            <a:r>
              <a:rPr lang="en-US" sz="1600" i="1" dirty="0" smtClean="0"/>
              <a:t> J</a:t>
            </a:r>
            <a:r>
              <a:rPr lang="en-US" sz="1600" dirty="0" smtClean="0"/>
              <a:t>. 2015;45:969-979.</a:t>
            </a:r>
            <a:endParaRPr lang="en-US" sz="1600" dirty="0"/>
          </a:p>
        </p:txBody>
      </p:sp>
      <p:sp>
        <p:nvSpPr>
          <p:cNvPr id="7" name="TextBox 6"/>
          <p:cNvSpPr txBox="1"/>
          <p:nvPr/>
        </p:nvSpPr>
        <p:spPr>
          <a:xfrm>
            <a:off x="8037615" y="4705350"/>
            <a:ext cx="777200" cy="276999"/>
          </a:xfrm>
          <a:prstGeom prst="rect">
            <a:avLst/>
          </a:prstGeom>
          <a:noFill/>
        </p:spPr>
        <p:txBody>
          <a:bodyPr wrap="none" rtlCol="0">
            <a:spAutoFit/>
          </a:bodyPr>
          <a:lstStyle/>
          <a:p>
            <a:r>
              <a:rPr lang="en-US" sz="1200" dirty="0" smtClean="0"/>
              <a:t>Values: %</a:t>
            </a:r>
            <a:endParaRPr lang="en-US" sz="1200" dirty="0"/>
          </a:p>
        </p:txBody>
      </p:sp>
    </p:spTree>
    <p:extLst>
      <p:ext uri="{BB962C8B-B14F-4D97-AF65-F5344CB8AC3E}">
        <p14:creationId xmlns:p14="http://schemas.microsoft.com/office/powerpoint/2010/main" val="21677228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87317469"/>
              </p:ext>
            </p:extLst>
          </p:nvPr>
        </p:nvGraphicFramePr>
        <p:xfrm>
          <a:off x="512059" y="1426921"/>
          <a:ext cx="8460034" cy="2603754"/>
        </p:xfrm>
        <a:graphic>
          <a:graphicData uri="http://schemas.openxmlformats.org/drawingml/2006/table">
            <a:tbl>
              <a:tblPr firstRow="1" bandRow="1">
                <a:tableStyleId>{5C22544A-7EE6-4342-B048-85BDC9FD1C3A}</a:tableStyleId>
              </a:tblPr>
              <a:tblGrid>
                <a:gridCol w="1316741"/>
                <a:gridCol w="1777594"/>
                <a:gridCol w="1887321"/>
                <a:gridCol w="1786371"/>
                <a:gridCol w="1692007"/>
              </a:tblGrid>
              <a:tr h="957834">
                <a:tc>
                  <a:txBody>
                    <a:bodyPr/>
                    <a:lstStyle/>
                    <a:p>
                      <a:pPr algn="ctr"/>
                      <a:r>
                        <a:rPr lang="en-US" sz="1400" dirty="0" smtClean="0"/>
                        <a:t>Adverse Events</a:t>
                      </a:r>
                      <a:endParaRPr lang="en-US" sz="14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Tiotropium +</a:t>
                      </a:r>
                      <a:r>
                        <a:rPr lang="en-US" sz="1400" baseline="0" dirty="0" smtClean="0"/>
                        <a:t> Olodaterol 2.5/5 </a:t>
                      </a:r>
                      <a:r>
                        <a:rPr lang="en-US" sz="1400" dirty="0" smtClean="0"/>
                        <a:t>µg</a:t>
                      </a:r>
                    </a:p>
                    <a:p>
                      <a:pPr algn="ctr"/>
                      <a:r>
                        <a:rPr lang="en-US" sz="1400" dirty="0" err="1" smtClean="0"/>
                        <a:t>Vs</a:t>
                      </a:r>
                      <a:r>
                        <a:rPr lang="en-US" sz="1400" dirty="0" smtClean="0"/>
                        <a:t> Olodaterol 5 µg</a:t>
                      </a:r>
                      <a:endParaRPr lang="en-US" sz="14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Tiotropium +</a:t>
                      </a:r>
                      <a:r>
                        <a:rPr lang="en-US" sz="1400" baseline="0" dirty="0" smtClean="0"/>
                        <a:t> Olodaterol 2.5/5 </a:t>
                      </a:r>
                      <a:r>
                        <a:rPr lang="en-US" sz="1400" dirty="0" smtClean="0"/>
                        <a:t>µg</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err="1" smtClean="0"/>
                        <a:t>Vs</a:t>
                      </a:r>
                      <a:r>
                        <a:rPr lang="en-US" sz="1400" dirty="0" smtClean="0"/>
                        <a:t> Tiotropium 2.5 µg</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Tiotropium +</a:t>
                      </a:r>
                      <a:r>
                        <a:rPr lang="en-US" sz="1400" baseline="0" dirty="0" smtClean="0"/>
                        <a:t> Olodaterol 5/5 </a:t>
                      </a:r>
                      <a:r>
                        <a:rPr lang="en-US" sz="1400" dirty="0" smtClean="0"/>
                        <a:t>µg</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err="1" smtClean="0"/>
                        <a:t>Vs</a:t>
                      </a:r>
                      <a:r>
                        <a:rPr lang="en-US" sz="1400" dirty="0" smtClean="0"/>
                        <a:t>  Olodaterol  5 µg</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Tiotropium +</a:t>
                      </a:r>
                      <a:r>
                        <a:rPr lang="en-US" sz="1400" baseline="0" dirty="0" smtClean="0"/>
                        <a:t> Olodaterol 5/5 </a:t>
                      </a:r>
                      <a:r>
                        <a:rPr lang="en-US" sz="1400" dirty="0" smtClean="0"/>
                        <a:t>µg</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err="1" smtClean="0"/>
                        <a:t>Vs</a:t>
                      </a:r>
                      <a:r>
                        <a:rPr lang="en-US" sz="1400" dirty="0" smtClean="0"/>
                        <a:t> Tiotropium </a:t>
                      </a:r>
                      <a:r>
                        <a:rPr lang="en-US" sz="1400" baseline="0" dirty="0" smtClean="0"/>
                        <a:t>5 </a:t>
                      </a:r>
                      <a:r>
                        <a:rPr lang="en-US" sz="1400" dirty="0" smtClean="0"/>
                        <a:t>µg</a:t>
                      </a:r>
                    </a:p>
                  </a:txBody>
                  <a:tcPr anchor="ctr"/>
                </a:tc>
              </a:tr>
              <a:tr h="370840">
                <a:tc>
                  <a:txBody>
                    <a:bodyPr/>
                    <a:lstStyle/>
                    <a:p>
                      <a:r>
                        <a:rPr lang="en-US" sz="1600" dirty="0" smtClean="0"/>
                        <a:t>Any major adverse cardiac event</a:t>
                      </a:r>
                      <a:endParaRPr lang="en-US" sz="1600" dirty="0"/>
                    </a:p>
                  </a:txBody>
                  <a:tcPr/>
                </a:tc>
                <a:tc>
                  <a:txBody>
                    <a:bodyPr/>
                    <a:lstStyle/>
                    <a:p>
                      <a:pPr algn="ctr"/>
                      <a:r>
                        <a:rPr lang="en-US" sz="1600" dirty="0" smtClean="0"/>
                        <a:t>0.87 (0.53, 1.44)</a:t>
                      </a:r>
                      <a:endParaRPr lang="en-US" sz="1600" dirty="0"/>
                    </a:p>
                  </a:txBody>
                  <a:tcPr anchor="ctr"/>
                </a:tc>
                <a:tc>
                  <a:txBody>
                    <a:bodyPr/>
                    <a:lstStyle/>
                    <a:p>
                      <a:pPr algn="ctr"/>
                      <a:r>
                        <a:rPr lang="en-US" sz="1600" dirty="0" smtClean="0"/>
                        <a:t>1.00 (0.6, 1.68)</a:t>
                      </a:r>
                      <a:endParaRPr lang="en-US" sz="1600" dirty="0"/>
                    </a:p>
                  </a:txBody>
                  <a:tcPr anchor="ctr"/>
                </a:tc>
                <a:tc>
                  <a:txBody>
                    <a:bodyPr/>
                    <a:lstStyle/>
                    <a:p>
                      <a:pPr algn="ctr"/>
                      <a:r>
                        <a:rPr lang="en-US" sz="1600" dirty="0" smtClean="0"/>
                        <a:t>1.07 (0.66, 1.73)</a:t>
                      </a:r>
                      <a:endParaRPr lang="en-US" sz="1600" dirty="0"/>
                    </a:p>
                  </a:txBody>
                  <a:tcPr anchor="ctr"/>
                </a:tc>
                <a:tc>
                  <a:txBody>
                    <a:bodyPr/>
                    <a:lstStyle/>
                    <a:p>
                      <a:pPr algn="ctr"/>
                      <a:r>
                        <a:rPr lang="en-US" sz="1600" dirty="0" smtClean="0"/>
                        <a:t>1.11 (0.68, 1.80)</a:t>
                      </a:r>
                      <a:endParaRPr lang="en-US" sz="1600" dirty="0"/>
                    </a:p>
                  </a:txBody>
                  <a:tcPr anchor="ctr"/>
                </a:tc>
              </a:tr>
              <a:tr h="370840">
                <a:tc>
                  <a:txBody>
                    <a:bodyPr/>
                    <a:lstStyle/>
                    <a:p>
                      <a:r>
                        <a:rPr lang="en-US" sz="1600" dirty="0" smtClean="0"/>
                        <a:t>Any cardiac event</a:t>
                      </a:r>
                    </a:p>
                    <a:p>
                      <a:endParaRPr lang="en-US" sz="1600" dirty="0"/>
                    </a:p>
                  </a:txBody>
                  <a:tcPr/>
                </a:tc>
                <a:tc>
                  <a:txBody>
                    <a:bodyPr/>
                    <a:lstStyle/>
                    <a:p>
                      <a:pPr algn="ctr"/>
                      <a:r>
                        <a:rPr lang="en-US" sz="1600" dirty="0" smtClean="0"/>
                        <a:t>0.98 (0.68, 1.40)</a:t>
                      </a:r>
                      <a:endParaRPr lang="en-US" sz="1600" dirty="0"/>
                    </a:p>
                  </a:txBody>
                  <a:tcPr anchor="ctr"/>
                </a:tc>
                <a:tc>
                  <a:txBody>
                    <a:bodyPr/>
                    <a:lstStyle/>
                    <a:p>
                      <a:pPr algn="ctr"/>
                      <a:r>
                        <a:rPr lang="en-US" sz="1600" dirty="0" smtClean="0"/>
                        <a:t>0.97 (0.68, 1.38)</a:t>
                      </a:r>
                      <a:endParaRPr lang="en-US" sz="1600" dirty="0"/>
                    </a:p>
                  </a:txBody>
                  <a:tcPr anchor="ctr"/>
                </a:tc>
                <a:tc>
                  <a:txBody>
                    <a:bodyPr/>
                    <a:lstStyle/>
                    <a:p>
                      <a:pPr algn="ctr"/>
                      <a:r>
                        <a:rPr lang="en-US" sz="1600" dirty="0" smtClean="0"/>
                        <a:t>0.75 (0.51, 1.10)</a:t>
                      </a:r>
                      <a:endParaRPr lang="en-US" sz="1600" dirty="0"/>
                    </a:p>
                  </a:txBody>
                  <a:tcPr anchor="ctr"/>
                </a:tc>
                <a:tc>
                  <a:txBody>
                    <a:bodyPr/>
                    <a:lstStyle/>
                    <a:p>
                      <a:pPr algn="ctr"/>
                      <a:r>
                        <a:rPr lang="en-US" sz="1600" dirty="0" smtClean="0"/>
                        <a:t>0.81 (0.55, 1.20)</a:t>
                      </a:r>
                      <a:endParaRPr lang="en-US" sz="1600" dirty="0"/>
                    </a:p>
                  </a:txBody>
                  <a:tcPr anchor="ctr"/>
                </a:tc>
              </a:tr>
            </a:tbl>
          </a:graphicData>
        </a:graphic>
      </p:graphicFrame>
      <p:sp>
        <p:nvSpPr>
          <p:cNvPr id="4" name="Title 1"/>
          <p:cNvSpPr>
            <a:spLocks noGrp="1"/>
          </p:cNvSpPr>
          <p:nvPr>
            <p:ph type="title"/>
          </p:nvPr>
        </p:nvSpPr>
        <p:spPr>
          <a:xfrm>
            <a:off x="929031" y="199817"/>
            <a:ext cx="8043062" cy="857250"/>
          </a:xfrm>
        </p:spPr>
        <p:txBody>
          <a:bodyPr>
            <a:normAutofit fontScale="90000"/>
          </a:bodyPr>
          <a:lstStyle/>
          <a:p>
            <a:r>
              <a:rPr lang="en-US" dirty="0"/>
              <a:t>FDC Tiotropium + Olodaterol </a:t>
            </a:r>
            <a:r>
              <a:rPr lang="en-US" dirty="0" smtClean="0"/>
              <a:t>(TONADO-1, -2)</a:t>
            </a:r>
            <a:br>
              <a:rPr lang="en-US" dirty="0" smtClean="0"/>
            </a:br>
            <a:r>
              <a:rPr lang="en-US" dirty="0" smtClean="0"/>
              <a:t>Cardiac Safety </a:t>
            </a:r>
            <a:endParaRPr lang="en-US" dirty="0"/>
          </a:p>
        </p:txBody>
      </p:sp>
      <p:sp>
        <p:nvSpPr>
          <p:cNvPr id="5" name="TextBox 4"/>
          <p:cNvSpPr txBox="1"/>
          <p:nvPr/>
        </p:nvSpPr>
        <p:spPr>
          <a:xfrm>
            <a:off x="365760" y="4705350"/>
            <a:ext cx="3799373" cy="338554"/>
          </a:xfrm>
          <a:prstGeom prst="rect">
            <a:avLst/>
          </a:prstGeom>
          <a:noFill/>
        </p:spPr>
        <p:txBody>
          <a:bodyPr wrap="none" rtlCol="0">
            <a:spAutoFit/>
          </a:bodyPr>
          <a:lstStyle/>
          <a:p>
            <a:r>
              <a:rPr lang="en-US" sz="1600" dirty="0" smtClean="0"/>
              <a:t>Buhl R, et al. </a:t>
            </a:r>
            <a:r>
              <a:rPr lang="en-US" sz="1600" i="1" dirty="0" err="1" smtClean="0"/>
              <a:t>Eur</a:t>
            </a:r>
            <a:r>
              <a:rPr lang="en-US" sz="1600" i="1" dirty="0" smtClean="0"/>
              <a:t> </a:t>
            </a:r>
            <a:r>
              <a:rPr lang="en-US" sz="1600" i="1" dirty="0" err="1" smtClean="0"/>
              <a:t>Respir</a:t>
            </a:r>
            <a:r>
              <a:rPr lang="en-US" sz="1600" i="1" dirty="0" smtClean="0"/>
              <a:t> J</a:t>
            </a:r>
            <a:r>
              <a:rPr lang="en-US" sz="1600" dirty="0" smtClean="0"/>
              <a:t>. 2015;45:969-979.</a:t>
            </a:r>
            <a:endParaRPr lang="en-US" sz="1600" dirty="0"/>
          </a:p>
        </p:txBody>
      </p:sp>
      <p:sp>
        <p:nvSpPr>
          <p:cNvPr id="7" name="TextBox 6"/>
          <p:cNvSpPr txBox="1"/>
          <p:nvPr/>
        </p:nvSpPr>
        <p:spPr>
          <a:xfrm>
            <a:off x="5747957" y="4259123"/>
            <a:ext cx="2925994" cy="276999"/>
          </a:xfrm>
          <a:prstGeom prst="rect">
            <a:avLst/>
          </a:prstGeom>
          <a:noFill/>
        </p:spPr>
        <p:txBody>
          <a:bodyPr wrap="none" rtlCol="0">
            <a:spAutoFit/>
          </a:bodyPr>
          <a:lstStyle/>
          <a:p>
            <a:r>
              <a:rPr lang="en-US" sz="1200" dirty="0" smtClean="0"/>
              <a:t>Values: rate ratios (95% confidence interval)</a:t>
            </a:r>
            <a:endParaRPr lang="en-US" sz="1200" dirty="0"/>
          </a:p>
        </p:txBody>
      </p:sp>
    </p:spTree>
    <p:custDataLst>
      <p:tags r:id="rId1"/>
    </p:custDataLst>
    <p:extLst>
      <p:ext uri="{BB962C8B-B14F-4D97-AF65-F5344CB8AC3E}">
        <p14:creationId xmlns:p14="http://schemas.microsoft.com/office/powerpoint/2010/main" val="11613739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FDC Indacaterol + </a:t>
            </a:r>
            <a:r>
              <a:rPr lang="en-US" dirty="0" smtClean="0"/>
              <a:t>Glycopyrrolate </a:t>
            </a:r>
            <a:br>
              <a:rPr lang="en-US" dirty="0" smtClean="0"/>
            </a:br>
            <a:r>
              <a:rPr lang="en-US" dirty="0" smtClean="0"/>
              <a:t>Flight 3: 52-week Safety Study</a:t>
            </a:r>
            <a:endParaRPr lang="en-US" dirty="0"/>
          </a:p>
        </p:txBody>
      </p:sp>
      <p:sp>
        <p:nvSpPr>
          <p:cNvPr id="4" name="TextBox 3"/>
          <p:cNvSpPr txBox="1"/>
          <p:nvPr/>
        </p:nvSpPr>
        <p:spPr>
          <a:xfrm>
            <a:off x="402336" y="4735699"/>
            <a:ext cx="3968138" cy="338554"/>
          </a:xfrm>
          <a:prstGeom prst="rect">
            <a:avLst/>
          </a:prstGeom>
          <a:noFill/>
        </p:spPr>
        <p:txBody>
          <a:bodyPr wrap="none" rtlCol="0">
            <a:spAutoFit/>
          </a:bodyPr>
          <a:lstStyle/>
          <a:p>
            <a:r>
              <a:rPr lang="en-US" sz="1600" dirty="0" smtClean="0"/>
              <a:t>Ferguson GT, et al. </a:t>
            </a:r>
            <a:r>
              <a:rPr lang="en-US" sz="1600" i="1" dirty="0" smtClean="0"/>
              <a:t>AJRCCM</a:t>
            </a:r>
            <a:r>
              <a:rPr lang="en-US" sz="1600" dirty="0" smtClean="0"/>
              <a:t>. 2015;192:A5762.</a:t>
            </a:r>
            <a:endParaRPr lang="en-US" sz="16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43644861"/>
              </p:ext>
            </p:extLst>
          </p:nvPr>
        </p:nvGraphicFramePr>
        <p:xfrm>
          <a:off x="658365" y="1200150"/>
          <a:ext cx="8134504" cy="3500120"/>
        </p:xfrm>
        <a:graphic>
          <a:graphicData uri="http://schemas.openxmlformats.org/drawingml/2006/table">
            <a:tbl>
              <a:tblPr firstRow="1" bandRow="1">
                <a:tableStyleId>{5C22544A-7EE6-4342-B048-85BDC9FD1C3A}</a:tableStyleId>
              </a:tblPr>
              <a:tblGrid>
                <a:gridCol w="1684785"/>
                <a:gridCol w="2371725"/>
                <a:gridCol w="2324100"/>
                <a:gridCol w="1753894"/>
              </a:tblGrid>
              <a:tr h="370840">
                <a:tc>
                  <a:txBody>
                    <a:bodyPr/>
                    <a:lstStyle/>
                    <a:p>
                      <a:endParaRPr lang="en-US" sz="1600" dirty="0"/>
                    </a:p>
                  </a:txBody>
                  <a:tcPr/>
                </a:tc>
                <a:tc>
                  <a:txBody>
                    <a:bodyPr/>
                    <a:lstStyle/>
                    <a:p>
                      <a:pPr algn="ctr"/>
                      <a:r>
                        <a:rPr lang="en-US" sz="1600" dirty="0" smtClean="0"/>
                        <a:t>QVA149 27.5/15.6 µg BID</a:t>
                      </a:r>
                    </a:p>
                    <a:p>
                      <a:pPr algn="ctr"/>
                      <a:r>
                        <a:rPr lang="en-US" sz="1600" dirty="0" smtClean="0"/>
                        <a:t>N = 204</a:t>
                      </a:r>
                      <a:endParaRPr lang="en-US" sz="1600" dirty="0"/>
                    </a:p>
                  </a:txBody>
                  <a:tcPr anchor="ctr"/>
                </a:tc>
                <a:tc>
                  <a:txBody>
                    <a:bodyPr/>
                    <a:lstStyle/>
                    <a:p>
                      <a:pPr algn="ctr"/>
                      <a:r>
                        <a:rPr lang="en-US" sz="1600" dirty="0" smtClean="0"/>
                        <a:t>QVA149 27.5/31.2 µg BID</a:t>
                      </a:r>
                    </a:p>
                    <a:p>
                      <a:pPr algn="ctr"/>
                      <a:r>
                        <a:rPr lang="en-US" sz="1600" dirty="0" smtClean="0"/>
                        <a:t>N = 204</a:t>
                      </a:r>
                    </a:p>
                  </a:txBody>
                  <a:tcPr anchor="ctr"/>
                </a:tc>
                <a:tc>
                  <a:txBody>
                    <a:bodyPr/>
                    <a:lstStyle/>
                    <a:p>
                      <a:pPr algn="ctr"/>
                      <a:r>
                        <a:rPr lang="en-US" sz="1600" dirty="0" smtClean="0"/>
                        <a:t>Indacaterol 75 µg once daily </a:t>
                      </a:r>
                    </a:p>
                    <a:p>
                      <a:pPr algn="ctr"/>
                      <a:r>
                        <a:rPr lang="en-US" sz="1600" dirty="0" smtClean="0"/>
                        <a:t>N = 206</a:t>
                      </a:r>
                      <a:endParaRPr lang="en-US" sz="1600" dirty="0"/>
                    </a:p>
                  </a:txBody>
                  <a:tcPr anchor="ctr"/>
                </a:tc>
              </a:tr>
              <a:tr h="370840">
                <a:tc>
                  <a:txBody>
                    <a:bodyPr/>
                    <a:lstStyle/>
                    <a:p>
                      <a:r>
                        <a:rPr lang="en-US" sz="1600" dirty="0" smtClean="0"/>
                        <a:t>Incidence</a:t>
                      </a:r>
                      <a:r>
                        <a:rPr lang="en-US" sz="1600" baseline="0" dirty="0" smtClean="0"/>
                        <a:t> of AEs</a:t>
                      </a:r>
                    </a:p>
                  </a:txBody>
                  <a:tcPr/>
                </a:tc>
                <a:tc>
                  <a:txBody>
                    <a:bodyPr/>
                    <a:lstStyle/>
                    <a:p>
                      <a:pPr algn="ctr"/>
                      <a:r>
                        <a:rPr lang="en-US" sz="1600" dirty="0" smtClean="0"/>
                        <a:t>68.1%</a:t>
                      </a:r>
                      <a:endParaRPr lang="en-US" sz="1600" dirty="0"/>
                    </a:p>
                  </a:txBody>
                  <a:tcPr anchor="ctr"/>
                </a:tc>
                <a:tc>
                  <a:txBody>
                    <a:bodyPr/>
                    <a:lstStyle/>
                    <a:p>
                      <a:pPr algn="ctr"/>
                      <a:r>
                        <a:rPr lang="en-US" sz="1600" dirty="0" smtClean="0"/>
                        <a:t>69.6%</a:t>
                      </a:r>
                      <a:endParaRPr lang="en-US" sz="1600" dirty="0"/>
                    </a:p>
                  </a:txBody>
                  <a:tcPr anchor="ctr"/>
                </a:tc>
                <a:tc>
                  <a:txBody>
                    <a:bodyPr/>
                    <a:lstStyle/>
                    <a:p>
                      <a:pPr algn="ctr"/>
                      <a:r>
                        <a:rPr lang="en-US" sz="1600" dirty="0" smtClean="0"/>
                        <a:t>67.5%</a:t>
                      </a:r>
                      <a:endParaRPr lang="en-US" sz="1600" dirty="0"/>
                    </a:p>
                  </a:txBody>
                  <a:tcPr anchor="ctr"/>
                </a:tc>
              </a:tr>
              <a:tr h="370840">
                <a:tc>
                  <a:txBody>
                    <a:bodyPr/>
                    <a:lstStyle/>
                    <a:p>
                      <a:r>
                        <a:rPr lang="en-US" sz="1600" dirty="0" smtClean="0"/>
                        <a:t>Serious AEs</a:t>
                      </a:r>
                      <a:endParaRPr lang="en-US" sz="1600" dirty="0"/>
                    </a:p>
                  </a:txBody>
                  <a:tcPr/>
                </a:tc>
                <a:tc>
                  <a:txBody>
                    <a:bodyPr/>
                    <a:lstStyle/>
                    <a:p>
                      <a:pPr algn="ctr"/>
                      <a:r>
                        <a:rPr lang="en-US" sz="1600" dirty="0" smtClean="0"/>
                        <a:t>12.7%</a:t>
                      </a:r>
                      <a:endParaRPr lang="en-US" sz="1600" dirty="0"/>
                    </a:p>
                  </a:txBody>
                  <a:tcPr anchor="ctr"/>
                </a:tc>
                <a:tc>
                  <a:txBody>
                    <a:bodyPr/>
                    <a:lstStyle/>
                    <a:p>
                      <a:pPr algn="ctr"/>
                      <a:r>
                        <a:rPr lang="en-US" sz="1600" dirty="0" smtClean="0"/>
                        <a:t>12.3%</a:t>
                      </a:r>
                      <a:endParaRPr lang="en-US" sz="1600" dirty="0"/>
                    </a:p>
                  </a:txBody>
                  <a:tcPr anchor="ctr"/>
                </a:tc>
                <a:tc>
                  <a:txBody>
                    <a:bodyPr/>
                    <a:lstStyle/>
                    <a:p>
                      <a:pPr algn="ctr"/>
                      <a:r>
                        <a:rPr lang="en-US" sz="1600" dirty="0" smtClean="0"/>
                        <a:t>11.7%</a:t>
                      </a:r>
                      <a:endParaRPr lang="en-US" sz="1600" dirty="0"/>
                    </a:p>
                  </a:txBody>
                  <a:tcPr anchor="ctr"/>
                </a:tc>
              </a:tr>
              <a:tr h="370840">
                <a:tc>
                  <a:txBody>
                    <a:bodyPr/>
                    <a:lstStyle/>
                    <a:p>
                      <a:r>
                        <a:rPr lang="en-US" sz="1600" dirty="0" smtClean="0"/>
                        <a:t>COPD worsening</a:t>
                      </a:r>
                      <a:endParaRPr lang="en-US" sz="1600" dirty="0"/>
                    </a:p>
                  </a:txBody>
                  <a:tcPr/>
                </a:tc>
                <a:tc>
                  <a:txBody>
                    <a:bodyPr/>
                    <a:lstStyle/>
                    <a:p>
                      <a:pPr algn="ctr"/>
                      <a:r>
                        <a:rPr lang="en-US" sz="1600" dirty="0" smtClean="0"/>
                        <a:t>3.9%</a:t>
                      </a:r>
                      <a:endParaRPr lang="en-US" sz="1600" dirty="0"/>
                    </a:p>
                  </a:txBody>
                  <a:tcPr anchor="ctr"/>
                </a:tc>
                <a:tc>
                  <a:txBody>
                    <a:bodyPr/>
                    <a:lstStyle/>
                    <a:p>
                      <a:pPr algn="ctr"/>
                      <a:r>
                        <a:rPr lang="en-US" sz="1600" dirty="0" smtClean="0"/>
                        <a:t>2.5%</a:t>
                      </a:r>
                      <a:endParaRPr lang="en-US" sz="1600" dirty="0"/>
                    </a:p>
                  </a:txBody>
                  <a:tcPr anchor="ctr"/>
                </a:tc>
                <a:tc>
                  <a:txBody>
                    <a:bodyPr/>
                    <a:lstStyle/>
                    <a:p>
                      <a:pPr algn="ctr"/>
                      <a:r>
                        <a:rPr lang="en-US" sz="1600" dirty="0" smtClean="0"/>
                        <a:t>4.9%</a:t>
                      </a:r>
                      <a:endParaRPr lang="en-US" sz="1600" dirty="0"/>
                    </a:p>
                  </a:txBody>
                  <a:tcPr anchor="ctr"/>
                </a:tc>
              </a:tr>
              <a:tr h="370840">
                <a:tc>
                  <a:txBody>
                    <a:bodyPr/>
                    <a:lstStyle/>
                    <a:p>
                      <a:r>
                        <a:rPr lang="en-US" sz="1600" dirty="0" smtClean="0"/>
                        <a:t>Deaths* </a:t>
                      </a:r>
                      <a:endParaRPr lang="en-US" sz="1600" dirty="0"/>
                    </a:p>
                  </a:txBody>
                  <a:tcPr/>
                </a:tc>
                <a:tc>
                  <a:txBody>
                    <a:bodyPr/>
                    <a:lstStyle/>
                    <a:p>
                      <a:pPr algn="ctr"/>
                      <a:r>
                        <a:rPr lang="en-US" sz="1600" dirty="0" smtClean="0"/>
                        <a:t>0.5%</a:t>
                      </a:r>
                      <a:endParaRPr lang="en-US" sz="1600" dirty="0"/>
                    </a:p>
                  </a:txBody>
                  <a:tcPr anchor="ctr"/>
                </a:tc>
                <a:tc>
                  <a:txBody>
                    <a:bodyPr/>
                    <a:lstStyle/>
                    <a:p>
                      <a:pPr algn="ctr"/>
                      <a:r>
                        <a:rPr lang="en-US" sz="1600" dirty="0" smtClean="0"/>
                        <a:t>1.5%</a:t>
                      </a:r>
                      <a:endParaRPr lang="en-US" sz="1600" dirty="0"/>
                    </a:p>
                  </a:txBody>
                  <a:tcPr anchor="ctr"/>
                </a:tc>
                <a:tc>
                  <a:txBody>
                    <a:bodyPr/>
                    <a:lstStyle/>
                    <a:p>
                      <a:pPr algn="ctr"/>
                      <a:r>
                        <a:rPr lang="en-US" sz="1600" dirty="0" smtClean="0"/>
                        <a:t>2.4%</a:t>
                      </a:r>
                      <a:endParaRPr lang="en-US" sz="1600" dirty="0"/>
                    </a:p>
                  </a:txBody>
                  <a:tcPr anchor="ctr"/>
                </a:tc>
              </a:tr>
              <a:tr h="370840">
                <a:tc>
                  <a:txBody>
                    <a:bodyPr/>
                    <a:lstStyle/>
                    <a:p>
                      <a:r>
                        <a:rPr lang="en-US" sz="1600" dirty="0" smtClean="0"/>
                        <a:t>Major adverse CV events and/or CV deaths*</a:t>
                      </a:r>
                      <a:endParaRPr lang="en-US" sz="1600" dirty="0"/>
                    </a:p>
                  </a:txBody>
                  <a:tcPr/>
                </a:tc>
                <a:tc>
                  <a:txBody>
                    <a:bodyPr/>
                    <a:lstStyle/>
                    <a:p>
                      <a:pPr algn="ctr"/>
                      <a:r>
                        <a:rPr lang="en-US" sz="1600" dirty="0" smtClean="0"/>
                        <a:t>2.0%</a:t>
                      </a:r>
                      <a:endParaRPr lang="en-US" sz="1600" dirty="0"/>
                    </a:p>
                  </a:txBody>
                  <a:tcPr anchor="ctr"/>
                </a:tc>
                <a:tc>
                  <a:txBody>
                    <a:bodyPr/>
                    <a:lstStyle/>
                    <a:p>
                      <a:pPr algn="ctr"/>
                      <a:r>
                        <a:rPr lang="en-US" sz="1600" dirty="0" smtClean="0"/>
                        <a:t>2.5%</a:t>
                      </a:r>
                      <a:endParaRPr lang="en-US" sz="1600" dirty="0"/>
                    </a:p>
                  </a:txBody>
                  <a:tcPr anchor="ctr"/>
                </a:tc>
                <a:tc>
                  <a:txBody>
                    <a:bodyPr/>
                    <a:lstStyle/>
                    <a:p>
                      <a:pPr algn="ctr"/>
                      <a:r>
                        <a:rPr lang="en-US" sz="1600" dirty="0" smtClean="0"/>
                        <a:t>1.5%</a:t>
                      </a:r>
                      <a:endParaRPr lang="en-US" sz="1600" dirty="0"/>
                    </a:p>
                  </a:txBody>
                  <a:tcPr anchor="ctr"/>
                </a:tc>
              </a:tr>
              <a:tr h="370840">
                <a:tc>
                  <a:txBody>
                    <a:bodyPr/>
                    <a:lstStyle/>
                    <a:p>
                      <a:r>
                        <a:rPr lang="en-US" sz="1600" dirty="0" smtClean="0"/>
                        <a:t>CV deaths*</a:t>
                      </a:r>
                      <a:endParaRPr lang="en-US" sz="1600" dirty="0"/>
                    </a:p>
                  </a:txBody>
                  <a:tcPr/>
                </a:tc>
                <a:tc>
                  <a:txBody>
                    <a:bodyPr/>
                    <a:lstStyle/>
                    <a:p>
                      <a:pPr algn="ctr"/>
                      <a:r>
                        <a:rPr lang="en-US" sz="1600" dirty="0" smtClean="0"/>
                        <a:t>0.5%</a:t>
                      </a:r>
                      <a:endParaRPr lang="en-US" sz="1600" dirty="0"/>
                    </a:p>
                  </a:txBody>
                  <a:tcPr anchor="ctr"/>
                </a:tc>
                <a:tc>
                  <a:txBody>
                    <a:bodyPr/>
                    <a:lstStyle/>
                    <a:p>
                      <a:pPr algn="ctr"/>
                      <a:r>
                        <a:rPr lang="en-US" sz="1600" dirty="0" smtClean="0"/>
                        <a:t>0.5%</a:t>
                      </a:r>
                      <a:endParaRPr lang="en-US" sz="1600" dirty="0"/>
                    </a:p>
                  </a:txBody>
                  <a:tcPr anchor="ctr"/>
                </a:tc>
                <a:tc>
                  <a:txBody>
                    <a:bodyPr/>
                    <a:lstStyle/>
                    <a:p>
                      <a:pPr algn="ctr"/>
                      <a:r>
                        <a:rPr lang="en-US" sz="1600" dirty="0" smtClean="0"/>
                        <a:t>1.5%</a:t>
                      </a:r>
                      <a:endParaRPr lang="en-US" sz="1600" dirty="0"/>
                    </a:p>
                  </a:txBody>
                  <a:tcPr anchor="ctr"/>
                </a:tc>
              </a:tr>
            </a:tbl>
          </a:graphicData>
        </a:graphic>
      </p:graphicFrame>
      <p:sp>
        <p:nvSpPr>
          <p:cNvPr id="8" name="TextBox 7"/>
          <p:cNvSpPr txBox="1"/>
          <p:nvPr/>
        </p:nvSpPr>
        <p:spPr>
          <a:xfrm>
            <a:off x="6574185" y="4735699"/>
            <a:ext cx="2218684" cy="276999"/>
          </a:xfrm>
          <a:prstGeom prst="rect">
            <a:avLst/>
          </a:prstGeom>
          <a:noFill/>
        </p:spPr>
        <p:txBody>
          <a:bodyPr wrap="none" rtlCol="0">
            <a:spAutoFit/>
          </a:bodyPr>
          <a:lstStyle/>
          <a:p>
            <a:r>
              <a:rPr lang="en-US" sz="1200" dirty="0" smtClean="0"/>
              <a:t>*Adjudicated; CV: cardiovascular</a:t>
            </a:r>
            <a:endParaRPr lang="en-US" sz="1200" dirty="0"/>
          </a:p>
        </p:txBody>
      </p:sp>
    </p:spTree>
    <p:extLst>
      <p:ext uri="{BB962C8B-B14F-4D97-AF65-F5344CB8AC3E}">
        <p14:creationId xmlns:p14="http://schemas.microsoft.com/office/powerpoint/2010/main" val="1150862732"/>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Tracy–Treatment Approac</a:t>
            </a:r>
            <a:r>
              <a:rPr lang="en-US" dirty="0"/>
              <a:t>h</a:t>
            </a:r>
          </a:p>
        </p:txBody>
      </p:sp>
      <p:sp>
        <p:nvSpPr>
          <p:cNvPr id="3" name="Content Placeholder 2"/>
          <p:cNvSpPr>
            <a:spLocks noGrp="1"/>
          </p:cNvSpPr>
          <p:nvPr>
            <p:ph idx="1"/>
          </p:nvPr>
        </p:nvSpPr>
        <p:spPr/>
        <p:txBody>
          <a:bodyPr>
            <a:normAutofit/>
          </a:bodyPr>
          <a:lstStyle/>
          <a:p>
            <a:r>
              <a:rPr lang="en-US" sz="2400" dirty="0"/>
              <a:t>Budesonide/formoterol twice daily was added to her treatment regimen</a:t>
            </a:r>
          </a:p>
          <a:p>
            <a:r>
              <a:rPr lang="en-US" sz="2400" dirty="0"/>
              <a:t>She has remained exacerbation free at her three month follow-up visit</a:t>
            </a:r>
          </a:p>
          <a:p>
            <a:endParaRPr lang="en-US" sz="2400" dirty="0"/>
          </a:p>
        </p:txBody>
      </p:sp>
    </p:spTree>
    <p:custDataLst>
      <p:tags r:id="rId1"/>
    </p:custDataLst>
    <p:extLst>
      <p:ext uri="{BB962C8B-B14F-4D97-AF65-F5344CB8AC3E}">
        <p14:creationId xmlns:p14="http://schemas.microsoft.com/office/powerpoint/2010/main" val="401475003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074" y="286447"/>
            <a:ext cx="7576726" cy="857250"/>
          </a:xfrm>
        </p:spPr>
        <p:txBody>
          <a:bodyPr>
            <a:normAutofit fontScale="90000"/>
          </a:bodyPr>
          <a:lstStyle/>
          <a:p>
            <a:r>
              <a:rPr lang="en-US" dirty="0" smtClean="0"/>
              <a:t>Safety Considerations in Patients with an Asthmatic Component</a:t>
            </a:r>
            <a:endParaRPr lang="en-US" dirty="0"/>
          </a:p>
        </p:txBody>
      </p:sp>
      <p:sp>
        <p:nvSpPr>
          <p:cNvPr id="3" name="Content Placeholder 2"/>
          <p:cNvSpPr>
            <a:spLocks noGrp="1"/>
          </p:cNvSpPr>
          <p:nvPr>
            <p:ph idx="1"/>
          </p:nvPr>
        </p:nvSpPr>
        <p:spPr>
          <a:xfrm>
            <a:off x="1032437" y="1347880"/>
            <a:ext cx="7576726" cy="3394472"/>
          </a:xfrm>
        </p:spPr>
        <p:txBody>
          <a:bodyPr>
            <a:noAutofit/>
          </a:bodyPr>
          <a:lstStyle/>
          <a:p>
            <a:r>
              <a:rPr lang="en-US" sz="2400" dirty="0" smtClean="0"/>
              <a:t>Warning associated with approved FDC LAMA/LABA combinations</a:t>
            </a:r>
          </a:p>
          <a:p>
            <a:pPr lvl="1"/>
            <a:r>
              <a:rPr lang="en-US" sz="2000" dirty="0" smtClean="0"/>
              <a:t>Increased risk of asthma-related deaths associated with LABAs (class effect)</a:t>
            </a:r>
          </a:p>
          <a:p>
            <a:pPr lvl="1"/>
            <a:r>
              <a:rPr lang="en-US" sz="2000" dirty="0" smtClean="0"/>
              <a:t>The safety and efficacy of FDC </a:t>
            </a:r>
            <a:r>
              <a:rPr lang="en-US" sz="2000" dirty="0"/>
              <a:t>LAMA/LABA </a:t>
            </a:r>
            <a:r>
              <a:rPr lang="en-US" sz="2000" dirty="0" smtClean="0"/>
              <a:t>combinations in patients with asthma have not been established</a:t>
            </a:r>
          </a:p>
          <a:p>
            <a:pPr lvl="1"/>
            <a:r>
              <a:rPr lang="en-US" sz="2000" dirty="0" smtClean="0"/>
              <a:t>FDC LAMA/LABA combinations are not indicated for the treatment of asthma</a:t>
            </a:r>
          </a:p>
          <a:p>
            <a:pPr lvl="1"/>
            <a:endParaRPr lang="en-US" sz="2000" dirty="0"/>
          </a:p>
        </p:txBody>
      </p:sp>
      <p:sp>
        <p:nvSpPr>
          <p:cNvPr id="4" name="TextBox 3"/>
          <p:cNvSpPr txBox="1"/>
          <p:nvPr/>
        </p:nvSpPr>
        <p:spPr>
          <a:xfrm>
            <a:off x="300203" y="4378689"/>
            <a:ext cx="5186869" cy="646331"/>
          </a:xfrm>
          <a:prstGeom prst="rect">
            <a:avLst/>
          </a:prstGeom>
          <a:noFill/>
        </p:spPr>
        <p:txBody>
          <a:bodyPr wrap="none" rtlCol="0">
            <a:spAutoFit/>
          </a:bodyPr>
          <a:lstStyle/>
          <a:p>
            <a:r>
              <a:rPr lang="en-US" sz="1200" dirty="0"/>
              <a:t>http://</a:t>
            </a:r>
            <a:r>
              <a:rPr lang="en-US" sz="1200" dirty="0" smtClean="0"/>
              <a:t>www.accessdata.fda.gov/drugsatfda_docs/label/2016/203975s003lbl.pdf</a:t>
            </a:r>
          </a:p>
          <a:p>
            <a:r>
              <a:rPr lang="en-US" sz="1200" dirty="0"/>
              <a:t>http://</a:t>
            </a:r>
            <a:r>
              <a:rPr lang="en-US" sz="1200" dirty="0" smtClean="0"/>
              <a:t>www.accessdata.fda.gov/drugsatfda_docs/label/2016/206756s002lbl.pdf</a:t>
            </a:r>
          </a:p>
          <a:p>
            <a:r>
              <a:rPr lang="en-US" sz="1200" dirty="0"/>
              <a:t>http://</a:t>
            </a:r>
            <a:r>
              <a:rPr lang="en-US" sz="1200" dirty="0" smtClean="0"/>
              <a:t>www.accessdata.fda.gov/drugsatfda_docs/label/2015/207930s000lbl.pdf</a:t>
            </a:r>
          </a:p>
        </p:txBody>
      </p:sp>
    </p:spTree>
    <p:custDataLst>
      <p:tags r:id="rId1"/>
    </p:custDataLst>
    <p:extLst>
      <p:ext uri="{BB962C8B-B14F-4D97-AF65-F5344CB8AC3E}">
        <p14:creationId xmlns:p14="http://schemas.microsoft.com/office/powerpoint/2010/main" val="20183000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599" y="129779"/>
            <a:ext cx="8405401" cy="632221"/>
          </a:xfrm>
        </p:spPr>
        <p:txBody>
          <a:bodyPr>
            <a:normAutofit fontScale="90000"/>
          </a:bodyPr>
          <a:lstStyle/>
          <a:p>
            <a:r>
              <a:rPr lang="en-US" dirty="0" smtClean="0"/>
              <a:t>Goals of Pharmacological Management of COPD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6596453"/>
              </p:ext>
            </p:extLst>
          </p:nvPr>
        </p:nvGraphicFramePr>
        <p:xfrm>
          <a:off x="1010205" y="893032"/>
          <a:ext cx="5485694" cy="2516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2" name="Content Placeholder 4"/>
          <p:cNvGraphicFramePr>
            <a:graphicFrameLocks/>
          </p:cNvGraphicFramePr>
          <p:nvPr>
            <p:extLst>
              <p:ext uri="{D42A27DB-BD31-4B8C-83A1-F6EECF244321}">
                <p14:modId xmlns:p14="http://schemas.microsoft.com/office/powerpoint/2010/main" val="2262968214"/>
              </p:ext>
            </p:extLst>
          </p:nvPr>
        </p:nvGraphicFramePr>
        <p:xfrm>
          <a:off x="3738421" y="2579316"/>
          <a:ext cx="5230014" cy="25164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3" name="Rectangle 42"/>
          <p:cNvSpPr/>
          <p:nvPr/>
        </p:nvSpPr>
        <p:spPr>
          <a:xfrm>
            <a:off x="247452" y="4736291"/>
            <a:ext cx="2371931" cy="338554"/>
          </a:xfrm>
          <a:prstGeom prst="rect">
            <a:avLst/>
          </a:prstGeom>
        </p:spPr>
        <p:txBody>
          <a:bodyPr wrap="none">
            <a:spAutoFit/>
          </a:bodyPr>
          <a:lstStyle/>
          <a:p>
            <a:r>
              <a:rPr lang="en-US" sz="1600" u="sng" dirty="0">
                <a:solidFill>
                  <a:srgbClr val="000000"/>
                </a:solidFill>
              </a:rPr>
              <a:t>http://www.goldcopd.org</a:t>
            </a:r>
            <a:r>
              <a:rPr lang="en-US" sz="1600" dirty="0">
                <a:solidFill>
                  <a:srgbClr val="000000"/>
                </a:solidFill>
              </a:rPr>
              <a:t>.</a:t>
            </a:r>
          </a:p>
        </p:txBody>
      </p:sp>
    </p:spTree>
    <p:custDataLst>
      <p:tags r:id="rId1"/>
    </p:custDataLst>
    <p:extLst>
      <p:ext uri="{BB962C8B-B14F-4D97-AF65-F5344CB8AC3E}">
        <p14:creationId xmlns:p14="http://schemas.microsoft.com/office/powerpoint/2010/main" val="4217334371"/>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228725" y="425450"/>
            <a:ext cx="7576726" cy="857250"/>
          </a:xfrm>
        </p:spPr>
        <p:txBody>
          <a:bodyPr>
            <a:normAutofit fontScale="90000"/>
          </a:bodyPr>
          <a:lstStyle/>
          <a:p>
            <a:r>
              <a:rPr lang="en-US" dirty="0"/>
              <a:t>What Features Might Lead You to Consider an Asthmatic Component in a Patient Like Tracy?</a:t>
            </a:r>
          </a:p>
        </p:txBody>
      </p:sp>
      <p:sp>
        <p:nvSpPr>
          <p:cNvPr id="3" name="TPAnswers"/>
          <p:cNvSpPr>
            <a:spLocks noGrp="1"/>
          </p:cNvSpPr>
          <p:nvPr>
            <p:ph type="body" idx="1"/>
            <p:custDataLst>
              <p:tags r:id="rId3"/>
            </p:custDataLst>
          </p:nvPr>
        </p:nvSpPr>
        <p:spPr>
          <a:xfrm>
            <a:off x="1114425" y="1749028"/>
            <a:ext cx="4114800" cy="3394472"/>
          </a:xfrm>
        </p:spPr>
        <p:txBody>
          <a:bodyPr>
            <a:normAutofit/>
          </a:bodyPr>
          <a:lstStyle/>
          <a:p>
            <a:pPr marL="514350" indent="-514350">
              <a:buFont typeface="+mj-lt"/>
              <a:buAutoNum type="alphaUcPeriod"/>
            </a:pPr>
            <a:r>
              <a:rPr lang="en-US" sz="2600" dirty="0"/>
              <a:t>History of asthma before age 40</a:t>
            </a:r>
          </a:p>
          <a:p>
            <a:pPr marL="514350" indent="-514350">
              <a:buFont typeface="+mj-lt"/>
              <a:buAutoNum type="alphaUcPeriod"/>
            </a:pPr>
            <a:r>
              <a:rPr lang="en-US" sz="2600" dirty="0"/>
              <a:t>Eosinophilia</a:t>
            </a:r>
          </a:p>
          <a:p>
            <a:pPr marL="514350" indent="-514350">
              <a:buFont typeface="+mj-lt"/>
              <a:buAutoNum type="alphaUcPeriod"/>
            </a:pPr>
            <a:r>
              <a:rPr lang="en-US" sz="2600" dirty="0"/>
              <a:t>Wheezing</a:t>
            </a:r>
          </a:p>
          <a:p>
            <a:pPr marL="514350" indent="-514350">
              <a:buFont typeface="+mj-lt"/>
              <a:buAutoNum type="alphaUcPeriod"/>
            </a:pPr>
            <a:r>
              <a:rPr lang="en-US" sz="2600" dirty="0"/>
              <a:t>Elevated </a:t>
            </a:r>
            <a:r>
              <a:rPr lang="en-US" sz="2600" dirty="0" err="1" smtClean="0"/>
              <a:t>IgE</a:t>
            </a:r>
            <a:endParaRPr lang="en-US" sz="2600" dirty="0"/>
          </a:p>
          <a:p>
            <a:pPr marL="514350" indent="-514350">
              <a:buFont typeface="+mj-lt"/>
              <a:buAutoNum type="alphaUcPeriod"/>
            </a:pPr>
            <a:r>
              <a:rPr lang="en-US" sz="2600" dirty="0"/>
              <a:t>All of the above</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4070294604"/>
              </p:ext>
            </p:extLst>
          </p:nvPr>
        </p:nvGraphicFramePr>
        <p:xfrm>
          <a:off x="4508500" y="1282700"/>
          <a:ext cx="4572000" cy="3859213"/>
        </p:xfrm>
        <a:graphic>
          <a:graphicData uri="http://schemas.openxmlformats.org/presentationml/2006/ole">
            <mc:AlternateContent xmlns:mc="http://schemas.openxmlformats.org/markup-compatibility/2006">
              <mc:Choice xmlns:v="urn:schemas-microsoft-com:vml" Requires="v">
                <p:oleObj spid="_x0000_s21523" name="Chart" r:id="rId6" imgW="4571946" imgH="3855816" progId="MSGraph.Chart.8">
                  <p:embed followColorScheme="full"/>
                </p:oleObj>
              </mc:Choice>
              <mc:Fallback>
                <p:oleObj name="Chart" r:id="rId6" imgW="4571946" imgH="3855816" progId="MSGraph.Chart.8">
                  <p:embed followColorScheme="full"/>
                  <p:pic>
                    <p:nvPicPr>
                      <p:cNvPr id="0" name=""/>
                      <p:cNvPicPr/>
                      <p:nvPr/>
                    </p:nvPicPr>
                    <p:blipFill>
                      <a:blip r:embed="rId7"/>
                      <a:stretch>
                        <a:fillRect/>
                      </a:stretch>
                    </p:blipFill>
                    <p:spPr>
                      <a:xfrm>
                        <a:off x="4508500" y="1282700"/>
                        <a:ext cx="4572000" cy="3859213"/>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9288987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Tracy–Key Points</a:t>
            </a:r>
            <a:endParaRPr lang="en-US" dirty="0"/>
          </a:p>
        </p:txBody>
      </p:sp>
      <p:sp>
        <p:nvSpPr>
          <p:cNvPr id="3" name="Content Placeholder 2"/>
          <p:cNvSpPr>
            <a:spLocks noGrp="1"/>
          </p:cNvSpPr>
          <p:nvPr>
            <p:ph idx="1"/>
          </p:nvPr>
        </p:nvSpPr>
        <p:spPr/>
        <p:txBody>
          <a:bodyPr>
            <a:normAutofit/>
          </a:bodyPr>
          <a:lstStyle/>
          <a:p>
            <a:r>
              <a:rPr lang="en-US" sz="2400" dirty="0"/>
              <a:t>Cardiovascular comorbidities are very common in COPD patients</a:t>
            </a:r>
          </a:p>
          <a:p>
            <a:r>
              <a:rPr lang="en-US" sz="2400" dirty="0"/>
              <a:t>The presences of bronchodilator responsiveness does not always mean that an asthmatic component is present</a:t>
            </a:r>
          </a:p>
          <a:p>
            <a:endParaRPr lang="en-US" sz="2400" dirty="0"/>
          </a:p>
        </p:txBody>
      </p:sp>
    </p:spTree>
    <p:custDataLst>
      <p:tags r:id="rId1"/>
    </p:custDataLst>
    <p:extLst>
      <p:ext uri="{BB962C8B-B14F-4D97-AF65-F5344CB8AC3E}">
        <p14:creationId xmlns:p14="http://schemas.microsoft.com/office/powerpoint/2010/main" val="186260171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Roger</a:t>
            </a:r>
            <a:endParaRPr lang="en-US" dirty="0"/>
          </a:p>
        </p:txBody>
      </p:sp>
      <p:sp>
        <p:nvSpPr>
          <p:cNvPr id="3" name="Content Placeholder 2"/>
          <p:cNvSpPr>
            <a:spLocks noGrp="1"/>
          </p:cNvSpPr>
          <p:nvPr>
            <p:ph idx="1"/>
          </p:nvPr>
        </p:nvSpPr>
        <p:spPr>
          <a:xfrm>
            <a:off x="1110074" y="1063229"/>
            <a:ext cx="7576726" cy="3394472"/>
          </a:xfrm>
        </p:spPr>
        <p:txBody>
          <a:bodyPr>
            <a:normAutofit/>
          </a:bodyPr>
          <a:lstStyle/>
          <a:p>
            <a:r>
              <a:rPr lang="en-US" sz="2400" dirty="0" smtClean="0"/>
              <a:t>64-years-old</a:t>
            </a:r>
          </a:p>
          <a:p>
            <a:r>
              <a:rPr lang="en-US" sz="2400" dirty="0"/>
              <a:t>Cigarette smoker</a:t>
            </a:r>
          </a:p>
          <a:p>
            <a:pPr lvl="1"/>
            <a:r>
              <a:rPr lang="en-US" sz="2400" dirty="0"/>
              <a:t>1.5 packs for 35 years</a:t>
            </a:r>
          </a:p>
          <a:p>
            <a:pPr lvl="1"/>
            <a:r>
              <a:rPr lang="en-US" sz="2400" dirty="0"/>
              <a:t>Quit smoking when he started having respiratory </a:t>
            </a:r>
            <a:r>
              <a:rPr lang="en-US" sz="2400" dirty="0" smtClean="0"/>
              <a:t>problems; occasional cheating, but had largely quit</a:t>
            </a:r>
            <a:endParaRPr lang="en-US" sz="2400" dirty="0"/>
          </a:p>
          <a:p>
            <a:r>
              <a:rPr lang="en-US" sz="2400" dirty="0" smtClean="0"/>
              <a:t>Relatively active; initially had cough, sputum, shortness of breath with activity such as golf or yard work </a:t>
            </a:r>
          </a:p>
          <a:p>
            <a:r>
              <a:rPr lang="en-US" sz="2400" dirty="0"/>
              <a:t>Diagnosed with COPD 8 years ago (in </a:t>
            </a:r>
            <a:r>
              <a:rPr lang="en-US" sz="2400" dirty="0" smtClean="0"/>
              <a:t>2007)</a:t>
            </a:r>
            <a:endParaRPr lang="en-US" sz="2400" dirty="0"/>
          </a:p>
          <a:p>
            <a:endParaRPr lang="en-US" sz="2400" dirty="0"/>
          </a:p>
        </p:txBody>
      </p:sp>
      <p:pic>
        <p:nvPicPr>
          <p:cNvPr id="3074" name="Picture 2" descr="G:\Projects 2016\9605 ATS COPD 2016\06 CONTENT\Slides, Live Activity\Slide drafts\Patient Images\64yo-mal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839" y="325248"/>
            <a:ext cx="2006476" cy="1965765"/>
          </a:xfrm>
          <a:prstGeom prst="rect">
            <a:avLst/>
          </a:prstGeom>
          <a:noFill/>
          <a:ln w="57150">
            <a:solidFill>
              <a:srgbClr val="00B050"/>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11535636"/>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Roger–History, Physical Exam in 2007</a:t>
            </a:r>
            <a:endParaRPr lang="en-US" dirty="0"/>
          </a:p>
        </p:txBody>
      </p:sp>
      <p:sp>
        <p:nvSpPr>
          <p:cNvPr id="3" name="Content Placeholder 2"/>
          <p:cNvSpPr>
            <a:spLocks noGrp="1"/>
          </p:cNvSpPr>
          <p:nvPr>
            <p:ph idx="1"/>
          </p:nvPr>
        </p:nvSpPr>
        <p:spPr>
          <a:xfrm>
            <a:off x="1110074" y="1063229"/>
            <a:ext cx="7576726" cy="3369623"/>
          </a:xfrm>
        </p:spPr>
        <p:txBody>
          <a:bodyPr>
            <a:normAutofit/>
          </a:bodyPr>
          <a:lstStyle/>
          <a:p>
            <a:r>
              <a:rPr lang="en-US" sz="2400" dirty="0" smtClean="0"/>
              <a:t>6’2”, 200 </a:t>
            </a:r>
            <a:r>
              <a:rPr lang="en-US" sz="2400" dirty="0" err="1" smtClean="0"/>
              <a:t>lbs</a:t>
            </a:r>
            <a:endParaRPr lang="en-US" sz="2400" dirty="0" smtClean="0"/>
          </a:p>
          <a:p>
            <a:r>
              <a:rPr lang="en-US" sz="2400" dirty="0" smtClean="0"/>
              <a:t>Vitals normal</a:t>
            </a:r>
          </a:p>
          <a:p>
            <a:r>
              <a:rPr lang="en-US" sz="2400" dirty="0" smtClean="0"/>
              <a:t>Mild increase in AP diameter</a:t>
            </a:r>
          </a:p>
          <a:p>
            <a:r>
              <a:rPr lang="en-US" sz="2400" dirty="0" smtClean="0"/>
              <a:t>Reduced breath sounds; occasional rhonchi without crackles, wheezes, or accessory muscle usage</a:t>
            </a:r>
          </a:p>
          <a:p>
            <a:r>
              <a:rPr lang="en-US" sz="2400" dirty="0" smtClean="0"/>
              <a:t>No lower extremity edema</a:t>
            </a:r>
          </a:p>
          <a:p>
            <a:r>
              <a:rPr lang="en-US" sz="2400" dirty="0" smtClean="0"/>
              <a:t>CXR minimal hyperinflation; otherwise normal</a:t>
            </a:r>
          </a:p>
        </p:txBody>
      </p:sp>
    </p:spTree>
    <p:custDataLst>
      <p:tags r:id="rId1"/>
    </p:custDataLst>
    <p:extLst>
      <p:ext uri="{BB962C8B-B14F-4D97-AF65-F5344CB8AC3E}">
        <p14:creationId xmlns:p14="http://schemas.microsoft.com/office/powerpoint/2010/main" val="2203896145"/>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Roger–History, 2007</a:t>
            </a:r>
            <a:endParaRPr lang="en-US" dirty="0"/>
          </a:p>
        </p:txBody>
      </p:sp>
      <p:sp>
        <p:nvSpPr>
          <p:cNvPr id="3" name="Content Placeholder 2"/>
          <p:cNvSpPr>
            <a:spLocks noGrp="1"/>
          </p:cNvSpPr>
          <p:nvPr>
            <p:ph idx="1"/>
          </p:nvPr>
        </p:nvSpPr>
        <p:spPr>
          <a:xfrm>
            <a:off x="1110074" y="964096"/>
            <a:ext cx="7576726" cy="3816625"/>
          </a:xfrm>
        </p:spPr>
        <p:txBody>
          <a:bodyPr>
            <a:normAutofit fontScale="92500"/>
          </a:bodyPr>
          <a:lstStyle/>
          <a:p>
            <a:r>
              <a:rPr lang="en-US" sz="2400" dirty="0" smtClean="0"/>
              <a:t>FEV</a:t>
            </a:r>
            <a:r>
              <a:rPr lang="en-US" sz="2400" baseline="-25000" dirty="0" smtClean="0"/>
              <a:t>1</a:t>
            </a:r>
            <a:r>
              <a:rPr lang="en-US" sz="2400" dirty="0" smtClean="0"/>
              <a:t> 46% predicted </a:t>
            </a:r>
          </a:p>
          <a:p>
            <a:r>
              <a:rPr lang="en-US" sz="2400" dirty="0"/>
              <a:t>M</a:t>
            </a:r>
            <a:r>
              <a:rPr lang="en-US" sz="2400" dirty="0" smtClean="0"/>
              <a:t>ild hyperinflation with TLC 110% predicted, RV 130% predicted</a:t>
            </a:r>
            <a:endParaRPr lang="en-US" sz="2400" dirty="0"/>
          </a:p>
          <a:p>
            <a:r>
              <a:rPr lang="en-US" sz="2400" dirty="0"/>
              <a:t>D</a:t>
            </a:r>
            <a:r>
              <a:rPr lang="en-US" sz="2400" dirty="0" smtClean="0"/>
              <a:t>iffusion capacity 68% predicted</a:t>
            </a:r>
          </a:p>
          <a:p>
            <a:r>
              <a:rPr lang="en-US" sz="2400" dirty="0" smtClean="0"/>
              <a:t>Did not require oxygen; O</a:t>
            </a:r>
            <a:r>
              <a:rPr lang="en-US" sz="2400" baseline="-25000" dirty="0" smtClean="0"/>
              <a:t>2 </a:t>
            </a:r>
            <a:r>
              <a:rPr lang="en-US" sz="2400" dirty="0" smtClean="0"/>
              <a:t>saturation 93-94%</a:t>
            </a:r>
          </a:p>
          <a:p>
            <a:r>
              <a:rPr lang="en-US" sz="2400" dirty="0" smtClean="0"/>
              <a:t>Comorbidities</a:t>
            </a:r>
          </a:p>
          <a:p>
            <a:pPr lvl="1"/>
            <a:r>
              <a:rPr lang="en-US" sz="1900" dirty="0" smtClean="0"/>
              <a:t>Hypertension, hypercholesterolemia, arthritis</a:t>
            </a:r>
            <a:endParaRPr lang="en-US" sz="1900" dirty="0"/>
          </a:p>
          <a:p>
            <a:pPr lvl="1"/>
            <a:r>
              <a:rPr lang="en-US" sz="1900" dirty="0" smtClean="0"/>
              <a:t>Medications: ACE inhibitor, diuretic, statin</a:t>
            </a:r>
          </a:p>
          <a:p>
            <a:r>
              <a:rPr lang="en-US" sz="2400" u="sng" dirty="0" smtClean="0"/>
              <a:t>Initial COPD treatment</a:t>
            </a:r>
            <a:r>
              <a:rPr lang="en-US" sz="2400" dirty="0" smtClean="0"/>
              <a:t>: tiotropium bromide with </a:t>
            </a:r>
            <a:r>
              <a:rPr lang="en-US" sz="2400" dirty="0" err="1" smtClean="0"/>
              <a:t>HandiHaler</a:t>
            </a:r>
            <a:r>
              <a:rPr lang="en-US" sz="2400" dirty="0" smtClean="0"/>
              <a:t>; two oral inhalations of one 18 µg capsule once daily</a:t>
            </a:r>
          </a:p>
          <a:p>
            <a:endParaRPr lang="en-US" sz="2400" dirty="0"/>
          </a:p>
        </p:txBody>
      </p:sp>
    </p:spTree>
    <p:custDataLst>
      <p:tags r:id="rId1"/>
    </p:custDataLst>
    <p:extLst>
      <p:ext uri="{BB962C8B-B14F-4D97-AF65-F5344CB8AC3E}">
        <p14:creationId xmlns:p14="http://schemas.microsoft.com/office/powerpoint/2010/main" val="3726049302"/>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276350" y="274638"/>
            <a:ext cx="7576726" cy="857250"/>
          </a:xfrm>
        </p:spPr>
        <p:txBody>
          <a:bodyPr>
            <a:normAutofit fontScale="90000"/>
          </a:bodyPr>
          <a:lstStyle/>
          <a:p>
            <a:r>
              <a:rPr lang="en-US" dirty="0"/>
              <a:t>Is the Medical Therapy Provided to Roger Appropriate to His Disease?</a:t>
            </a:r>
          </a:p>
        </p:txBody>
      </p:sp>
      <p:sp>
        <p:nvSpPr>
          <p:cNvPr id="3" name="TPAnswers"/>
          <p:cNvSpPr>
            <a:spLocks noGrp="1"/>
          </p:cNvSpPr>
          <p:nvPr>
            <p:ph type="body" idx="1"/>
            <p:custDataLst>
              <p:tags r:id="rId3"/>
            </p:custDataLst>
          </p:nvPr>
        </p:nvSpPr>
        <p:spPr>
          <a:xfrm>
            <a:off x="1438275" y="1739503"/>
            <a:ext cx="4114800" cy="3394472"/>
          </a:xfrm>
        </p:spPr>
        <p:txBody>
          <a:bodyPr>
            <a:normAutofit/>
          </a:bodyPr>
          <a:lstStyle/>
          <a:p>
            <a:pPr marL="514350" indent="-514350">
              <a:buFont typeface="+mj-lt"/>
              <a:buAutoNum type="alphaUcPeriod"/>
            </a:pPr>
            <a:r>
              <a:rPr lang="en-US" sz="2800" dirty="0"/>
              <a:t>Yes</a:t>
            </a:r>
          </a:p>
          <a:p>
            <a:pPr marL="514350" indent="-514350">
              <a:buFont typeface="+mj-lt"/>
              <a:buAutoNum type="alphaUcPeriod"/>
            </a:pPr>
            <a:r>
              <a:rPr lang="en-US" sz="2800" dirty="0"/>
              <a:t>No</a:t>
            </a:r>
          </a:p>
          <a:p>
            <a:pPr marL="514350" indent="-514350">
              <a:buFont typeface="+mj-lt"/>
              <a:buAutoNum type="alphaUcPeriod"/>
            </a:pPr>
            <a:r>
              <a:rPr lang="en-US" sz="2800" dirty="0"/>
              <a:t>Unsure</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465929575"/>
              </p:ext>
            </p:extLst>
          </p:nvPr>
        </p:nvGraphicFramePr>
        <p:xfrm>
          <a:off x="4281488" y="1289050"/>
          <a:ext cx="4572000" cy="3859213"/>
        </p:xfrm>
        <a:graphic>
          <a:graphicData uri="http://schemas.openxmlformats.org/presentationml/2006/ole">
            <mc:AlternateContent xmlns:mc="http://schemas.openxmlformats.org/markup-compatibility/2006">
              <mc:Choice xmlns:v="urn:schemas-microsoft-com:vml" Requires="v">
                <p:oleObj spid="_x0000_s22547" name="Chart" r:id="rId6" imgW="4571946" imgH="3855816" progId="MSGraph.Chart.8">
                  <p:embed followColorScheme="full"/>
                </p:oleObj>
              </mc:Choice>
              <mc:Fallback>
                <p:oleObj name="Chart" r:id="rId6" imgW="4571946" imgH="3855816" progId="MSGraph.Chart.8">
                  <p:embed followColorScheme="full"/>
                  <p:pic>
                    <p:nvPicPr>
                      <p:cNvPr id="0" name=""/>
                      <p:cNvPicPr/>
                      <p:nvPr/>
                    </p:nvPicPr>
                    <p:blipFill>
                      <a:blip r:embed="rId7"/>
                      <a:stretch>
                        <a:fillRect/>
                      </a:stretch>
                    </p:blipFill>
                    <p:spPr>
                      <a:xfrm>
                        <a:off x="4281488" y="1289050"/>
                        <a:ext cx="4572000" cy="3859213"/>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351936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171" y="382589"/>
            <a:ext cx="5349658" cy="424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6922" y="4558725"/>
            <a:ext cx="3889252" cy="584775"/>
          </a:xfrm>
          <a:prstGeom prst="rect">
            <a:avLst/>
          </a:prstGeom>
        </p:spPr>
        <p:txBody>
          <a:bodyPr wrap="square">
            <a:spAutoFit/>
          </a:bodyPr>
          <a:lstStyle/>
          <a:p>
            <a:r>
              <a:rPr lang="en-US" sz="1600" u="sng" dirty="0">
                <a:solidFill>
                  <a:srgbClr val="000000"/>
                </a:solidFill>
              </a:rPr>
              <a:t>http://www.goldcopd.org</a:t>
            </a:r>
            <a:r>
              <a:rPr lang="en-US" sz="1600" dirty="0" smtClean="0">
                <a:solidFill>
                  <a:srgbClr val="000000"/>
                </a:solidFill>
              </a:rPr>
              <a:t>.</a:t>
            </a:r>
          </a:p>
          <a:p>
            <a:r>
              <a:rPr lang="en-US" sz="1600" dirty="0"/>
              <a:t>Kaplan AG. </a:t>
            </a:r>
            <a:r>
              <a:rPr lang="en-US" sz="1600" i="1" dirty="0" err="1"/>
              <a:t>Int</a:t>
            </a:r>
            <a:r>
              <a:rPr lang="en-US" sz="1600" i="1" dirty="0"/>
              <a:t> J COPD</a:t>
            </a:r>
            <a:r>
              <a:rPr lang="en-US" sz="1600" dirty="0"/>
              <a:t>. 2015;10:2535-2548</a:t>
            </a:r>
            <a:r>
              <a:rPr lang="en-US" sz="1600" dirty="0" smtClean="0"/>
              <a:t>.</a:t>
            </a:r>
            <a:endParaRPr lang="en-US" sz="1600" dirty="0"/>
          </a:p>
        </p:txBody>
      </p:sp>
      <p:sp>
        <p:nvSpPr>
          <p:cNvPr id="6" name="Right Arrow 5"/>
          <p:cNvSpPr/>
          <p:nvPr/>
        </p:nvSpPr>
        <p:spPr>
          <a:xfrm>
            <a:off x="3925019" y="524658"/>
            <a:ext cx="978408" cy="484632"/>
          </a:xfrm>
          <a:prstGeom prst="rightArrow">
            <a:avLst/>
          </a:prstGeom>
          <a:solidFill>
            <a:schemeClr val="accent6"/>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Roger</a:t>
            </a:r>
            <a:endParaRPr lang="en-US" b="1" dirty="0"/>
          </a:p>
        </p:txBody>
      </p:sp>
    </p:spTree>
    <p:custDataLst>
      <p:tags r:id="rId1"/>
    </p:custDataLst>
    <p:extLst>
      <p:ext uri="{BB962C8B-B14F-4D97-AF65-F5344CB8AC3E}">
        <p14:creationId xmlns:p14="http://schemas.microsoft.com/office/powerpoint/2010/main" val="32901556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Roger–History Continued</a:t>
            </a:r>
            <a:endParaRPr lang="en-US" dirty="0"/>
          </a:p>
        </p:txBody>
      </p:sp>
      <p:sp>
        <p:nvSpPr>
          <p:cNvPr id="3" name="Content Placeholder 2"/>
          <p:cNvSpPr>
            <a:spLocks noGrp="1"/>
          </p:cNvSpPr>
          <p:nvPr>
            <p:ph idx="1"/>
          </p:nvPr>
        </p:nvSpPr>
        <p:spPr/>
        <p:txBody>
          <a:bodyPr>
            <a:normAutofit/>
          </a:bodyPr>
          <a:lstStyle/>
          <a:p>
            <a:r>
              <a:rPr lang="en-US" sz="2600" dirty="0" smtClean="0"/>
              <a:t>Roger did well on </a:t>
            </a:r>
            <a:r>
              <a:rPr lang="en-US" sz="2600" dirty="0"/>
              <a:t>tiotropium </a:t>
            </a:r>
            <a:r>
              <a:rPr lang="en-US" sz="2600" dirty="0" smtClean="0"/>
              <a:t>bromide until … </a:t>
            </a:r>
          </a:p>
          <a:p>
            <a:r>
              <a:rPr lang="en-US" sz="2600" dirty="0" smtClean="0"/>
              <a:t>COPD exacerbation in 2008</a:t>
            </a:r>
          </a:p>
          <a:p>
            <a:pPr lvl="1"/>
            <a:r>
              <a:rPr lang="en-US" sz="2400" dirty="0" smtClean="0"/>
              <a:t>Outpatient therapy with antibiotics and steroids</a:t>
            </a:r>
          </a:p>
          <a:p>
            <a:pPr lvl="1"/>
            <a:r>
              <a:rPr lang="en-US" sz="2400" dirty="0" smtClean="0"/>
              <a:t>Responded well</a:t>
            </a:r>
          </a:p>
          <a:p>
            <a:pPr lvl="1"/>
            <a:r>
              <a:rPr lang="en-US" sz="2400" dirty="0" smtClean="0"/>
              <a:t>Returned to baseline</a:t>
            </a:r>
            <a:endParaRPr lang="en-US" sz="2400" dirty="0"/>
          </a:p>
        </p:txBody>
      </p:sp>
    </p:spTree>
    <p:extLst>
      <p:ext uri="{BB962C8B-B14F-4D97-AF65-F5344CB8AC3E}">
        <p14:creationId xmlns:p14="http://schemas.microsoft.com/office/powerpoint/2010/main" val="206986940"/>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Roger–History </a:t>
            </a:r>
            <a:r>
              <a:rPr lang="en-US" dirty="0"/>
              <a:t>Continued</a:t>
            </a:r>
          </a:p>
        </p:txBody>
      </p:sp>
      <p:sp>
        <p:nvSpPr>
          <p:cNvPr id="3" name="Content Placeholder 2"/>
          <p:cNvSpPr>
            <a:spLocks noGrp="1"/>
          </p:cNvSpPr>
          <p:nvPr>
            <p:ph idx="1"/>
          </p:nvPr>
        </p:nvSpPr>
        <p:spPr>
          <a:xfrm>
            <a:off x="1110074" y="974120"/>
            <a:ext cx="7576726" cy="3394472"/>
          </a:xfrm>
        </p:spPr>
        <p:txBody>
          <a:bodyPr>
            <a:noAutofit/>
          </a:bodyPr>
          <a:lstStyle/>
          <a:p>
            <a:r>
              <a:rPr lang="en-US" sz="2400" dirty="0" smtClean="0"/>
              <a:t>Severe COPD exacerbation in 2009</a:t>
            </a:r>
          </a:p>
          <a:p>
            <a:pPr lvl="1"/>
            <a:r>
              <a:rPr lang="en-US" sz="2000" dirty="0" smtClean="0"/>
              <a:t>Severe symptoms; hypoxemia</a:t>
            </a:r>
          </a:p>
          <a:p>
            <a:pPr lvl="1"/>
            <a:r>
              <a:rPr lang="en-US" sz="2000" dirty="0" smtClean="0"/>
              <a:t>Hospitalized for 4 days</a:t>
            </a:r>
          </a:p>
          <a:p>
            <a:pPr lvl="1"/>
            <a:r>
              <a:rPr lang="en-US" sz="2000" dirty="0" smtClean="0"/>
              <a:t>Did not require intubation, ventilatory support or BiPAP</a:t>
            </a:r>
          </a:p>
          <a:p>
            <a:pPr lvl="1"/>
            <a:r>
              <a:rPr lang="en-US" sz="2000" dirty="0" smtClean="0"/>
              <a:t>Aggressive nebulized therapy; IV antibiotics and steroids</a:t>
            </a:r>
          </a:p>
          <a:p>
            <a:pPr lvl="1"/>
            <a:r>
              <a:rPr lang="en-US" sz="2000" dirty="0" smtClean="0"/>
              <a:t>Gradually improved</a:t>
            </a:r>
          </a:p>
          <a:p>
            <a:r>
              <a:rPr lang="en-US" sz="2400" dirty="0" smtClean="0"/>
              <a:t>Treatment adjustment at discharge</a:t>
            </a:r>
          </a:p>
          <a:p>
            <a:pPr lvl="1"/>
            <a:r>
              <a:rPr lang="en-US" sz="2000" dirty="0" err="1" smtClean="0"/>
              <a:t>Tiotropium</a:t>
            </a:r>
            <a:r>
              <a:rPr lang="en-US" sz="2000" dirty="0" smtClean="0"/>
              <a:t> bromide </a:t>
            </a:r>
            <a:r>
              <a:rPr lang="en-US" sz="2000" dirty="0" err="1" smtClean="0"/>
              <a:t>HandiHaler</a:t>
            </a:r>
            <a:r>
              <a:rPr lang="en-US" sz="2000" dirty="0" smtClean="0"/>
              <a:t>; </a:t>
            </a:r>
            <a:r>
              <a:rPr lang="en-US" sz="2000" u="sng" dirty="0" smtClean="0"/>
              <a:t>and </a:t>
            </a:r>
            <a:r>
              <a:rPr lang="en-US" sz="2000" dirty="0" smtClean="0"/>
              <a:t>fluticasone + salmeterol (inhalation, 250 </a:t>
            </a:r>
            <a:r>
              <a:rPr lang="en-US" sz="2000" dirty="0"/>
              <a:t>µg </a:t>
            </a:r>
            <a:r>
              <a:rPr lang="en-US" sz="2000" dirty="0" smtClean="0"/>
              <a:t>/50 µg, twice daily)</a:t>
            </a:r>
            <a:endParaRPr lang="en-US" sz="2000" dirty="0"/>
          </a:p>
        </p:txBody>
      </p:sp>
    </p:spTree>
    <p:custDataLst>
      <p:tags r:id="rId1"/>
    </p:custDataLst>
    <p:extLst>
      <p:ext uri="{BB962C8B-B14F-4D97-AF65-F5344CB8AC3E}">
        <p14:creationId xmlns:p14="http://schemas.microsoft.com/office/powerpoint/2010/main" val="3574611642"/>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247775" y="274638"/>
            <a:ext cx="7576726" cy="857250"/>
          </a:xfrm>
        </p:spPr>
        <p:txBody>
          <a:bodyPr/>
          <a:lstStyle/>
          <a:p>
            <a:r>
              <a:rPr lang="en-US" sz="3200" dirty="0">
                <a:solidFill>
                  <a:prstClr val="black"/>
                </a:solidFill>
              </a:rPr>
              <a:t>Is This an Appropriate Step-Up in Therapy?</a:t>
            </a:r>
            <a:endParaRPr lang="en-US" dirty="0"/>
          </a:p>
        </p:txBody>
      </p:sp>
      <p:sp>
        <p:nvSpPr>
          <p:cNvPr id="3" name="TPAnswers"/>
          <p:cNvSpPr>
            <a:spLocks noGrp="1"/>
          </p:cNvSpPr>
          <p:nvPr>
            <p:ph type="body" idx="1"/>
            <p:custDataLst>
              <p:tags r:id="rId3"/>
            </p:custDataLst>
          </p:nvPr>
        </p:nvSpPr>
        <p:spPr>
          <a:xfrm>
            <a:off x="1533525" y="1409700"/>
            <a:ext cx="4114800" cy="3394472"/>
          </a:xfrm>
        </p:spPr>
        <p:txBody>
          <a:bodyPr>
            <a:normAutofit/>
          </a:bodyPr>
          <a:lstStyle/>
          <a:p>
            <a:pPr marL="514350" indent="-514350">
              <a:buFont typeface="+mj-lt"/>
              <a:buAutoNum type="alphaUcPeriod"/>
            </a:pPr>
            <a:r>
              <a:rPr lang="en-US" sz="2800" dirty="0"/>
              <a:t>Yes</a:t>
            </a:r>
          </a:p>
          <a:p>
            <a:pPr marL="514350" indent="-514350">
              <a:buFont typeface="+mj-lt"/>
              <a:buAutoNum type="alphaUcPeriod"/>
            </a:pPr>
            <a:r>
              <a:rPr lang="en-US" sz="2800" dirty="0"/>
              <a:t>No</a:t>
            </a:r>
          </a:p>
          <a:p>
            <a:pPr marL="514350" indent="-514350">
              <a:buFont typeface="+mj-lt"/>
              <a:buAutoNum type="alphaUcPeriod"/>
            </a:pPr>
            <a:r>
              <a:rPr lang="en-US" sz="2800" dirty="0"/>
              <a:t>Unsure</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810270835"/>
              </p:ext>
            </p:extLst>
          </p:nvPr>
        </p:nvGraphicFramePr>
        <p:xfrm>
          <a:off x="4508500" y="1282700"/>
          <a:ext cx="4572000" cy="3859213"/>
        </p:xfrm>
        <a:graphic>
          <a:graphicData uri="http://schemas.openxmlformats.org/presentationml/2006/ole">
            <mc:AlternateContent xmlns:mc="http://schemas.openxmlformats.org/markup-compatibility/2006">
              <mc:Choice xmlns:v="urn:schemas-microsoft-com:vml" Requires="v">
                <p:oleObj spid="_x0000_s23571" name="Chart" r:id="rId6" imgW="4571946" imgH="3855816" progId="MSGraph.Chart.8">
                  <p:embed followColorScheme="full"/>
                </p:oleObj>
              </mc:Choice>
              <mc:Fallback>
                <p:oleObj name="Chart" r:id="rId6" imgW="4571946" imgH="3855816" progId="MSGraph.Chart.8">
                  <p:embed followColorScheme="full"/>
                  <p:pic>
                    <p:nvPicPr>
                      <p:cNvPr id="0" name=""/>
                      <p:cNvPicPr/>
                      <p:nvPr/>
                    </p:nvPicPr>
                    <p:blipFill>
                      <a:blip r:embed="rId7"/>
                      <a:stretch>
                        <a:fillRect/>
                      </a:stretch>
                    </p:blipFill>
                    <p:spPr>
                      <a:xfrm>
                        <a:off x="4508500" y="1282700"/>
                        <a:ext cx="4572000" cy="3859213"/>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2434638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574" y="235683"/>
            <a:ext cx="6109973" cy="4615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16922" y="1666283"/>
            <a:ext cx="2211852" cy="2880020"/>
          </a:xfrm>
        </p:spPr>
        <p:txBody>
          <a:bodyPr>
            <a:normAutofit fontScale="90000"/>
          </a:bodyPr>
          <a:lstStyle/>
          <a:p>
            <a:r>
              <a:rPr lang="en-US" dirty="0" smtClean="0">
                <a:solidFill>
                  <a:srgbClr val="F69E00"/>
                </a:solidFill>
              </a:rPr>
              <a:t>GOLD</a:t>
            </a:r>
            <a:r>
              <a:rPr lang="en-US" dirty="0" smtClean="0">
                <a:solidFill>
                  <a:srgbClr val="FFC963"/>
                </a:solidFill>
              </a:rPr>
              <a:t> </a:t>
            </a:r>
            <a:r>
              <a:rPr lang="en-US" dirty="0" smtClean="0"/>
              <a:t>COPD Assessment and </a:t>
            </a:r>
            <a:br>
              <a:rPr lang="en-US" dirty="0" smtClean="0"/>
            </a:br>
            <a:r>
              <a:rPr lang="en-US" dirty="0" smtClean="0"/>
              <a:t>Treatment Approach</a:t>
            </a:r>
            <a:endParaRPr lang="en-US" dirty="0"/>
          </a:p>
        </p:txBody>
      </p:sp>
      <p:sp>
        <p:nvSpPr>
          <p:cNvPr id="31" name="Rectangle 30"/>
          <p:cNvSpPr/>
          <p:nvPr/>
        </p:nvSpPr>
        <p:spPr>
          <a:xfrm>
            <a:off x="216922" y="4558725"/>
            <a:ext cx="3889252" cy="584775"/>
          </a:xfrm>
          <a:prstGeom prst="rect">
            <a:avLst/>
          </a:prstGeom>
        </p:spPr>
        <p:txBody>
          <a:bodyPr wrap="square">
            <a:spAutoFit/>
          </a:bodyPr>
          <a:lstStyle/>
          <a:p>
            <a:r>
              <a:rPr lang="en-US" sz="1600" u="sng" dirty="0">
                <a:solidFill>
                  <a:srgbClr val="000000"/>
                </a:solidFill>
              </a:rPr>
              <a:t>http://www.goldcopd.org</a:t>
            </a:r>
            <a:r>
              <a:rPr lang="en-US" sz="1600" dirty="0" smtClean="0">
                <a:solidFill>
                  <a:srgbClr val="000000"/>
                </a:solidFill>
              </a:rPr>
              <a:t>.</a:t>
            </a:r>
          </a:p>
          <a:p>
            <a:r>
              <a:rPr lang="en-US" sz="1600" dirty="0"/>
              <a:t>Kaplan AG. </a:t>
            </a:r>
            <a:r>
              <a:rPr lang="en-US" sz="1600" i="1" dirty="0" err="1"/>
              <a:t>Int</a:t>
            </a:r>
            <a:r>
              <a:rPr lang="en-US" sz="1600" i="1" dirty="0"/>
              <a:t> J COPD</a:t>
            </a:r>
            <a:r>
              <a:rPr lang="en-US" sz="1600" dirty="0"/>
              <a:t>. 2015;10:2535-2548</a:t>
            </a:r>
            <a:r>
              <a:rPr lang="en-US" sz="1600" dirty="0" smtClean="0"/>
              <a:t>.</a:t>
            </a:r>
            <a:endParaRPr lang="en-US" sz="1600" dirty="0"/>
          </a:p>
        </p:txBody>
      </p:sp>
    </p:spTree>
    <p:custDataLst>
      <p:tags r:id="rId1"/>
    </p:custDataLst>
    <p:extLst>
      <p:ext uri="{BB962C8B-B14F-4D97-AF65-F5344CB8AC3E}">
        <p14:creationId xmlns:p14="http://schemas.microsoft.com/office/powerpoint/2010/main" val="37341043"/>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143000" y="244476"/>
            <a:ext cx="7576726" cy="857250"/>
          </a:xfrm>
        </p:spPr>
        <p:txBody>
          <a:bodyPr/>
          <a:lstStyle/>
          <a:p>
            <a:r>
              <a:rPr lang="en-US" dirty="0"/>
              <a:t>What Would You Prescribe?</a:t>
            </a:r>
          </a:p>
        </p:txBody>
      </p:sp>
      <p:sp>
        <p:nvSpPr>
          <p:cNvPr id="3" name="TPAnswers"/>
          <p:cNvSpPr>
            <a:spLocks noGrp="1"/>
          </p:cNvSpPr>
          <p:nvPr>
            <p:ph type="body" idx="1"/>
            <p:custDataLst>
              <p:tags r:id="rId3"/>
            </p:custDataLst>
          </p:nvPr>
        </p:nvSpPr>
        <p:spPr>
          <a:xfrm>
            <a:off x="1381125" y="1457325"/>
            <a:ext cx="4114800" cy="3394472"/>
          </a:xfrm>
        </p:spPr>
        <p:txBody>
          <a:bodyPr>
            <a:normAutofit/>
          </a:bodyPr>
          <a:lstStyle/>
          <a:p>
            <a:pPr marL="514350" indent="-514350">
              <a:buFont typeface="+mj-lt"/>
              <a:buAutoNum type="alphaUcPeriod"/>
            </a:pPr>
            <a:r>
              <a:rPr lang="en-US" sz="2800" dirty="0"/>
              <a:t>LAMA </a:t>
            </a:r>
            <a:r>
              <a:rPr lang="en-US" sz="2800" dirty="0" err="1"/>
              <a:t>monotherapy</a:t>
            </a:r>
            <a:endParaRPr lang="en-US" sz="2800" dirty="0"/>
          </a:p>
          <a:p>
            <a:pPr marL="514350" indent="-514350">
              <a:buFont typeface="+mj-lt"/>
              <a:buAutoNum type="alphaUcPeriod"/>
            </a:pPr>
            <a:r>
              <a:rPr lang="en-US" sz="2800" dirty="0"/>
              <a:t>LABA </a:t>
            </a:r>
            <a:r>
              <a:rPr lang="en-US" sz="2800" dirty="0" err="1"/>
              <a:t>monotherapy</a:t>
            </a:r>
            <a:endParaRPr lang="en-US" sz="2800" dirty="0"/>
          </a:p>
          <a:p>
            <a:pPr marL="514350" indent="-514350">
              <a:buFont typeface="+mj-lt"/>
              <a:buAutoNum type="alphaUcPeriod"/>
            </a:pPr>
            <a:r>
              <a:rPr lang="en-US" sz="2800" dirty="0"/>
              <a:t>LABA + </a:t>
            </a:r>
            <a:r>
              <a:rPr lang="en-US" sz="2800" dirty="0" smtClean="0"/>
              <a:t>ICS (FDC)</a:t>
            </a:r>
            <a:endParaRPr lang="en-US" sz="2800" dirty="0"/>
          </a:p>
          <a:p>
            <a:pPr marL="514350" indent="-514350">
              <a:buFont typeface="+mj-lt"/>
              <a:buAutoNum type="alphaUcPeriod"/>
            </a:pPr>
            <a:r>
              <a:rPr lang="en-US" sz="2800" dirty="0"/>
              <a:t>LAMA + PDE-4 inhibitor</a:t>
            </a:r>
          </a:p>
          <a:p>
            <a:pPr marL="514350" indent="-514350">
              <a:buFont typeface="+mj-lt"/>
              <a:buAutoNum type="alphaUcPeriod"/>
            </a:pPr>
            <a:r>
              <a:rPr lang="en-US" sz="2800" dirty="0" smtClean="0"/>
              <a:t>LAMA </a:t>
            </a:r>
            <a:r>
              <a:rPr lang="en-US" sz="2800" dirty="0"/>
              <a:t>+ </a:t>
            </a:r>
            <a:r>
              <a:rPr lang="en-US" sz="2800" dirty="0" smtClean="0"/>
              <a:t>LABA (FDC)</a:t>
            </a:r>
            <a:endParaRPr lang="en-US" sz="28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108846786"/>
              </p:ext>
            </p:extLst>
          </p:nvPr>
        </p:nvGraphicFramePr>
        <p:xfrm>
          <a:off x="4508500" y="1282700"/>
          <a:ext cx="4572000" cy="3859213"/>
        </p:xfrm>
        <a:graphic>
          <a:graphicData uri="http://schemas.openxmlformats.org/presentationml/2006/ole">
            <mc:AlternateContent xmlns:mc="http://schemas.openxmlformats.org/markup-compatibility/2006">
              <mc:Choice xmlns:v="urn:schemas-microsoft-com:vml" Requires="v">
                <p:oleObj spid="_x0000_s24596" name="Chart" r:id="rId6" imgW="4571946" imgH="3855816" progId="MSGraph.Chart.8">
                  <p:embed followColorScheme="full"/>
                </p:oleObj>
              </mc:Choice>
              <mc:Fallback>
                <p:oleObj name="Chart" r:id="rId6" imgW="4571946" imgH="3855816" progId="MSGraph.Chart.8">
                  <p:embed followColorScheme="full"/>
                  <p:pic>
                    <p:nvPicPr>
                      <p:cNvPr id="0" name=""/>
                      <p:cNvPicPr/>
                      <p:nvPr/>
                    </p:nvPicPr>
                    <p:blipFill>
                      <a:blip r:embed="rId7"/>
                      <a:stretch>
                        <a:fillRect/>
                      </a:stretch>
                    </p:blipFill>
                    <p:spPr>
                      <a:xfrm>
                        <a:off x="4508500" y="1282700"/>
                        <a:ext cx="4572000" cy="3859213"/>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7048149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Roger–History </a:t>
            </a:r>
            <a:r>
              <a:rPr lang="en-US" dirty="0"/>
              <a:t>Continued</a:t>
            </a:r>
          </a:p>
        </p:txBody>
      </p:sp>
      <p:sp>
        <p:nvSpPr>
          <p:cNvPr id="3" name="Content Placeholder 2"/>
          <p:cNvSpPr>
            <a:spLocks noGrp="1"/>
          </p:cNvSpPr>
          <p:nvPr>
            <p:ph idx="1"/>
          </p:nvPr>
        </p:nvSpPr>
        <p:spPr>
          <a:xfrm>
            <a:off x="1110074" y="1063229"/>
            <a:ext cx="7576726" cy="3765946"/>
          </a:xfrm>
        </p:spPr>
        <p:txBody>
          <a:bodyPr>
            <a:normAutofit fontScale="70000" lnSpcReduction="20000"/>
          </a:bodyPr>
          <a:lstStyle/>
          <a:p>
            <a:pPr marL="342900" lvl="1" indent="-342900">
              <a:lnSpc>
                <a:spcPct val="120000"/>
              </a:lnSpc>
              <a:buFont typeface="Arial"/>
              <a:buChar char="•"/>
            </a:pPr>
            <a:r>
              <a:rPr lang="en-US" sz="2600" dirty="0" smtClean="0"/>
              <a:t>Stable on </a:t>
            </a:r>
            <a:r>
              <a:rPr lang="en-US" sz="2600" dirty="0" err="1"/>
              <a:t>t</a:t>
            </a:r>
            <a:r>
              <a:rPr lang="en-US" sz="2600" dirty="0" err="1" smtClean="0"/>
              <a:t>iotropium</a:t>
            </a:r>
            <a:r>
              <a:rPr lang="en-US" sz="2600" dirty="0" smtClean="0"/>
              <a:t> bromide </a:t>
            </a:r>
            <a:r>
              <a:rPr lang="en-US" sz="2600" dirty="0" err="1"/>
              <a:t>HandiHaler</a:t>
            </a:r>
            <a:r>
              <a:rPr lang="en-US" sz="2600" dirty="0"/>
              <a:t> and fluticasone + salmeterol (inhalation, 250 µg /50 µg, twice daily</a:t>
            </a:r>
            <a:r>
              <a:rPr lang="en-US" sz="2600" dirty="0" smtClean="0"/>
              <a:t>)</a:t>
            </a:r>
          </a:p>
          <a:p>
            <a:pPr marL="342900" lvl="1" indent="-342900">
              <a:lnSpc>
                <a:spcPct val="120000"/>
              </a:lnSpc>
              <a:buFont typeface="Arial"/>
              <a:buChar char="•"/>
            </a:pPr>
            <a:r>
              <a:rPr lang="en-US" sz="2600" dirty="0" smtClean="0"/>
              <a:t>Went through pulmonary rehabilitation and did well</a:t>
            </a:r>
          </a:p>
          <a:p>
            <a:pPr marL="342900" lvl="1" indent="-342900">
              <a:lnSpc>
                <a:spcPct val="120000"/>
              </a:lnSpc>
              <a:buFont typeface="Arial"/>
              <a:buChar char="•"/>
            </a:pPr>
            <a:r>
              <a:rPr lang="en-US" sz="2600" dirty="0" smtClean="0"/>
              <a:t>Variably compliant with his exercise program (better during summer, less so in winter)</a:t>
            </a:r>
          </a:p>
          <a:p>
            <a:pPr marL="342900" lvl="1" indent="-342900">
              <a:lnSpc>
                <a:spcPct val="120000"/>
              </a:lnSpc>
              <a:buFont typeface="Arial"/>
              <a:buChar char="•"/>
            </a:pPr>
            <a:r>
              <a:rPr lang="en-US" sz="2600" dirty="0" smtClean="0"/>
              <a:t>Moderate COPD exacerbation, 2011</a:t>
            </a:r>
          </a:p>
          <a:p>
            <a:pPr marL="742950" lvl="2" indent="-342900">
              <a:lnSpc>
                <a:spcPct val="120000"/>
              </a:lnSpc>
              <a:buFont typeface="Calibri" pitchFamily="34" charset="0"/>
              <a:buChar char="–"/>
            </a:pPr>
            <a:r>
              <a:rPr lang="en-US" sz="2300" dirty="0" smtClean="0"/>
              <a:t>Short course of antibiotics and steroids as an outpatient</a:t>
            </a:r>
          </a:p>
          <a:p>
            <a:pPr marL="457200" lvl="1" indent="-457200">
              <a:lnSpc>
                <a:spcPct val="120000"/>
              </a:lnSpc>
              <a:buFont typeface="Arial" pitchFamily="34" charset="0"/>
              <a:buChar char="•"/>
            </a:pPr>
            <a:r>
              <a:rPr lang="en-US" sz="2600" dirty="0" smtClean="0"/>
              <a:t>Stable for 3 years (tiotropium bromide; fluticasone + salmeterol; PRN albuterol inhaler)</a:t>
            </a:r>
          </a:p>
          <a:p>
            <a:pPr marL="457200" lvl="1" indent="-457200">
              <a:lnSpc>
                <a:spcPct val="120000"/>
              </a:lnSpc>
              <a:buFont typeface="Arial" pitchFamily="34" charset="0"/>
              <a:buChar char="•"/>
            </a:pPr>
            <a:r>
              <a:rPr lang="en-US" sz="2600" dirty="0" smtClean="0"/>
              <a:t>No further exacerbations or problems</a:t>
            </a:r>
          </a:p>
          <a:p>
            <a:pPr marL="457200" lvl="1" indent="-457200">
              <a:lnSpc>
                <a:spcPct val="120000"/>
              </a:lnSpc>
              <a:buFont typeface="Arial" pitchFamily="34" charset="0"/>
              <a:buChar char="•"/>
            </a:pPr>
            <a:r>
              <a:rPr lang="en-US" sz="2600" dirty="0" smtClean="0"/>
              <a:t>Retired and now goes to Florida for the winter</a:t>
            </a:r>
            <a:endParaRPr lang="en-US" sz="2600" dirty="0"/>
          </a:p>
          <a:p>
            <a:pPr>
              <a:lnSpc>
                <a:spcPct val="120000"/>
              </a:lnSpc>
            </a:pPr>
            <a:endParaRPr lang="en-US" sz="2000" dirty="0"/>
          </a:p>
        </p:txBody>
      </p:sp>
    </p:spTree>
    <p:custDataLst>
      <p:tags r:id="rId1"/>
    </p:custDataLst>
    <p:extLst>
      <p:ext uri="{BB962C8B-B14F-4D97-AF65-F5344CB8AC3E}">
        <p14:creationId xmlns:p14="http://schemas.microsoft.com/office/powerpoint/2010/main" val="3313031076"/>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Roger–2015 After Returning from Florida</a:t>
            </a:r>
            <a:endParaRPr lang="en-US" dirty="0"/>
          </a:p>
        </p:txBody>
      </p:sp>
      <p:sp>
        <p:nvSpPr>
          <p:cNvPr id="3" name="Content Placeholder 2"/>
          <p:cNvSpPr>
            <a:spLocks noGrp="1"/>
          </p:cNvSpPr>
          <p:nvPr>
            <p:ph idx="1"/>
          </p:nvPr>
        </p:nvSpPr>
        <p:spPr>
          <a:xfrm>
            <a:off x="1110074" y="1040755"/>
            <a:ext cx="7576726" cy="3394472"/>
          </a:xfrm>
        </p:spPr>
        <p:txBody>
          <a:bodyPr>
            <a:normAutofit/>
          </a:bodyPr>
          <a:lstStyle/>
          <a:p>
            <a:r>
              <a:rPr lang="en-US" sz="2400" dirty="0" smtClean="0"/>
              <a:t>Complains of difficulty with his delivery device for tiotropium bromide</a:t>
            </a:r>
          </a:p>
          <a:p>
            <a:pPr lvl="1"/>
            <a:r>
              <a:rPr lang="en-US" sz="2000" dirty="0" smtClean="0"/>
              <a:t>Foil packs are challenging due to increasing arthritis in his hands</a:t>
            </a:r>
          </a:p>
          <a:p>
            <a:r>
              <a:rPr lang="en-US" sz="2400" dirty="0" smtClean="0"/>
              <a:t>He asked if there are other options that might be easier to use</a:t>
            </a:r>
            <a:endParaRPr lang="en-US" sz="2400" dirty="0"/>
          </a:p>
          <a:p>
            <a:pPr lvl="1"/>
            <a:endParaRPr lang="en-US" sz="2400" dirty="0"/>
          </a:p>
        </p:txBody>
      </p:sp>
    </p:spTree>
    <p:extLst>
      <p:ext uri="{BB962C8B-B14F-4D97-AF65-F5344CB8AC3E}">
        <p14:creationId xmlns:p14="http://schemas.microsoft.com/office/powerpoint/2010/main" val="777922629"/>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190625" y="254000"/>
            <a:ext cx="7767226" cy="1320800"/>
          </a:xfrm>
        </p:spPr>
        <p:txBody>
          <a:bodyPr>
            <a:normAutofit fontScale="90000"/>
          </a:bodyPr>
          <a:lstStyle/>
          <a:p>
            <a:r>
              <a:rPr lang="en-US" dirty="0"/>
              <a:t>Which of the Following Best Describes Your Approach to Inhalers with Your Patients with COPD?</a:t>
            </a:r>
          </a:p>
        </p:txBody>
      </p:sp>
      <p:sp>
        <p:nvSpPr>
          <p:cNvPr id="3" name="TPAnswers"/>
          <p:cNvSpPr>
            <a:spLocks noGrp="1"/>
          </p:cNvSpPr>
          <p:nvPr>
            <p:ph type="body" idx="1"/>
            <p:custDataLst>
              <p:tags r:id="rId3"/>
            </p:custDataLst>
          </p:nvPr>
        </p:nvSpPr>
        <p:spPr>
          <a:xfrm>
            <a:off x="1190625" y="1600200"/>
            <a:ext cx="4114800" cy="3394472"/>
          </a:xfrm>
        </p:spPr>
        <p:txBody>
          <a:bodyPr>
            <a:normAutofit/>
          </a:bodyPr>
          <a:lstStyle/>
          <a:p>
            <a:pPr marL="514350" indent="-514350">
              <a:buFont typeface="Arial"/>
              <a:buAutoNum type="alphaUcPeriod"/>
            </a:pPr>
            <a:r>
              <a:rPr lang="en-US" sz="2000" dirty="0"/>
              <a:t>Reviewed with initial treatment or change in delivery device</a:t>
            </a:r>
          </a:p>
          <a:p>
            <a:pPr marL="514350" indent="-514350">
              <a:buFont typeface="Arial"/>
              <a:buAutoNum type="alphaUcPeriod"/>
            </a:pPr>
            <a:r>
              <a:rPr lang="en-US" sz="2000" dirty="0"/>
              <a:t>Routinely check their technique and ease with their current device</a:t>
            </a:r>
          </a:p>
          <a:p>
            <a:pPr marL="514350" indent="-514350">
              <a:buFont typeface="Arial"/>
              <a:buAutoNum type="alphaUcPeriod"/>
            </a:pPr>
            <a:r>
              <a:rPr lang="en-US" sz="2000" dirty="0"/>
              <a:t>Someone else in my practice asks patients about this</a:t>
            </a:r>
          </a:p>
          <a:p>
            <a:pPr marL="514350" indent="-514350">
              <a:buFont typeface="Arial"/>
              <a:buAutoNum type="alphaUcPeriod"/>
            </a:pPr>
            <a:r>
              <a:rPr lang="en-US" sz="2000" dirty="0"/>
              <a:t>I never really gave it much thought</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876999099"/>
              </p:ext>
            </p:extLst>
          </p:nvPr>
        </p:nvGraphicFramePr>
        <p:xfrm>
          <a:off x="4492625" y="1262063"/>
          <a:ext cx="4572000" cy="3859212"/>
        </p:xfrm>
        <a:graphic>
          <a:graphicData uri="http://schemas.openxmlformats.org/presentationml/2006/ole">
            <mc:AlternateContent xmlns:mc="http://schemas.openxmlformats.org/markup-compatibility/2006">
              <mc:Choice xmlns:v="urn:schemas-microsoft-com:vml" Requires="v">
                <p:oleObj spid="_x0000_s25619" name="Chart" r:id="rId6" imgW="4571946" imgH="3855816" progId="MSGraph.Chart.8">
                  <p:embed followColorScheme="full"/>
                </p:oleObj>
              </mc:Choice>
              <mc:Fallback>
                <p:oleObj name="Chart" r:id="rId6" imgW="4571946" imgH="3855816" progId="MSGraph.Chart.8">
                  <p:embed followColorScheme="full"/>
                  <p:pic>
                    <p:nvPicPr>
                      <p:cNvPr id="0" name=""/>
                      <p:cNvPicPr/>
                      <p:nvPr/>
                    </p:nvPicPr>
                    <p:blipFill>
                      <a:blip r:embed="rId7"/>
                      <a:stretch>
                        <a:fillRect/>
                      </a:stretch>
                    </p:blipFill>
                    <p:spPr>
                      <a:xfrm>
                        <a:off x="4492625" y="1262063"/>
                        <a:ext cx="4572000" cy="3859212"/>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965294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with Delivery Systems </a:t>
            </a:r>
            <a:endParaRPr lang="en-US" dirty="0"/>
          </a:p>
        </p:txBody>
      </p:sp>
      <p:sp>
        <p:nvSpPr>
          <p:cNvPr id="3" name="Content Placeholder 2"/>
          <p:cNvSpPr>
            <a:spLocks noGrp="1"/>
          </p:cNvSpPr>
          <p:nvPr>
            <p:ph idx="1"/>
          </p:nvPr>
        </p:nvSpPr>
        <p:spPr>
          <a:xfrm>
            <a:off x="1110074" y="903768"/>
            <a:ext cx="7870024" cy="4082902"/>
          </a:xfrm>
        </p:spPr>
        <p:txBody>
          <a:bodyPr>
            <a:noAutofit/>
          </a:bodyPr>
          <a:lstStyle/>
          <a:p>
            <a:r>
              <a:rPr lang="en-US" sz="2000" dirty="0"/>
              <a:t>Medication/inhaler failures may be due to poor quality technique</a:t>
            </a:r>
          </a:p>
          <a:p>
            <a:r>
              <a:rPr lang="en-US" sz="2000" dirty="0" smtClean="0"/>
              <a:t>Inspiratory flow</a:t>
            </a:r>
            <a:endParaRPr lang="en-US" sz="2000" dirty="0"/>
          </a:p>
          <a:p>
            <a:pPr lvl="1"/>
            <a:r>
              <a:rPr lang="en-US" sz="1800" dirty="0" smtClean="0"/>
              <a:t>Severity of disease</a:t>
            </a:r>
          </a:p>
          <a:p>
            <a:pPr lvl="1"/>
            <a:r>
              <a:rPr lang="en-US" sz="1800" dirty="0" smtClean="0"/>
              <a:t>Gender</a:t>
            </a:r>
          </a:p>
          <a:p>
            <a:pPr lvl="1"/>
            <a:r>
              <a:rPr lang="en-US" sz="1800" dirty="0" smtClean="0"/>
              <a:t>Height</a:t>
            </a:r>
          </a:p>
          <a:p>
            <a:r>
              <a:rPr lang="en-US" sz="2000" dirty="0" smtClean="0"/>
              <a:t>Dexterity</a:t>
            </a:r>
          </a:p>
          <a:p>
            <a:r>
              <a:rPr lang="en-US" sz="2000" dirty="0" smtClean="0"/>
              <a:t>Visual acuity</a:t>
            </a:r>
          </a:p>
          <a:p>
            <a:r>
              <a:rPr lang="en-US" sz="2000" dirty="0" smtClean="0"/>
              <a:t>Lifestyle</a:t>
            </a:r>
          </a:p>
          <a:p>
            <a:r>
              <a:rPr lang="en-US" sz="2000" dirty="0" smtClean="0"/>
              <a:t>Patient preference</a:t>
            </a:r>
          </a:p>
          <a:p>
            <a:r>
              <a:rPr lang="en-US" sz="2000" dirty="0" smtClean="0"/>
              <a:t>Patients and their needs can change over time; ongoing evaluation of inhalation devices is part of individualized treatment</a:t>
            </a:r>
            <a:endParaRPr lang="en-US" sz="2000" dirty="0"/>
          </a:p>
        </p:txBody>
      </p:sp>
    </p:spTree>
    <p:extLst>
      <p:ext uri="{BB962C8B-B14F-4D97-AF65-F5344CB8AC3E}">
        <p14:creationId xmlns:p14="http://schemas.microsoft.com/office/powerpoint/2010/main" val="1229183494"/>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Roger–A Change in Delivery Device</a:t>
            </a:r>
            <a:endParaRPr lang="en-US" dirty="0"/>
          </a:p>
        </p:txBody>
      </p:sp>
      <p:sp>
        <p:nvSpPr>
          <p:cNvPr id="3" name="Content Placeholder 2"/>
          <p:cNvSpPr>
            <a:spLocks noGrp="1"/>
          </p:cNvSpPr>
          <p:nvPr>
            <p:ph idx="1"/>
          </p:nvPr>
        </p:nvSpPr>
        <p:spPr>
          <a:xfrm>
            <a:off x="1110074" y="1063228"/>
            <a:ext cx="7576726" cy="4019311"/>
          </a:xfrm>
        </p:spPr>
        <p:txBody>
          <a:bodyPr>
            <a:normAutofit fontScale="92500"/>
          </a:bodyPr>
          <a:lstStyle/>
          <a:p>
            <a:r>
              <a:rPr lang="en-US" sz="2400" dirty="0" smtClean="0"/>
              <a:t>Respimat inhaler system available with tiotropium bromide (once daily, </a:t>
            </a:r>
            <a:r>
              <a:rPr lang="en-US" sz="2400" dirty="0" err="1" smtClean="0"/>
              <a:t>multidose</a:t>
            </a:r>
            <a:r>
              <a:rPr lang="en-US" sz="2400" dirty="0" smtClean="0"/>
              <a:t>, don’t need to work with a blister pack)</a:t>
            </a:r>
          </a:p>
          <a:p>
            <a:r>
              <a:rPr lang="en-US" sz="2400" dirty="0" smtClean="0"/>
              <a:t>Continued with fluticasone + salmeterol twice daily</a:t>
            </a:r>
          </a:p>
          <a:p>
            <a:r>
              <a:rPr lang="en-US" sz="2400" dirty="0" smtClean="0"/>
              <a:t>Trial for 4-6 weeks</a:t>
            </a:r>
          </a:p>
          <a:p>
            <a:r>
              <a:rPr lang="en-US" sz="2400" dirty="0" smtClean="0"/>
              <a:t>Roger had a good transition with the new inhaler; the device was much easier to use</a:t>
            </a:r>
          </a:p>
          <a:p>
            <a:r>
              <a:rPr lang="en-US" sz="2400" dirty="0" smtClean="0"/>
              <a:t>He inquires if his other medicine (fluticasone + salmeterol) can be delivered using the same Respimat device</a:t>
            </a:r>
          </a:p>
          <a:p>
            <a:r>
              <a:rPr lang="en-US" sz="2400" dirty="0" smtClean="0"/>
              <a:t>Told that there are no products using this delivery system containing inhaled corticosteroids</a:t>
            </a:r>
            <a:endParaRPr lang="en-US" sz="2400" dirty="0"/>
          </a:p>
        </p:txBody>
      </p:sp>
    </p:spTree>
    <p:custDataLst>
      <p:tags r:id="rId1"/>
    </p:custDataLst>
    <p:extLst>
      <p:ext uri="{BB962C8B-B14F-4D97-AF65-F5344CB8AC3E}">
        <p14:creationId xmlns:p14="http://schemas.microsoft.com/office/powerpoint/2010/main" val="16454624"/>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571625" y="1714500"/>
            <a:ext cx="5969000" cy="1315641"/>
          </a:xfrm>
        </p:spPr>
        <p:txBody>
          <a:bodyPr>
            <a:normAutofit fontScale="90000"/>
          </a:bodyPr>
          <a:lstStyle/>
          <a:p>
            <a:pPr eaLnBrk="1" hangingPunct="1"/>
            <a:r>
              <a:rPr lang="en-US" smtClean="0">
                <a:ea typeface="ＭＳ Ｐゴシック" pitchFamily="34" charset="-128"/>
              </a:rPr>
              <a:t>Is ICS Withdrawal or Step Down Therapy Possible  in COPD?</a:t>
            </a:r>
          </a:p>
        </p:txBody>
      </p:sp>
    </p:spTree>
    <p:custDataLst>
      <p:tags r:id="rId1"/>
    </p:custDataLst>
    <p:extLst>
      <p:ext uri="{BB962C8B-B14F-4D97-AF65-F5344CB8AC3E}">
        <p14:creationId xmlns:p14="http://schemas.microsoft.com/office/powerpoint/2010/main" val="19754894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094" y="897147"/>
            <a:ext cx="4900750" cy="390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31653" y="205979"/>
            <a:ext cx="8212347" cy="857250"/>
          </a:xfrm>
        </p:spPr>
        <p:txBody>
          <a:bodyPr>
            <a:normAutofit/>
          </a:bodyPr>
          <a:lstStyle/>
          <a:p>
            <a:r>
              <a:rPr lang="en-US" sz="3200" dirty="0" smtClean="0"/>
              <a:t>Inhaled Corticosteroids in Patients with COPD</a:t>
            </a:r>
            <a:endParaRPr lang="en-US" sz="3200" dirty="0"/>
          </a:p>
        </p:txBody>
      </p:sp>
      <p:sp>
        <p:nvSpPr>
          <p:cNvPr id="7" name="Rectangle 6"/>
          <p:cNvSpPr/>
          <p:nvPr/>
        </p:nvSpPr>
        <p:spPr>
          <a:xfrm>
            <a:off x="3563599" y="2012994"/>
            <a:ext cx="1211601" cy="165056"/>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063633" y="1165650"/>
            <a:ext cx="2424759" cy="3416320"/>
          </a:xfrm>
          <a:prstGeom prst="rect">
            <a:avLst/>
          </a:prstGeom>
          <a:solidFill>
            <a:schemeClr val="accent1"/>
          </a:solidFill>
        </p:spPr>
        <p:txBody>
          <a:bodyPr wrap="square" rtlCol="0">
            <a:spAutoFit/>
          </a:bodyPr>
          <a:lstStyle/>
          <a:p>
            <a:r>
              <a:rPr lang="en-US" u="sng" dirty="0" smtClean="0">
                <a:solidFill>
                  <a:schemeClr val="bg1"/>
                </a:solidFill>
              </a:rPr>
              <a:t>Market research</a:t>
            </a:r>
            <a:r>
              <a:rPr lang="en-US" dirty="0" smtClean="0">
                <a:solidFill>
                  <a:schemeClr val="bg1"/>
                </a:solidFill>
              </a:rPr>
              <a:t>:</a:t>
            </a:r>
          </a:p>
          <a:p>
            <a:pPr marL="285750" indent="-285750">
              <a:buFont typeface="Arial" pitchFamily="34" charset="0"/>
              <a:buChar char="•"/>
            </a:pPr>
            <a:r>
              <a:rPr lang="en-US" dirty="0" smtClean="0">
                <a:solidFill>
                  <a:schemeClr val="bg1"/>
                </a:solidFill>
              </a:rPr>
              <a:t>ICS used by &gt; 70% patients with COPD</a:t>
            </a:r>
          </a:p>
          <a:p>
            <a:pPr marL="285750" indent="-285750">
              <a:buFont typeface="Arial" pitchFamily="34" charset="0"/>
              <a:buChar char="•"/>
            </a:pPr>
            <a:r>
              <a:rPr lang="en-US" dirty="0" smtClean="0">
                <a:solidFill>
                  <a:schemeClr val="bg1"/>
                </a:solidFill>
              </a:rPr>
              <a:t>Given as initial therapy to &gt; 50% newly diagnosed patients</a:t>
            </a:r>
          </a:p>
          <a:p>
            <a:r>
              <a:rPr lang="en-US" u="sng" dirty="0" smtClean="0">
                <a:solidFill>
                  <a:schemeClr val="bg1"/>
                </a:solidFill>
              </a:rPr>
              <a:t>Clinical trials</a:t>
            </a:r>
            <a:r>
              <a:rPr lang="en-US" dirty="0" smtClean="0">
                <a:solidFill>
                  <a:schemeClr val="bg1"/>
                </a:solidFill>
              </a:rPr>
              <a:t>:</a:t>
            </a:r>
          </a:p>
          <a:p>
            <a:pPr marL="285750" indent="-285750">
              <a:buFont typeface="Arial" pitchFamily="34" charset="0"/>
              <a:buChar char="•"/>
            </a:pPr>
            <a:r>
              <a:rPr lang="en-US" dirty="0" smtClean="0">
                <a:solidFill>
                  <a:schemeClr val="bg1"/>
                </a:solidFill>
              </a:rPr>
              <a:t>~35% of patients classified as GOLD A or B were receiving ICS at baseline</a:t>
            </a:r>
            <a:endParaRPr lang="en-US" dirty="0">
              <a:solidFill>
                <a:schemeClr val="bg1"/>
              </a:solidFill>
            </a:endParaRPr>
          </a:p>
        </p:txBody>
      </p:sp>
      <p:sp>
        <p:nvSpPr>
          <p:cNvPr id="10" name="TextBox 9"/>
          <p:cNvSpPr txBox="1"/>
          <p:nvPr/>
        </p:nvSpPr>
        <p:spPr>
          <a:xfrm>
            <a:off x="250166" y="4804946"/>
            <a:ext cx="3771610" cy="338554"/>
          </a:xfrm>
          <a:prstGeom prst="rect">
            <a:avLst/>
          </a:prstGeom>
          <a:noFill/>
        </p:spPr>
        <p:txBody>
          <a:bodyPr wrap="none" rtlCol="0">
            <a:spAutoFit/>
          </a:bodyPr>
          <a:lstStyle/>
          <a:p>
            <a:r>
              <a:rPr lang="en-US" sz="1600" dirty="0" smtClean="0"/>
              <a:t>Kaplan AG. </a:t>
            </a:r>
            <a:r>
              <a:rPr lang="en-US" sz="1600" i="1" dirty="0" err="1" smtClean="0"/>
              <a:t>Int</a:t>
            </a:r>
            <a:r>
              <a:rPr lang="en-US" sz="1600" i="1" dirty="0" smtClean="0"/>
              <a:t> J COPD</a:t>
            </a:r>
            <a:r>
              <a:rPr lang="en-US" sz="1600" dirty="0" smtClean="0"/>
              <a:t>. 2015;10:2535-2548.</a:t>
            </a:r>
            <a:endParaRPr lang="en-US" sz="1600" dirty="0"/>
          </a:p>
        </p:txBody>
      </p:sp>
    </p:spTree>
    <p:extLst>
      <p:ext uri="{BB962C8B-B14F-4D97-AF65-F5344CB8AC3E}">
        <p14:creationId xmlns:p14="http://schemas.microsoft.com/office/powerpoint/2010/main" val="3563157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47750" y="425450"/>
            <a:ext cx="7576726" cy="857250"/>
          </a:xfrm>
        </p:spPr>
        <p:txBody>
          <a:bodyPr>
            <a:normAutofit fontScale="90000"/>
          </a:bodyPr>
          <a:lstStyle/>
          <a:p>
            <a:r>
              <a:rPr lang="en-US" dirty="0"/>
              <a:t>Which Statement Best Describes Your Comfort Level Stepping Down--Removing ICS--From Roger’s Treatment?</a:t>
            </a:r>
          </a:p>
        </p:txBody>
      </p:sp>
      <p:sp>
        <p:nvSpPr>
          <p:cNvPr id="3" name="TPAnswers"/>
          <p:cNvSpPr>
            <a:spLocks noGrp="1"/>
          </p:cNvSpPr>
          <p:nvPr>
            <p:ph type="body" idx="1"/>
            <p:custDataLst>
              <p:tags r:id="rId3"/>
            </p:custDataLst>
          </p:nvPr>
        </p:nvSpPr>
        <p:spPr>
          <a:xfrm>
            <a:off x="1219200" y="1752600"/>
            <a:ext cx="4114800" cy="3394472"/>
          </a:xfrm>
        </p:spPr>
        <p:txBody>
          <a:bodyPr>
            <a:noAutofit/>
          </a:bodyPr>
          <a:lstStyle/>
          <a:p>
            <a:pPr marL="514350" indent="-514350">
              <a:buFont typeface="+mj-lt"/>
              <a:buAutoNum type="alphaUcPeriod"/>
            </a:pPr>
            <a:r>
              <a:rPr lang="en-US" sz="2400" dirty="0"/>
              <a:t>Completely comfortable</a:t>
            </a:r>
          </a:p>
          <a:p>
            <a:pPr marL="514350" indent="-514350">
              <a:buFont typeface="+mj-lt"/>
              <a:buAutoNum type="alphaUcPeriod"/>
            </a:pPr>
            <a:r>
              <a:rPr lang="en-US" sz="2400" dirty="0"/>
              <a:t>Willing to try, but somewhat uncomfortable (concerned about exacerbation risk)</a:t>
            </a:r>
          </a:p>
          <a:p>
            <a:pPr marL="514350" indent="-514350">
              <a:buFont typeface="+mj-lt"/>
              <a:buAutoNum type="alphaUcPeriod"/>
            </a:pPr>
            <a:r>
              <a:rPr lang="en-US" sz="2400" dirty="0"/>
              <a:t>No way—too risky based on his history</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171026736"/>
              </p:ext>
            </p:extLst>
          </p:nvPr>
        </p:nvGraphicFramePr>
        <p:xfrm>
          <a:off x="4508500" y="1282700"/>
          <a:ext cx="4572000" cy="3859213"/>
        </p:xfrm>
        <a:graphic>
          <a:graphicData uri="http://schemas.openxmlformats.org/presentationml/2006/ole">
            <mc:AlternateContent xmlns:mc="http://schemas.openxmlformats.org/markup-compatibility/2006">
              <mc:Choice xmlns:v="urn:schemas-microsoft-com:vml" Requires="v">
                <p:oleObj spid="_x0000_s26644" name="Chart" r:id="rId6" imgW="4571946" imgH="3855816" progId="MSGraph.Chart.8">
                  <p:embed followColorScheme="full"/>
                </p:oleObj>
              </mc:Choice>
              <mc:Fallback>
                <p:oleObj name="Chart" r:id="rId6" imgW="4571946" imgH="3855816" progId="MSGraph.Chart.8">
                  <p:embed followColorScheme="full"/>
                  <p:pic>
                    <p:nvPicPr>
                      <p:cNvPr id="0" name=""/>
                      <p:cNvPicPr/>
                      <p:nvPr/>
                    </p:nvPicPr>
                    <p:blipFill>
                      <a:blip r:embed="rId7"/>
                      <a:stretch>
                        <a:fillRect/>
                      </a:stretch>
                    </p:blipFill>
                    <p:spPr>
                      <a:xfrm>
                        <a:off x="4508500" y="1282700"/>
                        <a:ext cx="4572000" cy="3859213"/>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1588305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11275" y="110729"/>
            <a:ext cx="7137400" cy="857250"/>
          </a:xfrm>
        </p:spPr>
        <p:txBody>
          <a:bodyPr/>
          <a:lstStyle/>
          <a:p>
            <a:r>
              <a:rPr lang="en-US" dirty="0" smtClean="0"/>
              <a:t>Inhaled Steroids in COPD </a:t>
            </a:r>
            <a:endParaRPr lang="en-US" dirty="0"/>
          </a:p>
        </p:txBody>
      </p:sp>
      <p:sp>
        <p:nvSpPr>
          <p:cNvPr id="5" name="Text Placeholder 4"/>
          <p:cNvSpPr>
            <a:spLocks noGrp="1"/>
          </p:cNvSpPr>
          <p:nvPr>
            <p:ph type="body" idx="1"/>
          </p:nvPr>
        </p:nvSpPr>
        <p:spPr>
          <a:xfrm>
            <a:off x="1454150" y="798910"/>
            <a:ext cx="3422140" cy="479822"/>
          </a:xfrm>
        </p:spPr>
        <p:txBody>
          <a:bodyPr/>
          <a:lstStyle/>
          <a:p>
            <a:r>
              <a:rPr lang="en-US" u="sng" dirty="0" smtClean="0"/>
              <a:t>Pros</a:t>
            </a:r>
            <a:endParaRPr lang="en-US" u="sng" dirty="0"/>
          </a:p>
        </p:txBody>
      </p:sp>
      <p:sp>
        <p:nvSpPr>
          <p:cNvPr id="6" name="Content Placeholder 5"/>
          <p:cNvSpPr>
            <a:spLocks noGrp="1"/>
          </p:cNvSpPr>
          <p:nvPr>
            <p:ph sz="half" idx="2"/>
          </p:nvPr>
        </p:nvSpPr>
        <p:spPr>
          <a:xfrm>
            <a:off x="1430866" y="1278731"/>
            <a:ext cx="3540673" cy="2963466"/>
          </a:xfrm>
        </p:spPr>
        <p:txBody>
          <a:bodyPr>
            <a:normAutofit/>
          </a:bodyPr>
          <a:lstStyle/>
          <a:p>
            <a:r>
              <a:rPr lang="en-US" sz="1800" dirty="0" smtClean="0"/>
              <a:t>Exacerbation reduction when added to LABD in placebo-controlled trials</a:t>
            </a:r>
          </a:p>
          <a:p>
            <a:r>
              <a:rPr lang="en-US" sz="1800" dirty="0" smtClean="0"/>
              <a:t>Improvement in FEV</a:t>
            </a:r>
            <a:r>
              <a:rPr lang="en-US" sz="1800" baseline="-25000" dirty="0" smtClean="0"/>
              <a:t>1</a:t>
            </a:r>
            <a:r>
              <a:rPr lang="en-US" sz="1800" dirty="0" smtClean="0"/>
              <a:t> in combination with beta-agonists</a:t>
            </a:r>
            <a:endParaRPr lang="en-US" sz="1800" dirty="0"/>
          </a:p>
        </p:txBody>
      </p:sp>
      <p:sp>
        <p:nvSpPr>
          <p:cNvPr id="7" name="Text Placeholder 6"/>
          <p:cNvSpPr>
            <a:spLocks noGrp="1"/>
          </p:cNvSpPr>
          <p:nvPr>
            <p:ph type="body" sz="quarter" idx="3"/>
          </p:nvPr>
        </p:nvSpPr>
        <p:spPr>
          <a:xfrm>
            <a:off x="5119178" y="798910"/>
            <a:ext cx="3118889" cy="479822"/>
          </a:xfrm>
        </p:spPr>
        <p:txBody>
          <a:bodyPr/>
          <a:lstStyle/>
          <a:p>
            <a:r>
              <a:rPr lang="en-US" u="sng" dirty="0" smtClean="0"/>
              <a:t>Cons</a:t>
            </a:r>
            <a:endParaRPr lang="en-US" u="sng" dirty="0"/>
          </a:p>
        </p:txBody>
      </p:sp>
      <p:sp>
        <p:nvSpPr>
          <p:cNvPr id="8" name="Content Placeholder 7"/>
          <p:cNvSpPr>
            <a:spLocks noGrp="1"/>
          </p:cNvSpPr>
          <p:nvPr>
            <p:ph sz="quarter" idx="4"/>
          </p:nvPr>
        </p:nvSpPr>
        <p:spPr>
          <a:xfrm>
            <a:off x="5119178" y="1278731"/>
            <a:ext cx="3895426" cy="2963466"/>
          </a:xfrm>
        </p:spPr>
        <p:txBody>
          <a:bodyPr>
            <a:noAutofit/>
          </a:bodyPr>
          <a:lstStyle/>
          <a:p>
            <a:r>
              <a:rPr lang="en-US" sz="1800" dirty="0" smtClean="0"/>
              <a:t>Clinical trial evidence</a:t>
            </a:r>
          </a:p>
          <a:p>
            <a:pPr lvl="1"/>
            <a:r>
              <a:rPr lang="en-US" sz="1800" dirty="0" smtClean="0"/>
              <a:t>No reduction in COPD progression</a:t>
            </a:r>
          </a:p>
          <a:p>
            <a:pPr lvl="1"/>
            <a:r>
              <a:rPr lang="en-US" sz="1800" dirty="0" smtClean="0"/>
              <a:t>No mortality reduction</a:t>
            </a:r>
          </a:p>
          <a:p>
            <a:r>
              <a:rPr lang="en-US" sz="1800" dirty="0" smtClean="0"/>
              <a:t>Side effect profile</a:t>
            </a:r>
          </a:p>
          <a:p>
            <a:pPr lvl="1"/>
            <a:r>
              <a:rPr lang="en-US" sz="1800" dirty="0" smtClean="0"/>
              <a:t>Risk of </a:t>
            </a:r>
            <a:r>
              <a:rPr lang="en-US" sz="1800" dirty="0"/>
              <a:t>pneumonia</a:t>
            </a:r>
          </a:p>
          <a:p>
            <a:pPr lvl="1"/>
            <a:r>
              <a:rPr lang="en-US" sz="1800" dirty="0" smtClean="0"/>
              <a:t>Risk of osteoporosis, adrenal suppression</a:t>
            </a:r>
          </a:p>
          <a:p>
            <a:pPr lvl="1"/>
            <a:r>
              <a:rPr lang="en-US" sz="1800" dirty="0" smtClean="0"/>
              <a:t>Oral Thrush</a:t>
            </a:r>
          </a:p>
        </p:txBody>
      </p:sp>
      <p:pic>
        <p:nvPicPr>
          <p:cNvPr id="11271" name="Picture 7" descr="C:\Users\wscales\AppData\Local\Microsoft\Windows\Temporary Internet Files\Content.IE5\U8NU7A3R\work-life-balance[1].jpg"/>
          <p:cNvPicPr>
            <a:picLocks noChangeAspect="1" noChangeArrowheads="1"/>
          </p:cNvPicPr>
          <p:nvPr/>
        </p:nvPicPr>
        <p:blipFill rotWithShape="1">
          <a:blip r:embed="rId2">
            <a:extLst>
              <a:ext uri="{28A0092B-C50C-407E-A947-70E740481C1C}">
                <a14:useLocalDpi xmlns:a14="http://schemas.microsoft.com/office/drawing/2010/main" val="0"/>
              </a:ext>
            </a:extLst>
          </a:blip>
          <a:srcRect l="22500" t="8686" r="20000" b="4896"/>
          <a:stretch/>
        </p:blipFill>
        <p:spPr bwMode="auto">
          <a:xfrm>
            <a:off x="3822570" y="2848453"/>
            <a:ext cx="1547119" cy="1547119"/>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4"/>
          <p:cNvSpPr txBox="1">
            <a:spLocks noChangeArrowheads="1"/>
          </p:cNvSpPr>
          <p:nvPr/>
        </p:nvSpPr>
        <p:spPr bwMode="auto">
          <a:xfrm>
            <a:off x="84138" y="3807305"/>
            <a:ext cx="384778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400" dirty="0">
                <a:latin typeface="+mn-lt"/>
                <a:cs typeface="Adobe Thai"/>
              </a:rPr>
              <a:t>Burge PS, et al. </a:t>
            </a:r>
            <a:r>
              <a:rPr lang="en-US" sz="1400" i="1" dirty="0">
                <a:latin typeface="+mn-lt"/>
                <a:cs typeface="Adobe Thai"/>
              </a:rPr>
              <a:t>BMJ.</a:t>
            </a:r>
            <a:r>
              <a:rPr lang="en-US" sz="1400" dirty="0">
                <a:latin typeface="+mn-lt"/>
                <a:cs typeface="Adobe Thai"/>
              </a:rPr>
              <a:t> 2000;320(7245):1297-1303</a:t>
            </a:r>
            <a:r>
              <a:rPr lang="en-US" sz="1400" dirty="0" smtClean="0">
                <a:latin typeface="+mn-lt"/>
                <a:cs typeface="Adobe Thai"/>
              </a:rPr>
              <a:t>.</a:t>
            </a:r>
          </a:p>
          <a:p>
            <a:pPr eaLnBrk="1" hangingPunct="1"/>
            <a:r>
              <a:rPr lang="en-US" sz="1400" dirty="0" err="1" smtClean="0">
                <a:latin typeface="+mn-lt"/>
                <a:cs typeface="Adobe Thai"/>
              </a:rPr>
              <a:t>Calverley</a:t>
            </a:r>
            <a:r>
              <a:rPr lang="en-US" sz="1400" dirty="0" smtClean="0">
                <a:latin typeface="+mn-lt"/>
                <a:cs typeface="Adobe Thai"/>
              </a:rPr>
              <a:t> PM, et al. </a:t>
            </a:r>
            <a:r>
              <a:rPr lang="en-US" sz="1400" i="1" dirty="0" smtClean="0">
                <a:latin typeface="+mn-lt"/>
                <a:cs typeface="Adobe Thai"/>
              </a:rPr>
              <a:t>NEJM</a:t>
            </a:r>
            <a:r>
              <a:rPr lang="en-US" sz="1400" dirty="0" smtClean="0">
                <a:latin typeface="+mn-lt"/>
                <a:cs typeface="Adobe Thai"/>
              </a:rPr>
              <a:t>. 2007;356:775-789.</a:t>
            </a:r>
          </a:p>
          <a:p>
            <a:pPr eaLnBrk="1" hangingPunct="1"/>
            <a:r>
              <a:rPr lang="en-US" sz="1400" dirty="0" err="1" smtClean="0">
                <a:latin typeface="+mn-lt"/>
                <a:cs typeface="Adobe Thai"/>
              </a:rPr>
              <a:t>Festic</a:t>
            </a:r>
            <a:r>
              <a:rPr lang="en-US" sz="1400" dirty="0" smtClean="0">
                <a:latin typeface="+mn-lt"/>
                <a:cs typeface="Adobe Thai"/>
              </a:rPr>
              <a:t> E, et al. </a:t>
            </a:r>
            <a:r>
              <a:rPr lang="en-US" sz="1400" i="1" dirty="0" smtClean="0">
                <a:latin typeface="+mn-lt"/>
                <a:cs typeface="Adobe Thai"/>
              </a:rPr>
              <a:t>AJRCCM</a:t>
            </a:r>
            <a:r>
              <a:rPr lang="en-US" sz="1400" dirty="0" smtClean="0">
                <a:latin typeface="+mn-lt"/>
                <a:cs typeface="Adobe Thai"/>
              </a:rPr>
              <a:t>. 2015;191:141-148.</a:t>
            </a:r>
          </a:p>
          <a:p>
            <a:pPr eaLnBrk="1" hangingPunct="1"/>
            <a:r>
              <a:rPr lang="de-DE" sz="1400" dirty="0">
                <a:latin typeface="+mn-lt"/>
                <a:cs typeface="Adobe Thai"/>
              </a:rPr>
              <a:t>Kaplan AG. Int J COPD. 2015;10:2535-2548</a:t>
            </a:r>
            <a:r>
              <a:rPr lang="de-DE" sz="1400" dirty="0" smtClean="0">
                <a:latin typeface="+mn-lt"/>
                <a:cs typeface="Adobe Thai"/>
              </a:rPr>
              <a:t>.</a:t>
            </a:r>
            <a:r>
              <a:rPr lang="en-US" sz="1400" dirty="0" smtClean="0">
                <a:latin typeface="+mn-lt"/>
                <a:cs typeface="Adobe Thai"/>
              </a:rPr>
              <a:t/>
            </a:r>
            <a:br>
              <a:rPr lang="en-US" sz="1400" dirty="0" smtClean="0">
                <a:latin typeface="+mn-lt"/>
                <a:cs typeface="Adobe Thai"/>
              </a:rPr>
            </a:br>
            <a:r>
              <a:rPr lang="en-US" sz="1400" dirty="0" err="1" smtClean="0">
                <a:latin typeface="+mn-lt"/>
                <a:cs typeface="Adobe Thai"/>
              </a:rPr>
              <a:t>Suissa</a:t>
            </a:r>
            <a:r>
              <a:rPr lang="en-US" sz="1400" dirty="0" smtClean="0">
                <a:latin typeface="+mn-lt"/>
                <a:cs typeface="Adobe Thai"/>
              </a:rPr>
              <a:t> S, et al. </a:t>
            </a:r>
            <a:r>
              <a:rPr lang="en-US" sz="1400" dirty="0" err="1" smtClean="0">
                <a:latin typeface="+mn-lt"/>
                <a:cs typeface="Adobe Thai"/>
              </a:rPr>
              <a:t>Eur</a:t>
            </a:r>
            <a:r>
              <a:rPr lang="en-US" sz="1400" dirty="0" smtClean="0">
                <a:latin typeface="+mn-lt"/>
                <a:cs typeface="Adobe Thai"/>
              </a:rPr>
              <a:t> </a:t>
            </a:r>
            <a:r>
              <a:rPr lang="en-US" sz="1400" dirty="0" err="1" smtClean="0">
                <a:latin typeface="+mn-lt"/>
                <a:cs typeface="Adobe Thai"/>
              </a:rPr>
              <a:t>Resp</a:t>
            </a:r>
            <a:r>
              <a:rPr lang="en-US" sz="1400" dirty="0" smtClean="0">
                <a:latin typeface="+mn-lt"/>
                <a:cs typeface="Adobe Thai"/>
              </a:rPr>
              <a:t> J. 2015;46:1232-1235.</a:t>
            </a:r>
          </a:p>
        </p:txBody>
      </p:sp>
    </p:spTree>
    <p:extLst>
      <p:ext uri="{BB962C8B-B14F-4D97-AF65-F5344CB8AC3E}">
        <p14:creationId xmlns:p14="http://schemas.microsoft.com/office/powerpoint/2010/main" val="17641724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5979"/>
            <a:ext cx="8229600" cy="857250"/>
          </a:xfrm>
        </p:spPr>
        <p:txBody>
          <a:bodyPr>
            <a:normAutofit fontScale="90000"/>
          </a:bodyPr>
          <a:lstStyle/>
          <a:p>
            <a:r>
              <a:rPr lang="en-US" dirty="0" smtClean="0"/>
              <a:t>Long-Acting Bronchodilators</a:t>
            </a:r>
            <a:br>
              <a:rPr lang="en-US" dirty="0" smtClean="0"/>
            </a:br>
            <a:endParaRPr lang="en-US" dirty="0"/>
          </a:p>
        </p:txBody>
      </p:sp>
      <p:sp>
        <p:nvSpPr>
          <p:cNvPr id="6" name="Text Placeholder 5"/>
          <p:cNvSpPr>
            <a:spLocks noGrp="1"/>
          </p:cNvSpPr>
          <p:nvPr>
            <p:ph type="body" idx="1"/>
          </p:nvPr>
        </p:nvSpPr>
        <p:spPr>
          <a:xfrm>
            <a:off x="1210112" y="932967"/>
            <a:ext cx="3466521" cy="479822"/>
          </a:xfrm>
          <a:solidFill>
            <a:schemeClr val="accent3"/>
          </a:solidFill>
        </p:spPr>
        <p:txBody>
          <a:bodyPr>
            <a:normAutofit/>
          </a:bodyPr>
          <a:lstStyle/>
          <a:p>
            <a:pPr algn="ctr"/>
            <a:r>
              <a:rPr lang="en-US" dirty="0" smtClean="0"/>
              <a:t>LAMAs</a:t>
            </a:r>
            <a:endParaRPr lang="en-US" dirty="0"/>
          </a:p>
        </p:txBody>
      </p:sp>
      <p:sp>
        <p:nvSpPr>
          <p:cNvPr id="3" name="Content Placeholder 2"/>
          <p:cNvSpPr>
            <a:spLocks noGrp="1"/>
          </p:cNvSpPr>
          <p:nvPr>
            <p:ph sz="half" idx="2"/>
          </p:nvPr>
        </p:nvSpPr>
        <p:spPr>
          <a:xfrm>
            <a:off x="1210112" y="1412788"/>
            <a:ext cx="3466521" cy="2963466"/>
          </a:xfrm>
        </p:spPr>
        <p:txBody>
          <a:bodyPr>
            <a:normAutofit lnSpcReduction="10000"/>
          </a:bodyPr>
          <a:lstStyle/>
          <a:p>
            <a:r>
              <a:rPr lang="en-US" sz="2000" dirty="0" smtClean="0"/>
              <a:t>Block acetylcholine-mediated bronchoconstriction (via M</a:t>
            </a:r>
            <a:r>
              <a:rPr lang="en-US" sz="2000" baseline="-25000" dirty="0" smtClean="0"/>
              <a:t>3</a:t>
            </a:r>
            <a:r>
              <a:rPr lang="en-US" sz="2000" dirty="0" smtClean="0"/>
              <a:t> receptors)</a:t>
            </a:r>
          </a:p>
          <a:p>
            <a:pPr lvl="1"/>
            <a:r>
              <a:rPr lang="en-US" dirty="0"/>
              <a:t>Aclidinium</a:t>
            </a:r>
          </a:p>
          <a:p>
            <a:pPr lvl="1"/>
            <a:r>
              <a:rPr lang="en-US" dirty="0" smtClean="0"/>
              <a:t>Glycopyrronium (glycopyrrolate)</a:t>
            </a:r>
            <a:endParaRPr lang="en-US" dirty="0"/>
          </a:p>
          <a:p>
            <a:pPr lvl="1"/>
            <a:r>
              <a:rPr lang="en-US" dirty="0"/>
              <a:t>Tiotropium</a:t>
            </a:r>
          </a:p>
          <a:p>
            <a:pPr lvl="1"/>
            <a:r>
              <a:rPr lang="en-US" dirty="0"/>
              <a:t>Umeclidinium</a:t>
            </a:r>
          </a:p>
          <a:p>
            <a:endParaRPr lang="en-US" sz="2000" dirty="0"/>
          </a:p>
        </p:txBody>
      </p:sp>
      <p:sp>
        <p:nvSpPr>
          <p:cNvPr id="7" name="Text Placeholder 6"/>
          <p:cNvSpPr>
            <a:spLocks noGrp="1"/>
          </p:cNvSpPr>
          <p:nvPr>
            <p:ph type="body" sz="quarter" idx="3"/>
          </p:nvPr>
        </p:nvSpPr>
        <p:spPr>
          <a:xfrm>
            <a:off x="5211418" y="932967"/>
            <a:ext cx="3466521" cy="479822"/>
          </a:xfrm>
          <a:solidFill>
            <a:schemeClr val="accent1"/>
          </a:solidFill>
        </p:spPr>
        <p:txBody>
          <a:bodyPr/>
          <a:lstStyle/>
          <a:p>
            <a:pPr algn="ctr"/>
            <a:r>
              <a:rPr lang="en-US" dirty="0" smtClean="0"/>
              <a:t>LABAs</a:t>
            </a:r>
            <a:endParaRPr lang="en-US" dirty="0"/>
          </a:p>
        </p:txBody>
      </p:sp>
      <p:sp>
        <p:nvSpPr>
          <p:cNvPr id="8" name="Content Placeholder 7"/>
          <p:cNvSpPr>
            <a:spLocks noGrp="1"/>
          </p:cNvSpPr>
          <p:nvPr>
            <p:ph sz="quarter" idx="4"/>
          </p:nvPr>
        </p:nvSpPr>
        <p:spPr>
          <a:xfrm>
            <a:off x="5211418" y="1412788"/>
            <a:ext cx="3400319" cy="2963466"/>
          </a:xfrm>
        </p:spPr>
        <p:txBody>
          <a:bodyPr>
            <a:normAutofit/>
          </a:bodyPr>
          <a:lstStyle/>
          <a:p>
            <a:r>
              <a:rPr lang="en-US" sz="2000" dirty="0"/>
              <a:t>Direct relaxant activity on airway smooth </a:t>
            </a:r>
            <a:r>
              <a:rPr lang="en-US" sz="2000" dirty="0" smtClean="0"/>
              <a:t>muscle (via </a:t>
            </a:r>
            <a:r>
              <a:rPr lang="el-GR" sz="2000" dirty="0" smtClean="0"/>
              <a:t>β</a:t>
            </a:r>
            <a:r>
              <a:rPr lang="el-GR" sz="2000" baseline="-25000" dirty="0" smtClean="0"/>
              <a:t>2</a:t>
            </a:r>
            <a:r>
              <a:rPr lang="en-US" sz="2000" baseline="-25000" dirty="0" smtClean="0"/>
              <a:t> </a:t>
            </a:r>
            <a:r>
              <a:rPr lang="en-US" sz="2000" dirty="0" err="1" smtClean="0"/>
              <a:t>adrenoceptors</a:t>
            </a:r>
            <a:r>
              <a:rPr lang="en-US" sz="2000" dirty="0" smtClean="0"/>
              <a:t>) </a:t>
            </a:r>
            <a:endParaRPr lang="en-US" sz="2000" dirty="0"/>
          </a:p>
          <a:p>
            <a:pPr lvl="1"/>
            <a:r>
              <a:rPr lang="en-US" dirty="0"/>
              <a:t>Indacaterol</a:t>
            </a:r>
          </a:p>
          <a:p>
            <a:pPr lvl="1"/>
            <a:r>
              <a:rPr lang="en-US" dirty="0"/>
              <a:t>Formoterol</a:t>
            </a:r>
          </a:p>
          <a:p>
            <a:pPr lvl="1"/>
            <a:r>
              <a:rPr lang="en-US" dirty="0"/>
              <a:t>Olodaterol</a:t>
            </a:r>
          </a:p>
          <a:p>
            <a:pPr lvl="1"/>
            <a:r>
              <a:rPr lang="en-US" dirty="0"/>
              <a:t>Salmeterol</a:t>
            </a:r>
          </a:p>
          <a:p>
            <a:pPr lvl="1"/>
            <a:r>
              <a:rPr lang="en-US" dirty="0"/>
              <a:t>Vilanterol</a:t>
            </a:r>
          </a:p>
          <a:p>
            <a:endParaRPr lang="en-US" sz="2000" dirty="0"/>
          </a:p>
        </p:txBody>
      </p:sp>
      <p:sp>
        <p:nvSpPr>
          <p:cNvPr id="4" name="Content Placeholder 2"/>
          <p:cNvSpPr txBox="1">
            <a:spLocks/>
          </p:cNvSpPr>
          <p:nvPr/>
        </p:nvSpPr>
        <p:spPr>
          <a:xfrm>
            <a:off x="6059662" y="325842"/>
            <a:ext cx="3284505"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tx2"/>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dirty="0" smtClean="0"/>
          </a:p>
        </p:txBody>
      </p:sp>
      <p:sp>
        <p:nvSpPr>
          <p:cNvPr id="5" name="TextBox 4"/>
          <p:cNvSpPr txBox="1"/>
          <p:nvPr/>
        </p:nvSpPr>
        <p:spPr>
          <a:xfrm>
            <a:off x="213057" y="4685920"/>
            <a:ext cx="3500767" cy="338554"/>
          </a:xfrm>
          <a:prstGeom prst="rect">
            <a:avLst/>
          </a:prstGeom>
          <a:noFill/>
        </p:spPr>
        <p:txBody>
          <a:bodyPr wrap="none" rtlCol="0">
            <a:spAutoFit/>
          </a:bodyPr>
          <a:lstStyle/>
          <a:p>
            <a:r>
              <a:rPr lang="en-US" sz="1600" dirty="0" err="1" smtClean="0"/>
              <a:t>Spina</a:t>
            </a:r>
            <a:r>
              <a:rPr lang="en-US" sz="1600" dirty="0" smtClean="0"/>
              <a:t> D. </a:t>
            </a:r>
            <a:r>
              <a:rPr lang="en-US" sz="1600" i="1" dirty="0" err="1" smtClean="0"/>
              <a:t>Eur</a:t>
            </a:r>
            <a:r>
              <a:rPr lang="en-US" sz="1600" i="1" dirty="0" smtClean="0"/>
              <a:t> </a:t>
            </a:r>
            <a:r>
              <a:rPr lang="en-US" sz="1600" i="1" dirty="0" err="1" smtClean="0"/>
              <a:t>Clin</a:t>
            </a:r>
            <a:r>
              <a:rPr lang="en-US" sz="1600" i="1" dirty="0" smtClean="0"/>
              <a:t> </a:t>
            </a:r>
            <a:r>
              <a:rPr lang="en-US" sz="1600" i="1" dirty="0" err="1" smtClean="0"/>
              <a:t>Respir</a:t>
            </a:r>
            <a:r>
              <a:rPr lang="en-US" sz="1600" i="1" dirty="0" smtClean="0"/>
              <a:t> J</a:t>
            </a:r>
            <a:r>
              <a:rPr lang="en-US" sz="1600" dirty="0" smtClean="0"/>
              <a:t>. 2015;2:26634.</a:t>
            </a:r>
            <a:endParaRPr lang="en-US" sz="1600" dirty="0"/>
          </a:p>
        </p:txBody>
      </p:sp>
    </p:spTree>
    <p:custDataLst>
      <p:tags r:id="rId1"/>
    </p:custDataLst>
    <p:extLst>
      <p:ext uri="{BB962C8B-B14F-4D97-AF65-F5344CB8AC3E}">
        <p14:creationId xmlns:p14="http://schemas.microsoft.com/office/powerpoint/2010/main" val="1138170939"/>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2"/>
          <p:cNvSpPr txBox="1">
            <a:spLocks/>
          </p:cNvSpPr>
          <p:nvPr/>
        </p:nvSpPr>
        <p:spPr bwMode="auto">
          <a:xfrm>
            <a:off x="214343" y="4788830"/>
            <a:ext cx="622935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20000"/>
              </a:spcBef>
            </a:pPr>
            <a:r>
              <a:rPr lang="en-GB" sz="1400" dirty="0" err="1">
                <a:latin typeface="+mn-lt"/>
                <a:sym typeface="Symbol" pitchFamily="18" charset="2"/>
              </a:rPr>
              <a:t>Brusselle</a:t>
            </a:r>
            <a:r>
              <a:rPr lang="en-GB" sz="1400" dirty="0">
                <a:latin typeface="+mn-lt"/>
                <a:sym typeface="Symbol" pitchFamily="18" charset="2"/>
              </a:rPr>
              <a:t> </a:t>
            </a:r>
            <a:r>
              <a:rPr lang="en-GB" sz="1400" dirty="0" smtClean="0">
                <a:latin typeface="+mn-lt"/>
                <a:sym typeface="Symbol" pitchFamily="18" charset="2"/>
              </a:rPr>
              <a:t>G, et </a:t>
            </a:r>
            <a:r>
              <a:rPr lang="en-GB" sz="1400" dirty="0">
                <a:latin typeface="+mn-lt"/>
                <a:sym typeface="Symbol" pitchFamily="18" charset="2"/>
              </a:rPr>
              <a:t>al. </a:t>
            </a:r>
            <a:r>
              <a:rPr lang="en-GB" sz="1400" i="1" dirty="0" err="1">
                <a:latin typeface="+mn-lt"/>
                <a:sym typeface="Symbol" pitchFamily="18" charset="2"/>
              </a:rPr>
              <a:t>Int</a:t>
            </a:r>
            <a:r>
              <a:rPr lang="en-GB" sz="1400" i="1" dirty="0">
                <a:latin typeface="+mn-lt"/>
                <a:sym typeface="Symbol" pitchFamily="18" charset="2"/>
              </a:rPr>
              <a:t> J </a:t>
            </a:r>
            <a:r>
              <a:rPr lang="en-GB" sz="1400" i="1" dirty="0" smtClean="0">
                <a:latin typeface="+mn-lt"/>
                <a:sym typeface="Symbol" pitchFamily="18" charset="2"/>
              </a:rPr>
              <a:t>COPD</a:t>
            </a:r>
            <a:r>
              <a:rPr lang="en-GB" sz="1400" dirty="0" smtClean="0">
                <a:latin typeface="+mn-lt"/>
                <a:sym typeface="Symbol" pitchFamily="18" charset="2"/>
              </a:rPr>
              <a:t>. 2015;10:2207‒2217.</a:t>
            </a:r>
            <a:endParaRPr lang="en-US" sz="1400" dirty="0">
              <a:latin typeface="+mn-lt"/>
              <a:sym typeface="Symbol" pitchFamily="18" charset="2"/>
            </a:endParaRPr>
          </a:p>
        </p:txBody>
      </p:sp>
      <p:sp>
        <p:nvSpPr>
          <p:cNvPr id="8196" name="Title 1"/>
          <p:cNvSpPr>
            <a:spLocks noGrp="1"/>
          </p:cNvSpPr>
          <p:nvPr>
            <p:ph type="title"/>
          </p:nvPr>
        </p:nvSpPr>
        <p:spPr>
          <a:xfrm>
            <a:off x="1099191" y="318824"/>
            <a:ext cx="7962473" cy="392906"/>
          </a:xfrm>
        </p:spPr>
        <p:txBody>
          <a:bodyPr>
            <a:noAutofit/>
          </a:bodyPr>
          <a:lstStyle/>
          <a:p>
            <a:r>
              <a:rPr lang="en-US" dirty="0" smtClean="0">
                <a:ea typeface="ＭＳ Ｐゴシック" pitchFamily="34" charset="-128"/>
              </a:rPr>
              <a:t>Drift to Triple Therapy in COPD</a:t>
            </a:r>
          </a:p>
        </p:txBody>
      </p:sp>
      <p:sp>
        <p:nvSpPr>
          <p:cNvPr id="2" name="TextBox 1"/>
          <p:cNvSpPr txBox="1"/>
          <p:nvPr/>
        </p:nvSpPr>
        <p:spPr>
          <a:xfrm>
            <a:off x="1035169" y="851059"/>
            <a:ext cx="7636962" cy="338554"/>
          </a:xfrm>
          <a:prstGeom prst="rect">
            <a:avLst/>
          </a:prstGeom>
          <a:noFill/>
        </p:spPr>
        <p:txBody>
          <a:bodyPr wrap="none" rtlCol="0">
            <a:spAutoFit/>
          </a:bodyPr>
          <a:lstStyle/>
          <a:p>
            <a:r>
              <a:rPr lang="en-US" sz="1600" b="1" dirty="0" smtClean="0"/>
              <a:t>Cumulative Proportion of Patients Receiving Triple Therapy by GOLD Group (2002-2010)</a:t>
            </a:r>
            <a:endParaRPr lang="en-US" sz="1600" b="1"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31" y="1154264"/>
            <a:ext cx="5564038" cy="3634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932194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OPTIMO: Withdrawal of ICS in COPD Patients at Low Risk of Exacerbation </a:t>
            </a:r>
            <a:endParaRPr lang="en-US" dirty="0"/>
          </a:p>
        </p:txBody>
      </p:sp>
      <p:sp>
        <p:nvSpPr>
          <p:cNvPr id="7" name="Content Placeholder 6"/>
          <p:cNvSpPr>
            <a:spLocks noGrp="1"/>
          </p:cNvSpPr>
          <p:nvPr>
            <p:ph idx="1"/>
          </p:nvPr>
        </p:nvSpPr>
        <p:spPr>
          <a:xfrm>
            <a:off x="1110074" y="1327428"/>
            <a:ext cx="7576726" cy="3394472"/>
          </a:xfrm>
        </p:spPr>
        <p:txBody>
          <a:bodyPr>
            <a:normAutofit lnSpcReduction="10000"/>
          </a:bodyPr>
          <a:lstStyle/>
          <a:p>
            <a:r>
              <a:rPr lang="en-US" sz="2400" dirty="0" smtClean="0"/>
              <a:t>Multicenter, real-life study</a:t>
            </a:r>
          </a:p>
          <a:p>
            <a:r>
              <a:rPr lang="en-US" sz="2400" dirty="0" smtClean="0"/>
              <a:t>914 COPD patients recruited</a:t>
            </a:r>
          </a:p>
          <a:p>
            <a:pPr lvl="1"/>
            <a:r>
              <a:rPr lang="en-US" sz="2000" dirty="0" smtClean="0"/>
              <a:t>On maintenance therapy with bronchodilators and ICS</a:t>
            </a:r>
          </a:p>
          <a:p>
            <a:pPr lvl="1"/>
            <a:r>
              <a:rPr lang="en-US" sz="2000" dirty="0" smtClean="0"/>
              <a:t>FEV</a:t>
            </a:r>
            <a:r>
              <a:rPr lang="en-US" sz="2000" baseline="-25000" dirty="0" smtClean="0"/>
              <a:t>1</a:t>
            </a:r>
            <a:r>
              <a:rPr lang="en-US" sz="2000" dirty="0" smtClean="0"/>
              <a:t> &gt; 50% predicted</a:t>
            </a:r>
          </a:p>
          <a:p>
            <a:pPr lvl="1"/>
            <a:r>
              <a:rPr lang="en-US" sz="2000" dirty="0" smtClean="0"/>
              <a:t>&lt; 2 exacerbations/year</a:t>
            </a:r>
          </a:p>
          <a:p>
            <a:r>
              <a:rPr lang="en-US" sz="2400" dirty="0" smtClean="0"/>
              <a:t>Outcomes (baseline and 6 months)</a:t>
            </a:r>
          </a:p>
          <a:p>
            <a:pPr lvl="1"/>
            <a:r>
              <a:rPr lang="en-US" sz="2000" dirty="0" smtClean="0"/>
              <a:t>FEV</a:t>
            </a:r>
            <a:r>
              <a:rPr lang="en-US" sz="2000" baseline="-25000" dirty="0" smtClean="0"/>
              <a:t>1</a:t>
            </a:r>
          </a:p>
          <a:p>
            <a:pPr lvl="1"/>
            <a:r>
              <a:rPr lang="en-US" sz="2000" dirty="0" smtClean="0"/>
              <a:t>CAT score (symptoms)</a:t>
            </a:r>
          </a:p>
          <a:p>
            <a:pPr lvl="1"/>
            <a:r>
              <a:rPr lang="en-US" sz="2000" dirty="0" smtClean="0"/>
              <a:t>Exacerbations</a:t>
            </a:r>
            <a:endParaRPr lang="en-US" sz="2000" dirty="0"/>
          </a:p>
        </p:txBody>
      </p:sp>
      <p:sp>
        <p:nvSpPr>
          <p:cNvPr id="8" name="TextBox 7"/>
          <p:cNvSpPr txBox="1"/>
          <p:nvPr/>
        </p:nvSpPr>
        <p:spPr>
          <a:xfrm>
            <a:off x="319178" y="4721900"/>
            <a:ext cx="3265830" cy="338554"/>
          </a:xfrm>
          <a:prstGeom prst="rect">
            <a:avLst/>
          </a:prstGeom>
          <a:noFill/>
        </p:spPr>
        <p:txBody>
          <a:bodyPr wrap="none" rtlCol="0">
            <a:spAutoFit/>
          </a:bodyPr>
          <a:lstStyle/>
          <a:p>
            <a:r>
              <a:rPr lang="en-US" sz="1600" dirty="0" smtClean="0"/>
              <a:t>Rossi A, et al. </a:t>
            </a:r>
            <a:r>
              <a:rPr lang="en-US" sz="1600" i="1" dirty="0" err="1" smtClean="0"/>
              <a:t>Respir</a:t>
            </a:r>
            <a:r>
              <a:rPr lang="en-US" sz="1600" i="1" dirty="0" smtClean="0"/>
              <a:t> Res</a:t>
            </a:r>
            <a:r>
              <a:rPr lang="en-US" sz="1600" dirty="0" smtClean="0"/>
              <a:t>. 2014;15:77.</a:t>
            </a:r>
            <a:endParaRPr lang="en-US" sz="1600" dirty="0"/>
          </a:p>
        </p:txBody>
      </p:sp>
    </p:spTree>
    <p:custDataLst>
      <p:tags r:id="rId1"/>
    </p:custDataLst>
    <p:extLst>
      <p:ext uri="{BB962C8B-B14F-4D97-AF65-F5344CB8AC3E}">
        <p14:creationId xmlns:p14="http://schemas.microsoft.com/office/powerpoint/2010/main" val="864299358"/>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93962" y="1041983"/>
            <a:ext cx="6944264" cy="4304717"/>
            <a:chOff x="1156591" y="1007477"/>
            <a:chExt cx="7081635" cy="3788810"/>
          </a:xfrm>
          <a:noFill/>
        </p:grpSpPr>
        <p:sp>
          <p:nvSpPr>
            <p:cNvPr id="3" name="Rectangle 2"/>
            <p:cNvSpPr/>
            <p:nvPr/>
          </p:nvSpPr>
          <p:spPr>
            <a:xfrm>
              <a:off x="1156591" y="1007477"/>
              <a:ext cx="7081635" cy="378881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218" name="Chart 1"/>
            <p:cNvGraphicFramePr>
              <a:graphicFrameLocks/>
            </p:cNvGraphicFramePr>
            <p:nvPr>
              <p:extLst>
                <p:ext uri="{D42A27DB-BD31-4B8C-83A1-F6EECF244321}">
                  <p14:modId xmlns:p14="http://schemas.microsoft.com/office/powerpoint/2010/main" val="3158713831"/>
                </p:ext>
              </p:extLst>
            </p:nvPr>
          </p:nvGraphicFramePr>
          <p:xfrm>
            <a:off x="2378711" y="1191130"/>
            <a:ext cx="4843760" cy="2784434"/>
          </p:xfrm>
          <a:graphic>
            <a:graphicData uri="http://schemas.openxmlformats.org/presentationml/2006/ole">
              <mc:AlternateContent xmlns:mc="http://schemas.openxmlformats.org/markup-compatibility/2006">
                <mc:Choice xmlns:v="urn:schemas-microsoft-com:vml" Requires="v">
                  <p:oleObj spid="_x0000_s9509" name="Worksheet" r:id="rId4" imgW="4373776" imgH="3329856" progId="Excel.Sheet.8">
                    <p:embed/>
                  </p:oleObj>
                </mc:Choice>
                <mc:Fallback>
                  <p:oleObj name="Worksheet" r:id="rId4" imgW="4373776" imgH="3329856" progId="Excel.Sheet.8">
                    <p:embed/>
                    <p:pic>
                      <p:nvPicPr>
                        <p:cNvPr id="0" name=""/>
                        <p:cNvPicPr>
                          <a:picLocks noChangeArrowheads="1"/>
                        </p:cNvPicPr>
                        <p:nvPr/>
                      </p:nvPicPr>
                      <p:blipFill>
                        <a:blip r:embed="rId5"/>
                        <a:srcRect/>
                        <a:stretch>
                          <a:fillRect/>
                        </a:stretch>
                      </p:blipFill>
                      <p:spPr bwMode="auto">
                        <a:xfrm>
                          <a:off x="2378711" y="1191130"/>
                          <a:ext cx="4843760" cy="2784434"/>
                        </a:xfrm>
                        <a:prstGeom prst="rect">
                          <a:avLst/>
                        </a:prstGeom>
                        <a:noFill/>
                        <a:ln>
                          <a:noFill/>
                        </a:ln>
                      </p:spPr>
                    </p:pic>
                  </p:oleObj>
                </mc:Fallback>
              </mc:AlternateContent>
            </a:graphicData>
          </a:graphic>
        </p:graphicFrame>
      </p:grpSp>
      <p:sp>
        <p:nvSpPr>
          <p:cNvPr id="9219" name="TextBox 2"/>
          <p:cNvSpPr txBox="1">
            <a:spLocks noChangeArrowheads="1"/>
          </p:cNvSpPr>
          <p:nvPr/>
        </p:nvSpPr>
        <p:spPr bwMode="auto">
          <a:xfrm rot="16200000">
            <a:off x="654616" y="2145406"/>
            <a:ext cx="26598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latin typeface="Calibri" pitchFamily="34" charset="0"/>
                <a:cs typeface="Calibri" pitchFamily="34" charset="0"/>
              </a:rPr>
              <a:t>Patients free of exacerbations</a:t>
            </a:r>
            <a:br>
              <a:rPr lang="en-US" sz="2000" b="1" dirty="0">
                <a:latin typeface="Calibri" pitchFamily="34" charset="0"/>
                <a:cs typeface="Calibri" pitchFamily="34" charset="0"/>
              </a:rPr>
            </a:br>
            <a:r>
              <a:rPr lang="en-US" sz="2000" b="1" dirty="0">
                <a:latin typeface="Calibri" pitchFamily="34" charset="0"/>
                <a:cs typeface="Calibri" pitchFamily="34" charset="0"/>
              </a:rPr>
              <a:t>after 6 months (%)</a:t>
            </a:r>
          </a:p>
        </p:txBody>
      </p:sp>
      <p:sp>
        <p:nvSpPr>
          <p:cNvPr id="9220" name="Text Box 10"/>
          <p:cNvSpPr txBox="1">
            <a:spLocks noChangeArrowheads="1"/>
          </p:cNvSpPr>
          <p:nvPr/>
        </p:nvSpPr>
        <p:spPr bwMode="auto">
          <a:xfrm>
            <a:off x="4572000" y="1170909"/>
            <a:ext cx="11673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GB" sz="1800" i="1" dirty="0" smtClean="0">
                <a:latin typeface="Calibri" pitchFamily="34" charset="0"/>
              </a:rPr>
              <a:t>P</a:t>
            </a:r>
            <a:r>
              <a:rPr lang="en-GB" sz="1800" dirty="0" smtClean="0">
                <a:latin typeface="Calibri" pitchFamily="34" charset="0"/>
              </a:rPr>
              <a:t> = 0.3468</a:t>
            </a:r>
            <a:endParaRPr lang="en-GB" sz="1800" dirty="0">
              <a:latin typeface="Calibri" pitchFamily="34" charset="0"/>
            </a:endParaRPr>
          </a:p>
        </p:txBody>
      </p:sp>
      <p:sp>
        <p:nvSpPr>
          <p:cNvPr id="9221" name="Right Bracket 3"/>
          <p:cNvSpPr>
            <a:spLocks/>
          </p:cNvSpPr>
          <p:nvPr/>
        </p:nvSpPr>
        <p:spPr bwMode="auto">
          <a:xfrm rot="16200000">
            <a:off x="5146079" y="569218"/>
            <a:ext cx="161924" cy="2088732"/>
          </a:xfrm>
          <a:prstGeom prst="rightBracket">
            <a:avLst>
              <a:gd name="adj" fmla="val 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800"/>
          </a:p>
        </p:txBody>
      </p:sp>
      <p:sp>
        <p:nvSpPr>
          <p:cNvPr id="9223" name="Title 2"/>
          <p:cNvSpPr>
            <a:spLocks noGrp="1"/>
          </p:cNvSpPr>
          <p:nvPr>
            <p:ph type="title" idx="4294967295"/>
          </p:nvPr>
        </p:nvSpPr>
        <p:spPr>
          <a:xfrm>
            <a:off x="1156591" y="291912"/>
            <a:ext cx="7808023" cy="715565"/>
          </a:xfrm>
        </p:spPr>
        <p:txBody>
          <a:bodyPr>
            <a:normAutofit fontScale="90000"/>
          </a:bodyPr>
          <a:lstStyle/>
          <a:p>
            <a:r>
              <a:rPr lang="en-US" sz="2800" dirty="0" smtClean="0">
                <a:ea typeface="ＭＳ Ｐゴシック" pitchFamily="34" charset="-128"/>
              </a:rPr>
              <a:t>Corticosteroid Withdrawal in Low Exacerbation Risk </a:t>
            </a:r>
            <a:br>
              <a:rPr lang="en-US" sz="2800" dirty="0" smtClean="0">
                <a:ea typeface="ＭＳ Ｐゴシック" pitchFamily="34" charset="-128"/>
              </a:rPr>
            </a:br>
            <a:r>
              <a:rPr lang="en-US" sz="2800" dirty="0" smtClean="0">
                <a:ea typeface="ＭＳ Ｐゴシック" pitchFamily="34" charset="-128"/>
              </a:rPr>
              <a:t>COPD Patients (OPTIMO)</a:t>
            </a:r>
          </a:p>
        </p:txBody>
      </p:sp>
      <p:sp>
        <p:nvSpPr>
          <p:cNvPr id="8" name="TextBox 7"/>
          <p:cNvSpPr txBox="1"/>
          <p:nvPr/>
        </p:nvSpPr>
        <p:spPr>
          <a:xfrm>
            <a:off x="293778" y="4790775"/>
            <a:ext cx="3265830" cy="338554"/>
          </a:xfrm>
          <a:prstGeom prst="rect">
            <a:avLst/>
          </a:prstGeom>
          <a:noFill/>
        </p:spPr>
        <p:txBody>
          <a:bodyPr wrap="none" rtlCol="0">
            <a:spAutoFit/>
          </a:bodyPr>
          <a:lstStyle/>
          <a:p>
            <a:r>
              <a:rPr lang="en-US" sz="1600" dirty="0" smtClean="0"/>
              <a:t>Rossi A, et al. </a:t>
            </a:r>
            <a:r>
              <a:rPr lang="en-US" sz="1600" i="1" dirty="0" err="1" smtClean="0"/>
              <a:t>Respir</a:t>
            </a:r>
            <a:r>
              <a:rPr lang="en-US" sz="1600" i="1" dirty="0" smtClean="0"/>
              <a:t> Res</a:t>
            </a:r>
            <a:r>
              <a:rPr lang="en-US" sz="1600" dirty="0" smtClean="0"/>
              <a:t>. 2014;15:77.</a:t>
            </a:r>
            <a:endParaRPr lang="en-US" sz="1600" dirty="0"/>
          </a:p>
        </p:txBody>
      </p:sp>
      <p:sp>
        <p:nvSpPr>
          <p:cNvPr id="2" name="TextBox 1"/>
          <p:cNvSpPr txBox="1"/>
          <p:nvPr/>
        </p:nvSpPr>
        <p:spPr>
          <a:xfrm>
            <a:off x="6899752" y="3991116"/>
            <a:ext cx="744114" cy="307777"/>
          </a:xfrm>
          <a:prstGeom prst="rect">
            <a:avLst/>
          </a:prstGeom>
          <a:noFill/>
        </p:spPr>
        <p:txBody>
          <a:bodyPr wrap="none" rtlCol="0">
            <a:spAutoFit/>
          </a:bodyPr>
          <a:lstStyle/>
          <a:p>
            <a:r>
              <a:rPr lang="en-US" sz="1400" dirty="0" smtClean="0"/>
              <a:t>N = 816</a:t>
            </a:r>
            <a:endParaRPr lang="en-US" sz="1400" dirty="0"/>
          </a:p>
        </p:txBody>
      </p:sp>
    </p:spTree>
    <p:custDataLst>
      <p:tags r:id="rId2"/>
    </p:custDataLst>
    <p:extLst>
      <p:ext uri="{BB962C8B-B14F-4D97-AF65-F5344CB8AC3E}">
        <p14:creationId xmlns:p14="http://schemas.microsoft.com/office/powerpoint/2010/main" val="29668565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WISDOM: Withdrawal of ICS in Patients on Maintenance Therapy with Dual Bronchodilation</a:t>
            </a:r>
            <a:endParaRPr lang="en-US" sz="2800" dirty="0"/>
          </a:p>
        </p:txBody>
      </p:sp>
      <p:sp>
        <p:nvSpPr>
          <p:cNvPr id="3" name="Content Placeholder 2"/>
          <p:cNvSpPr>
            <a:spLocks noGrp="1"/>
          </p:cNvSpPr>
          <p:nvPr>
            <p:ph idx="1"/>
          </p:nvPr>
        </p:nvSpPr>
        <p:spPr>
          <a:xfrm>
            <a:off x="1110074" y="1063229"/>
            <a:ext cx="7576726" cy="3394472"/>
          </a:xfrm>
        </p:spPr>
        <p:txBody>
          <a:bodyPr>
            <a:noAutofit/>
          </a:bodyPr>
          <a:lstStyle/>
          <a:p>
            <a:r>
              <a:rPr lang="en-US" sz="1600" dirty="0" smtClean="0"/>
              <a:t>12-month, double-blind, parallel group study</a:t>
            </a:r>
          </a:p>
          <a:p>
            <a:pPr lvl="1"/>
            <a:r>
              <a:rPr lang="en-US" sz="1600" dirty="0" smtClean="0"/>
              <a:t>6 week run-in (tiotropium; salmeterol; fluticasone)</a:t>
            </a:r>
          </a:p>
          <a:p>
            <a:pPr lvl="1"/>
            <a:r>
              <a:rPr lang="en-US" sz="1600" dirty="0" smtClean="0"/>
              <a:t>Double-blind phase (1:1 randomization)</a:t>
            </a:r>
          </a:p>
          <a:p>
            <a:pPr lvl="2"/>
            <a:r>
              <a:rPr lang="en-US" sz="1200" dirty="0" smtClean="0"/>
              <a:t>Tiotropium; salmeterol; fluticasone</a:t>
            </a:r>
          </a:p>
          <a:p>
            <a:pPr lvl="2"/>
            <a:r>
              <a:rPr lang="en-US" sz="1200" dirty="0" smtClean="0"/>
              <a:t>Tiotropium; salmeterol (fluticasone step-down to 0)</a:t>
            </a:r>
          </a:p>
          <a:p>
            <a:r>
              <a:rPr lang="en-US" sz="1600" dirty="0" smtClean="0"/>
              <a:t>2485 patients randomized</a:t>
            </a:r>
          </a:p>
          <a:p>
            <a:pPr lvl="1"/>
            <a:r>
              <a:rPr lang="en-US" sz="1400" dirty="0" smtClean="0"/>
              <a:t>Severe or very severe COPD</a:t>
            </a:r>
          </a:p>
          <a:p>
            <a:pPr lvl="1"/>
            <a:r>
              <a:rPr lang="en-US" sz="1400" dirty="0" smtClean="0"/>
              <a:t>At least one exacerbation in 12 months before screening</a:t>
            </a:r>
          </a:p>
          <a:p>
            <a:r>
              <a:rPr lang="en-US" sz="1600" dirty="0" smtClean="0"/>
              <a:t>Outcomes</a:t>
            </a:r>
          </a:p>
          <a:p>
            <a:pPr lvl="1"/>
            <a:r>
              <a:rPr lang="en-US" sz="1400" dirty="0" smtClean="0"/>
              <a:t>Time to first moderate or severe COPD exacerbation</a:t>
            </a:r>
          </a:p>
          <a:p>
            <a:pPr lvl="1"/>
            <a:r>
              <a:rPr lang="en-US" sz="1400" dirty="0" smtClean="0"/>
              <a:t>Change from baseline in lung function </a:t>
            </a:r>
          </a:p>
          <a:p>
            <a:pPr lvl="1"/>
            <a:r>
              <a:rPr lang="en-US" sz="1400" dirty="0" smtClean="0"/>
              <a:t>Health status</a:t>
            </a:r>
          </a:p>
          <a:p>
            <a:pPr lvl="1"/>
            <a:r>
              <a:rPr lang="en-US" sz="1400" dirty="0" smtClean="0"/>
              <a:t>Dyspnea </a:t>
            </a:r>
            <a:endParaRPr lang="en-US" sz="1400" dirty="0"/>
          </a:p>
        </p:txBody>
      </p:sp>
      <p:sp>
        <p:nvSpPr>
          <p:cNvPr id="4" name="Rectangle 12"/>
          <p:cNvSpPr>
            <a:spLocks noChangeArrowheads="1"/>
          </p:cNvSpPr>
          <p:nvPr/>
        </p:nvSpPr>
        <p:spPr bwMode="auto">
          <a:xfrm>
            <a:off x="344048" y="4728647"/>
            <a:ext cx="42279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a-DK" sz="1600" dirty="0"/>
              <a:t>Magnussen </a:t>
            </a:r>
            <a:r>
              <a:rPr lang="da-DK" sz="1600" dirty="0" smtClean="0"/>
              <a:t>H, et al. </a:t>
            </a:r>
            <a:r>
              <a:rPr lang="da-DK" sz="1600" i="1" dirty="0" smtClean="0"/>
              <a:t>NEJM</a:t>
            </a:r>
            <a:r>
              <a:rPr lang="da-DK" sz="1600" dirty="0" smtClean="0"/>
              <a:t>. 2014;371:1285-1294.</a:t>
            </a:r>
            <a:endParaRPr lang="en-US" sz="1600" dirty="0"/>
          </a:p>
        </p:txBody>
      </p:sp>
    </p:spTree>
    <p:custDataLst>
      <p:tags r:id="rId1"/>
    </p:custDataLst>
    <p:extLst>
      <p:ext uri="{BB962C8B-B14F-4D97-AF65-F5344CB8AC3E}">
        <p14:creationId xmlns:p14="http://schemas.microsoft.com/office/powerpoint/2010/main" val="1695166318"/>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47750" y="295837"/>
            <a:ext cx="7958138" cy="715566"/>
          </a:xfrm>
        </p:spPr>
        <p:txBody>
          <a:bodyPr>
            <a:noAutofit/>
          </a:bodyPr>
          <a:lstStyle/>
          <a:p>
            <a:r>
              <a:rPr lang="en-US" sz="2600" dirty="0" smtClean="0">
                <a:ea typeface="ＭＳ Ｐゴシック" pitchFamily="34" charset="-128"/>
              </a:rPr>
              <a:t>Corticosteroid Withdrawal on Triple Therapy and Risk of COPD Exacerbation (WISDOM)</a:t>
            </a:r>
          </a:p>
        </p:txBody>
      </p:sp>
      <p:cxnSp>
        <p:nvCxnSpPr>
          <p:cNvPr id="8" name="Straight Connector 7"/>
          <p:cNvCxnSpPr>
            <a:cxnSpLocks noChangeShapeType="1"/>
          </p:cNvCxnSpPr>
          <p:nvPr/>
        </p:nvCxnSpPr>
        <p:spPr bwMode="auto">
          <a:xfrm flipV="1">
            <a:off x="2905126" y="2525316"/>
            <a:ext cx="9525" cy="475059"/>
          </a:xfrm>
          <a:prstGeom prst="line">
            <a:avLst/>
          </a:prstGeom>
          <a:noFill/>
          <a:ln w="25400">
            <a:solidFill>
              <a:schemeClr val="accent2"/>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247" name="Rectangle 12"/>
          <p:cNvSpPr>
            <a:spLocks noChangeArrowheads="1"/>
          </p:cNvSpPr>
          <p:nvPr/>
        </p:nvSpPr>
        <p:spPr bwMode="auto">
          <a:xfrm>
            <a:off x="344048" y="4728647"/>
            <a:ext cx="42279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a-DK" sz="1600" dirty="0"/>
              <a:t>Magnussen </a:t>
            </a:r>
            <a:r>
              <a:rPr lang="da-DK" sz="1600" dirty="0" smtClean="0"/>
              <a:t>H, et al. </a:t>
            </a:r>
            <a:r>
              <a:rPr lang="da-DK" sz="1600" i="1" dirty="0" smtClean="0"/>
              <a:t>NEJM</a:t>
            </a:r>
            <a:r>
              <a:rPr lang="da-DK" sz="1600" dirty="0" smtClean="0"/>
              <a:t>. 2014;371:1285-1294.</a:t>
            </a:r>
            <a:endParaRPr lang="en-US" sz="16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553" y="1291357"/>
            <a:ext cx="3311556" cy="30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393" y="1291357"/>
            <a:ext cx="3547562" cy="30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399481" y="4519288"/>
            <a:ext cx="1918474" cy="276999"/>
          </a:xfrm>
          <a:prstGeom prst="rect">
            <a:avLst/>
          </a:prstGeom>
          <a:noFill/>
        </p:spPr>
        <p:txBody>
          <a:bodyPr wrap="none" rtlCol="0">
            <a:spAutoFit/>
          </a:bodyPr>
          <a:lstStyle/>
          <a:p>
            <a:r>
              <a:rPr lang="en-US" sz="1200" dirty="0" smtClean="0"/>
              <a:t>IGC: inhaled glucocorticoids</a:t>
            </a:r>
            <a:endParaRPr lang="en-US" sz="1200" dirty="0"/>
          </a:p>
        </p:txBody>
      </p:sp>
    </p:spTree>
    <p:extLst>
      <p:ext uri="{BB962C8B-B14F-4D97-AF65-F5344CB8AC3E}">
        <p14:creationId xmlns:p14="http://schemas.microsoft.com/office/powerpoint/2010/main" val="5100795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338" y="114301"/>
            <a:ext cx="8551862" cy="148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TextBox 5"/>
          <p:cNvSpPr txBox="1">
            <a:spLocks noChangeArrowheads="1"/>
          </p:cNvSpPr>
          <p:nvPr/>
        </p:nvSpPr>
        <p:spPr bwMode="auto">
          <a:xfrm>
            <a:off x="1447800" y="1771651"/>
            <a:ext cx="6248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en-US" sz="2800" b="1" dirty="0">
                <a:latin typeface="+mn-lt"/>
              </a:rPr>
              <a:t>The Role of Inhaled Steroids in COPD Pharmacotherapy</a:t>
            </a:r>
          </a:p>
        </p:txBody>
      </p:sp>
      <p:sp>
        <p:nvSpPr>
          <p:cNvPr id="2" name="TextBox 1"/>
          <p:cNvSpPr txBox="1">
            <a:spLocks noChangeArrowheads="1"/>
          </p:cNvSpPr>
          <p:nvPr/>
        </p:nvSpPr>
        <p:spPr bwMode="auto">
          <a:xfrm>
            <a:off x="304800" y="2799160"/>
            <a:ext cx="85344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buFont typeface="Arial" pitchFamily="34" charset="0"/>
              <a:buChar char="•"/>
            </a:pPr>
            <a:r>
              <a:rPr lang="en-US" sz="2000" dirty="0">
                <a:latin typeface="+mn-lt"/>
              </a:rPr>
              <a:t>There is no advantage in adding ICS to bronchodilator therapy in patients at low risk of </a:t>
            </a:r>
            <a:r>
              <a:rPr lang="en-US" sz="2000" dirty="0" smtClean="0">
                <a:latin typeface="+mn-lt"/>
              </a:rPr>
              <a:t>exacerbations </a:t>
            </a:r>
            <a:endParaRPr lang="en-US" sz="2000" dirty="0">
              <a:latin typeface="+mn-lt"/>
            </a:endParaRPr>
          </a:p>
          <a:p>
            <a:pPr eaLnBrk="1" hangingPunct="1">
              <a:buFont typeface="Arial" pitchFamily="34" charset="0"/>
              <a:buChar char="•"/>
            </a:pPr>
            <a:r>
              <a:rPr lang="en-US" sz="2000" dirty="0">
                <a:latin typeface="+mn-lt"/>
              </a:rPr>
              <a:t>Early observational studies suggested that simply stopping therapy increased the risk of exacerbations.  However more recent data suggest that this may not be true if the patient is receiving long-acting inhaled </a:t>
            </a:r>
            <a:r>
              <a:rPr lang="en-US" sz="2000" dirty="0" smtClean="0">
                <a:latin typeface="+mn-lt"/>
              </a:rPr>
              <a:t>bronchodilators </a:t>
            </a:r>
            <a:endParaRPr lang="en-US" sz="2000" dirty="0">
              <a:latin typeface="+mn-lt"/>
            </a:endParaRPr>
          </a:p>
        </p:txBody>
      </p:sp>
      <p:pic>
        <p:nvPicPr>
          <p:cNvPr id="3" name="Picture 2" descr="Calverley tit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228600"/>
            <a:ext cx="5829300" cy="1247775"/>
          </a:xfrm>
          <a:prstGeom prst="rect">
            <a:avLst/>
          </a:prstGeom>
          <a:ln w="50800">
            <a:solidFill>
              <a:srgbClr val="FF0000">
                <a:alpha val="97000"/>
              </a:srgbClr>
            </a:solidFill>
          </a:ln>
          <a:effectLst>
            <a:glow rad="101600">
              <a:srgbClr val="FF0000">
                <a:alpha val="75000"/>
              </a:srgbClr>
            </a:glow>
            <a:softEdge rad="101600"/>
          </a:effectLst>
        </p:spPr>
      </p:pic>
      <p:pic>
        <p:nvPicPr>
          <p:cNvPr id="29698"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76000"/>
                    </a14:imgEffect>
                  </a14:imgLayer>
                </a14:imgProps>
              </a:ext>
              <a:ext uri="{28A0092B-C50C-407E-A947-70E740481C1C}">
                <a14:useLocalDpi xmlns:a14="http://schemas.microsoft.com/office/drawing/2010/main" val="0"/>
              </a:ext>
            </a:extLst>
          </a:blip>
          <a:srcRect/>
          <a:stretch>
            <a:fillRect/>
          </a:stretch>
        </p:blipFill>
        <p:spPr bwMode="auto">
          <a:xfrm>
            <a:off x="4476753" y="965466"/>
            <a:ext cx="3000756" cy="45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222008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81" t="1603" r="1419" b="2715"/>
          <a:stretch/>
        </p:blipFill>
        <p:spPr bwMode="auto">
          <a:xfrm>
            <a:off x="1298275" y="976111"/>
            <a:ext cx="6961517" cy="382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350" t="3078" r="1439" b="5958"/>
          <a:stretch/>
        </p:blipFill>
        <p:spPr bwMode="auto">
          <a:xfrm>
            <a:off x="1488056" y="1777041"/>
            <a:ext cx="6636659" cy="197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110074" y="205979"/>
            <a:ext cx="7576726" cy="857250"/>
          </a:xfrm>
        </p:spPr>
        <p:txBody>
          <a:bodyPr>
            <a:normAutofit fontScale="90000"/>
          </a:bodyPr>
          <a:lstStyle/>
          <a:p>
            <a:r>
              <a:rPr lang="en-US" dirty="0" smtClean="0"/>
              <a:t>Stepping Down ICS: A Proposed Algorithm</a:t>
            </a:r>
            <a:endParaRPr lang="en-US" dirty="0"/>
          </a:p>
        </p:txBody>
      </p:sp>
      <p:sp>
        <p:nvSpPr>
          <p:cNvPr id="4" name="TextBox 3"/>
          <p:cNvSpPr txBox="1"/>
          <p:nvPr/>
        </p:nvSpPr>
        <p:spPr>
          <a:xfrm>
            <a:off x="250166" y="4804946"/>
            <a:ext cx="3771610" cy="338554"/>
          </a:xfrm>
          <a:prstGeom prst="rect">
            <a:avLst/>
          </a:prstGeom>
          <a:noFill/>
        </p:spPr>
        <p:txBody>
          <a:bodyPr wrap="none" rtlCol="0">
            <a:spAutoFit/>
          </a:bodyPr>
          <a:lstStyle/>
          <a:p>
            <a:r>
              <a:rPr lang="en-US" sz="1600" dirty="0" smtClean="0"/>
              <a:t>Kaplan AG. </a:t>
            </a:r>
            <a:r>
              <a:rPr lang="en-US" sz="1600" i="1" dirty="0" err="1" smtClean="0"/>
              <a:t>Int</a:t>
            </a:r>
            <a:r>
              <a:rPr lang="en-US" sz="1600" i="1" dirty="0" smtClean="0"/>
              <a:t> J COPD</a:t>
            </a:r>
            <a:r>
              <a:rPr lang="en-US" sz="1600" dirty="0" smtClean="0"/>
              <a:t>. 2015;10:2535-2548.</a:t>
            </a:r>
            <a:endParaRPr lang="en-US" sz="1600" dirty="0"/>
          </a:p>
        </p:txBody>
      </p:sp>
      <p:pic>
        <p:nvPicPr>
          <p:cNvPr id="1229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53" t="1524" r="1505" b="1532"/>
          <a:stretch/>
        </p:blipFill>
        <p:spPr bwMode="auto">
          <a:xfrm>
            <a:off x="1253777" y="976111"/>
            <a:ext cx="7289320" cy="382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6223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290"/>
                                        </p:tgtEl>
                                      </p:cBhvr>
                                    </p:animEffect>
                                    <p:set>
                                      <p:cBhvr>
                                        <p:cTn id="7" dur="1" fill="hold">
                                          <p:stCondLst>
                                            <p:cond delay="499"/>
                                          </p:stCondLst>
                                        </p:cTn>
                                        <p:tgtEl>
                                          <p:spTgt spid="1229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fade">
                                      <p:cBhvr>
                                        <p:cTn id="12" dur="500"/>
                                        <p:tgtEl>
                                          <p:spTgt spid="122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2291"/>
                                        </p:tgtEl>
                                      </p:cBhvr>
                                    </p:animEffect>
                                    <p:set>
                                      <p:cBhvr>
                                        <p:cTn id="17" dur="1" fill="hold">
                                          <p:stCondLst>
                                            <p:cond delay="499"/>
                                          </p:stCondLst>
                                        </p:cTn>
                                        <p:tgtEl>
                                          <p:spTgt spid="1229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92"/>
                                        </p:tgtEl>
                                        <p:attrNameLst>
                                          <p:attrName>style.visibility</p:attrName>
                                        </p:attrNameLst>
                                      </p:cBhvr>
                                      <p:to>
                                        <p:strVal val="visible"/>
                                      </p:to>
                                    </p:set>
                                    <p:animEffect transition="in" filter="fade">
                                      <p:cBhvr>
                                        <p:cTn id="22"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Roger–Follow-up</a:t>
            </a:r>
            <a:endParaRPr lang="en-US" dirty="0"/>
          </a:p>
        </p:txBody>
      </p:sp>
      <p:sp>
        <p:nvSpPr>
          <p:cNvPr id="5" name="Content Placeholder 4"/>
          <p:cNvSpPr>
            <a:spLocks noGrp="1"/>
          </p:cNvSpPr>
          <p:nvPr>
            <p:ph idx="1"/>
          </p:nvPr>
        </p:nvSpPr>
        <p:spPr/>
        <p:txBody>
          <a:bodyPr>
            <a:normAutofit lnSpcReduction="10000"/>
          </a:bodyPr>
          <a:lstStyle/>
          <a:p>
            <a:r>
              <a:rPr lang="en-US" sz="2400" dirty="0" smtClean="0"/>
              <a:t>After discussing the risks and benefits of stepping down, Roger switched to FDC tiotropium-</a:t>
            </a:r>
            <a:r>
              <a:rPr lang="en-US" sz="2400" dirty="0" err="1" smtClean="0"/>
              <a:t>olodateral</a:t>
            </a:r>
            <a:r>
              <a:rPr lang="en-US" sz="2400" dirty="0" smtClean="0"/>
              <a:t> (once daily, </a:t>
            </a:r>
            <a:r>
              <a:rPr lang="en-US" sz="2400" dirty="0" err="1" smtClean="0"/>
              <a:t>Respimat</a:t>
            </a:r>
            <a:r>
              <a:rPr lang="en-US" sz="2400" dirty="0" smtClean="0"/>
              <a:t> soft mist inhaler)</a:t>
            </a:r>
          </a:p>
          <a:p>
            <a:pPr lvl="1"/>
            <a:r>
              <a:rPr lang="en-US" sz="2200" dirty="0" smtClean="0"/>
              <a:t>After 3 months follow-up he was stable, with no difference in symptoms</a:t>
            </a:r>
          </a:p>
          <a:p>
            <a:pPr lvl="1"/>
            <a:r>
              <a:rPr lang="en-US" sz="2200" dirty="0" smtClean="0"/>
              <a:t>After an additional 6 months, no exacerbations or related problems</a:t>
            </a:r>
          </a:p>
          <a:p>
            <a:pPr lvl="1"/>
            <a:r>
              <a:rPr lang="en-US" sz="2200" dirty="0" smtClean="0"/>
              <a:t>Going forward, will need to monitor closely for signs of an exacerbation</a:t>
            </a:r>
          </a:p>
          <a:p>
            <a:pPr lvl="1"/>
            <a:endParaRPr lang="en-US" sz="2400" dirty="0"/>
          </a:p>
        </p:txBody>
      </p:sp>
    </p:spTree>
    <p:custDataLst>
      <p:tags r:id="rId1"/>
    </p:custDataLst>
    <p:extLst>
      <p:ext uri="{BB962C8B-B14F-4D97-AF65-F5344CB8AC3E}">
        <p14:creationId xmlns:p14="http://schemas.microsoft.com/office/powerpoint/2010/main" val="3297017955"/>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257300" y="423863"/>
            <a:ext cx="7576726" cy="857250"/>
          </a:xfrm>
        </p:spPr>
        <p:txBody>
          <a:bodyPr>
            <a:normAutofit fontScale="90000"/>
          </a:bodyPr>
          <a:lstStyle/>
          <a:p>
            <a:r>
              <a:rPr lang="en-US" dirty="0"/>
              <a:t>If Roger Worsens With an Increase in Symptoms or Severe Exacerbation on LAMA+LABA, What Would You Do?</a:t>
            </a:r>
          </a:p>
        </p:txBody>
      </p:sp>
      <p:sp>
        <p:nvSpPr>
          <p:cNvPr id="3" name="TPAnswers"/>
          <p:cNvSpPr>
            <a:spLocks noGrp="1"/>
          </p:cNvSpPr>
          <p:nvPr>
            <p:ph type="body" idx="1"/>
            <p:custDataLst>
              <p:tags r:id="rId3"/>
            </p:custDataLst>
          </p:nvPr>
        </p:nvSpPr>
        <p:spPr>
          <a:xfrm>
            <a:off x="393700" y="1893808"/>
            <a:ext cx="4114800" cy="3127772"/>
          </a:xfrm>
        </p:spPr>
        <p:txBody>
          <a:bodyPr>
            <a:normAutofit fontScale="62500" lnSpcReduction="20000"/>
          </a:bodyPr>
          <a:lstStyle/>
          <a:p>
            <a:pPr marL="514350" indent="-514350">
              <a:lnSpc>
                <a:spcPct val="120000"/>
              </a:lnSpc>
              <a:buFont typeface="+mj-lt"/>
              <a:buAutoNum type="alphaUcPeriod"/>
            </a:pPr>
            <a:r>
              <a:rPr lang="en-US" dirty="0"/>
              <a:t>Continue with FDC LAMA + LABA</a:t>
            </a:r>
          </a:p>
          <a:p>
            <a:pPr marL="514350" indent="-514350">
              <a:lnSpc>
                <a:spcPct val="120000"/>
              </a:lnSpc>
              <a:buFont typeface="+mj-lt"/>
              <a:buAutoNum type="alphaUcPeriod"/>
            </a:pPr>
            <a:r>
              <a:rPr lang="en-US" dirty="0"/>
              <a:t>Add ICS (off-label) to FDC LAMA + LABA</a:t>
            </a:r>
          </a:p>
          <a:p>
            <a:pPr marL="514350" indent="-514350">
              <a:lnSpc>
                <a:spcPct val="120000"/>
              </a:lnSpc>
              <a:buFont typeface="+mj-lt"/>
              <a:buAutoNum type="alphaUcPeriod"/>
            </a:pPr>
            <a:r>
              <a:rPr lang="en-US" dirty="0"/>
              <a:t>Return to LAMA and LABA + ICS administered separately and find a delivery system that the patient can use reliably</a:t>
            </a:r>
          </a:p>
          <a:p>
            <a:pPr marL="514350" indent="-514350">
              <a:lnSpc>
                <a:spcPct val="120000"/>
              </a:lnSpc>
              <a:buFont typeface="+mj-lt"/>
              <a:buAutoNum type="alphaUcPeriod"/>
            </a:pPr>
            <a:r>
              <a:rPr lang="en-US" dirty="0"/>
              <a:t>Enroll in a clinical trial of triple therapy (LAMA + LABA + ICS)</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658579379"/>
              </p:ext>
            </p:extLst>
          </p:nvPr>
        </p:nvGraphicFramePr>
        <p:xfrm>
          <a:off x="4343400" y="1282700"/>
          <a:ext cx="4737100" cy="3859213"/>
        </p:xfrm>
        <a:graphic>
          <a:graphicData uri="http://schemas.openxmlformats.org/presentationml/2006/ole">
            <mc:AlternateContent xmlns:mc="http://schemas.openxmlformats.org/markup-compatibility/2006">
              <mc:Choice xmlns:v="urn:schemas-microsoft-com:vml" Requires="v">
                <p:oleObj spid="_x0000_s27667" name="Chart" r:id="rId6" imgW="4571946" imgH="3855816" progId="MSGraph.Chart.8">
                  <p:embed followColorScheme="full"/>
                </p:oleObj>
              </mc:Choice>
              <mc:Fallback>
                <p:oleObj name="Chart" r:id="rId6" imgW="4571946" imgH="3855816" progId="MSGraph.Chart.8">
                  <p:embed followColorScheme="full"/>
                  <p:pic>
                    <p:nvPicPr>
                      <p:cNvPr id="0" name=""/>
                      <p:cNvPicPr/>
                      <p:nvPr/>
                    </p:nvPicPr>
                    <p:blipFill>
                      <a:blip r:embed="rId7"/>
                      <a:stretch>
                        <a:fillRect/>
                      </a:stretch>
                    </p:blipFill>
                    <p:spPr>
                      <a:xfrm>
                        <a:off x="4343400" y="1282700"/>
                        <a:ext cx="4737100" cy="3859213"/>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0067009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Roger–Key Points</a:t>
            </a:r>
            <a:endParaRPr lang="en-US" dirty="0"/>
          </a:p>
        </p:txBody>
      </p:sp>
      <p:sp>
        <p:nvSpPr>
          <p:cNvPr id="3" name="Content Placeholder 2"/>
          <p:cNvSpPr>
            <a:spLocks noGrp="1"/>
          </p:cNvSpPr>
          <p:nvPr>
            <p:ph idx="1"/>
          </p:nvPr>
        </p:nvSpPr>
        <p:spPr>
          <a:xfrm>
            <a:off x="1110074" y="975360"/>
            <a:ext cx="7576726" cy="3619263"/>
          </a:xfrm>
        </p:spPr>
        <p:txBody>
          <a:bodyPr>
            <a:noAutofit/>
          </a:bodyPr>
          <a:lstStyle/>
          <a:p>
            <a:pPr marL="228600" indent="-228600">
              <a:spcBef>
                <a:spcPts val="600"/>
              </a:spcBef>
            </a:pPr>
            <a:r>
              <a:rPr lang="en-US" sz="2000" dirty="0" smtClean="0"/>
              <a:t>Constant evaluation of COPD patients and changes in patient status over time is essential to good patient care</a:t>
            </a:r>
          </a:p>
          <a:p>
            <a:pPr marL="228600" indent="-228600">
              <a:spcBef>
                <a:spcPts val="600"/>
              </a:spcBef>
            </a:pPr>
            <a:r>
              <a:rPr lang="en-US" sz="2000" dirty="0"/>
              <a:t>C</a:t>
            </a:r>
            <a:r>
              <a:rPr lang="en-US" sz="2000" dirty="0" smtClean="0"/>
              <a:t>hoice of inhaled delivery system is very important in the effective use of COPD medications, with different patients having different inhaler needs</a:t>
            </a:r>
          </a:p>
          <a:p>
            <a:pPr marL="228600" indent="-228600">
              <a:spcBef>
                <a:spcPts val="600"/>
              </a:spcBef>
            </a:pPr>
            <a:r>
              <a:rPr lang="en-US" sz="2000" dirty="0" smtClean="0"/>
              <a:t>Triple therapy may be over used in COPD patients today</a:t>
            </a:r>
          </a:p>
          <a:p>
            <a:pPr marL="228600" indent="-228600">
              <a:spcBef>
                <a:spcPts val="600"/>
              </a:spcBef>
            </a:pPr>
            <a:r>
              <a:rPr lang="en-US" sz="2000" dirty="0" smtClean="0"/>
              <a:t>Step down therapy, by stopping ICS use in patients on triple therapy, may be considered under </a:t>
            </a:r>
            <a:r>
              <a:rPr lang="en-US" sz="2000" dirty="0"/>
              <a:t>the right set </a:t>
            </a:r>
            <a:r>
              <a:rPr lang="en-US" sz="2000" dirty="0" smtClean="0"/>
              <a:t>of conditions in selected patients</a:t>
            </a:r>
          </a:p>
          <a:p>
            <a:pPr marL="228600" indent="-228600">
              <a:spcBef>
                <a:spcPts val="600"/>
              </a:spcBef>
            </a:pPr>
            <a:r>
              <a:rPr lang="en-US" sz="2000" dirty="0" smtClean="0"/>
              <a:t>Patients undergoing treatment step down require close monitoring to insure no adverse effects over time, especially COPD exacerbations, are associated with the change in therapy.</a:t>
            </a:r>
            <a:endParaRPr lang="en-US" sz="2000" dirty="0"/>
          </a:p>
        </p:txBody>
      </p:sp>
    </p:spTree>
    <p:custDataLst>
      <p:tags r:id="rId1"/>
    </p:custDataLst>
    <p:extLst>
      <p:ext uri="{BB962C8B-B14F-4D97-AF65-F5344CB8AC3E}">
        <p14:creationId xmlns:p14="http://schemas.microsoft.com/office/powerpoint/2010/main" val="59168822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4"/>
  <p:tag name="WASPOLLED" val="98238CC095334E6790C0570A644B51A1"/>
  <p:tag name="TPVERSION" val="5"/>
  <p:tag name="TPFULLVERSION" val="5.3.1.3337"/>
  <p:tag name="PPTVERSION" val="14"/>
  <p:tag name="TPOS" val="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5371D85BFB7B4ECABF8EB041827A70B1&lt;/guid&gt;&#10;        &lt;description /&gt;&#10;        &lt;date&gt;5/11/2016 4:25:42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48F064DC94247879D4218913FD6394E&lt;/guid&gt;&#10;            &lt;repollguid&gt;2889379841E74231AB2F863371D66537&lt;/repollguid&gt;&#10;            &lt;sourceid&gt;026CACB7B3834A20A9EB89846247BAF3&lt;/sourceid&gt;&#10;            &lt;questiontext&gt;If Roger Worsens With an Increase in Symptoms or Severe Exacerbation on LAMA+LABA, What Would You Do?&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19878DAF99CD436F9546C2273A866E10&lt;/guid&gt;&#10;                    &lt;answertext&gt;Continue with FDC LAMA + LABA&lt;/answertext&gt;&#10;                    &lt;valuetype&gt;0&lt;/valuetype&gt;&#10;                &lt;/answer&gt;&#10;                &lt;answer&gt;&#10;                    &lt;guid&gt;E77BD69789084A32A39CDD4F56183FEA&lt;/guid&gt;&#10;                    &lt;answertext&gt;Add ICS (off-label) to FDC LAMA + LABA&lt;/answertext&gt;&#10;                    &lt;valuetype&gt;0&lt;/valuetype&gt;&#10;                &lt;/answer&gt;&#10;                &lt;answer&gt;&#10;                    &lt;guid&gt;E838025437D44C94BBFFA9A727F84327&lt;/guid&gt;&#10;                    &lt;answertext&gt;Return to LAMA and LABA + ICS administered separately and find a delivery system that the patient can use reliably&lt;/answertext&gt;&#10;                    &lt;valuetype&gt;0&lt;/valuetype&gt;&#10;                &lt;/answer&gt;&#10;                &lt;answer&gt;&#10;                    &lt;guid&gt;7AE5DDD2EF1D4A7FBA39C3D2F5D68742&lt;/guid&gt;&#10;                    &lt;answertext&gt;Enroll in a clinical trial of triple therapy (LAMA + LABA + ICS)&lt;/answertext&gt;&#10;                    &lt;valuetype&gt;0&lt;/valuetype&gt;&#10;                &lt;/answer&gt;&#10;            &lt;/answers&gt;&#10;        &lt;/multichoice&gt;&#10;    &lt;/questions&gt;&#10;&lt;/questionlist&gt;"/>
  <p:tag name="LIVECHARTING" val="False"/>
  <p:tag name="AUTOOPENPOLL" val="True"/>
  <p:tag name="AUTOFORMATCHART" val="True"/>
</p:tagLst>
</file>

<file path=ppt/tags/tag105.xml><?xml version="1.0" encoding="utf-8"?>
<p:tagLst xmlns:a="http://schemas.openxmlformats.org/drawingml/2006/main" xmlns:r="http://schemas.openxmlformats.org/officeDocument/2006/relationships" xmlns:p="http://schemas.openxmlformats.org/presentationml/2006/main">
  <p:tag name="ZEROBASED" val="False"/>
</p:tagLst>
</file>

<file path=ppt/tags/tag10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F89E781195D34A0086778D98FDCA33C6&lt;/guid&gt;&#10;        &lt;description /&gt;&#10;        &lt;date&gt;5/11/2016 4:54:54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50FFADEE1894B9687FB120BE7CBD202&lt;/guid&gt;&#10;            &lt;repollguid&gt;93C516B6F5A249F088466DA1B437E845&lt;/repollguid&gt;&#10;            &lt;sourceid&gt;92BECAE4E94148A693B8A3C7CA6423B2&lt;/sourceid&gt;&#10;            &lt;questiontext&gt;Would You Consider Sarah’s Bronchitis an Exacerbatio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9D93CD9075F0435FAA769397C7D5AB17&lt;/guid&gt;&#10;                    &lt;answertext&gt;Yes&lt;/answertext&gt;&#10;                    &lt;valuetype&gt;0&lt;/valuetype&gt;&#10;                &lt;/answer&gt;&#10;                &lt;answer&gt;&#10;                    &lt;guid&gt;A0227AFFAEF04618938532EE737936E5&lt;/guid&gt;&#10;                    &lt;answertext&gt;No&lt;/answertext&gt;&#10;                    &lt;valuetype&gt;0&lt;/valuetype&gt;&#10;                &lt;/answer&gt;&#10;                &lt;answer&gt;&#10;                    &lt;guid&gt;74AFF9EE31374C13AD92F743447042F9&lt;/guid&gt;&#10;                    &lt;answertext&gt;Unsure&lt;/answertext&gt;&#10;                    &lt;valuetype&gt;0&lt;/valuetype&gt;&#10;                &lt;/answer&gt;&#10;            &lt;/answers&gt;&#10;        &lt;/multichoice&gt;&#10;    &lt;/questions&gt;&#10;&lt;/questionlist&gt;"/>
  <p:tag name="AUTOOPENPOLL" val="True"/>
  <p:tag name="AUTOFORMATCHART" val="True"/>
</p:tagLst>
</file>

<file path=ppt/tags/tag18.xml><?xml version="1.0" encoding="utf-8"?>
<p:tagLst xmlns:a="http://schemas.openxmlformats.org/drawingml/2006/main" xmlns:r="http://schemas.openxmlformats.org/officeDocument/2006/relationships" xmlns:p="http://schemas.openxmlformats.org/presentationml/2006/main">
  <p:tag name="ZEROBASED" val="False"/>
</p:tagLst>
</file>

<file path=ppt/tags/tag19.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984B3D36F10E4A6CB6C01A3F7D9E4906&lt;/guid&gt;&#10;        &lt;description /&gt;&#10;        &lt;date&gt;5/11/2016 3:46:3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F0B0BA03E4649D7A8CA7918D8F00326&lt;/guid&gt;&#10;            &lt;repollguid&gt;8E58C64D521C48778F9FB569AF79C3F2&lt;/repollguid&gt;&#10;            &lt;sourceid&gt;34DFD077BF574770A9961DC42307A183&lt;/sourceid&gt;&#10;            &lt;questiontext&gt;What Treatment Would You Recommend for Sarah?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0BF7FA7B3F04E8983ECB037BC88E7DD&lt;/guid&gt;&#10;                    &lt;answertext&gt;Short-acting bronchodilator, PRN&lt;/answertext&gt;&#10;                    &lt;valuetype&gt;0&lt;/valuetype&gt;&#10;                &lt;/answer&gt;&#10;                &lt;answer&gt;&#10;                    &lt;guid&gt;D0230FC6B80A4874A4125E88F38ADC46&lt;/guid&gt;&#10;                    &lt;answertext&gt;LAMA monotherapy&lt;/answertext&gt;&#10;                    &lt;valuetype&gt;0&lt;/valuetype&gt;&#10;                &lt;/answer&gt;&#10;                &lt;answer&gt;&#10;                    &lt;guid&gt;42876A6CEDD548719D4CCECB17052BC7&lt;/guid&gt;&#10;                    &lt;answertext&gt;LABA monotherapy&lt;/answertext&gt;&#10;                    &lt;valuetype&gt;0&lt;/valuetype&gt;&#10;                &lt;/answer&gt;&#10;                &lt;answer&gt;&#10;                    &lt;guid&gt;374F48D976564D9A91D55E8C543C9AC6&lt;/guid&gt;&#10;                    &lt;answertext&gt;LABA + ICS&lt;/answertext&gt;&#10;                    &lt;valuetype&gt;0&lt;/valuetype&gt;&#10;                &lt;/answer&gt;&#10;                &lt;answer&gt;&#10;                    &lt;guid&gt;3061A0146EF2485D8ED03A8040E1529D&lt;/guid&gt;&#10;                    &lt;answertext&gt;Fixed-dose combination LAMA + LABA&lt;/answertext&gt;&#10;                    &lt;valuetype&gt;0&lt;/valuetype&gt;&#10;                &lt;/answer&gt;&#10;            &lt;/answers&gt;&#10;        &lt;/multichoice&gt;&#10;    &lt;/questions&gt;&#10;&lt;/questionlist&gt;"/>
  <p:tag name="AUTOOPENPOLL" val="True"/>
  <p:tag name="AUTOFORMATCHART" val="True"/>
</p:tagLst>
</file>

<file path=ppt/tags/tag21.xml><?xml version="1.0" encoding="utf-8"?>
<p:tagLst xmlns:a="http://schemas.openxmlformats.org/drawingml/2006/main" xmlns:r="http://schemas.openxmlformats.org/officeDocument/2006/relationships" xmlns:p="http://schemas.openxmlformats.org/presentationml/2006/main">
  <p:tag name="ZEROBASED" val="False"/>
</p:tagLst>
</file>

<file path=ppt/tags/tag2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6C291A936C2542CC88C8ECE9C9355E27&lt;/guid&gt;&#10;        &lt;description /&gt;&#10;        &lt;date&gt;5/11/2016 4:05:5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43A2DC0828040A88C6D81F613D4B5C9&lt;/guid&gt;&#10;            &lt;repollguid&gt;6B72BD847E2D40D4B56E9CCDA89CF657&lt;/repollguid&gt;&#10;            &lt;sourceid&gt;62322BB4CCA6468FAA5F76766D450627&lt;/sourceid&gt;&#10;            &lt;questiontext&gt;Does Tracy’s Bronchodilator Response Point to an Asthmatic Componen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2BD74F90511E4934BCFBAEEFCF51B9DE&lt;/guid&gt;&#10;                    &lt;answertext&gt;Yes&lt;/answertext&gt;&#10;                    &lt;valuetype&gt;0&lt;/valuetype&gt;&#10;                &lt;/answer&gt;&#10;                &lt;answer&gt;&#10;                    &lt;guid&gt;4B046935B7404F55B222DAA9FA9B8F52&lt;/guid&gt;&#10;                    &lt;answertext&gt;No&lt;/answertext&gt;&#10;                    &lt;valuetype&gt;0&lt;/valuetype&gt;&#10;                &lt;/answer&gt;&#10;                &lt;answer&gt;&#10;                    &lt;guid&gt;8432749FF749404CA91C6C1CCFB61FFE&lt;/guid&gt;&#10;                    &lt;answertext&gt;Unsure&lt;/answertext&gt;&#10;                    &lt;valuetype&gt;0&lt;/valuetype&gt;&#10;                &lt;/answer&gt;&#10;            &lt;/answers&gt;&#10;        &lt;/multichoice&gt;&#10;    &lt;/questions&gt;&#10;&lt;/questionlist&gt;"/>
  <p:tag name="AUTOOPENPOLL" val="True"/>
  <p:tag name="AUTOFORMATCHART" val="True"/>
</p:tagLst>
</file>

<file path=ppt/tags/tag58.xml><?xml version="1.0" encoding="utf-8"?>
<p:tagLst xmlns:a="http://schemas.openxmlformats.org/drawingml/2006/main" xmlns:r="http://schemas.openxmlformats.org/officeDocument/2006/relationships" xmlns:p="http://schemas.openxmlformats.org/presentationml/2006/main">
  <p:tag name="ZEROBASED" val="False"/>
</p:tagLst>
</file>

<file path=ppt/tags/tag59.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9953724481B24A64955FC86D10E0176E&lt;/guid&gt;&#10;        &lt;description /&gt;&#10;        &lt;date&gt;5/11/2016 4:11:1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198AFA6798441D198A5D4FBB9E712EE&lt;/guid&gt;&#10;            &lt;repollguid&gt;0F7401105BF44DE58E63001F0C21022E&lt;/repollguid&gt;&#10;            &lt;sourceid&gt;D9A90D8BEB4D41999A54687343EB947D&lt;/sourceid&gt;&#10;            &lt;questiontext&gt;Is There a Need For a Change in Treatment? What Would You Do?&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EE97F76EBC064C11B5AE70C4EE8284C6&lt;/guid&gt;&#10;                    &lt;answertext&gt;Continue LAMA monotherapy&lt;/answertext&gt;&#10;                    &lt;valuetype&gt;0&lt;/valuetype&gt;&#10;                &lt;/answer&gt;&#10;                &lt;answer&gt;&#10;                    &lt;guid&gt;E2484792FF1E41BA9DBD479F4CD3CB9B&lt;/guid&gt;&#10;                    &lt;answertext&gt;Add LABA + ICS to LAMA&lt;/answertext&gt;&#10;                    &lt;valuetype&gt;0&lt;/valuetype&gt;&#10;                &lt;/answer&gt;&#10;                &lt;answer&gt;&#10;                    &lt;guid&gt;7D9D4DC8421F473BB2DE1302B1B6FB80&lt;/guid&gt;&#10;                    &lt;answertext&gt;Switch to LABA + ICS&lt;/answertext&gt;&#10;                    &lt;valuetype&gt;0&lt;/valuetype&gt;&#10;                &lt;/answer&gt;&#10;                &lt;answer&gt;&#10;                    &lt;guid&gt;C560185F47014EC5B96E5EF9062C481C&lt;/guid&gt;&#10;                    &lt;answertext&gt;Switch to fixed-dose combination LAMA + LABA&lt;/answertext&gt;&#10;                    &lt;valuetype&gt;0&lt;/valuetype&gt;&#10;                &lt;/answer&gt;&#10;            &lt;/answers&gt;&#10;        &lt;/multichoice&gt;&#10;    &lt;/questions&gt;&#10;&lt;/questionlist&gt;"/>
  <p:tag name="AUTOOPENPOLL" val="True"/>
  <p:tag name="AUTOFORMATCHART" val="True"/>
</p:tagLst>
</file>

<file path=ppt/tags/tag61.xml><?xml version="1.0" encoding="utf-8"?>
<p:tagLst xmlns:a="http://schemas.openxmlformats.org/drawingml/2006/main" xmlns:r="http://schemas.openxmlformats.org/officeDocument/2006/relationships" xmlns:p="http://schemas.openxmlformats.org/presentationml/2006/main">
  <p:tag name="ZEROBASED" val="False"/>
</p:tagLst>
</file>

<file path=ppt/tags/tag62.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36A9528EC7984CE0BFB7CE6312EDB93C&lt;/guid&gt;&#10;        &lt;description /&gt;&#10;        &lt;date&gt;5/11/2016 4:12:1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4FF7B1FC139436CAAADEC959866B4B0&lt;/guid&gt;&#10;            &lt;repollguid&gt;814A0BE83E484E88851DB495A3E08935&lt;/repollguid&gt;&#10;            &lt;sourceid&gt;82DA2C8A5AB043C1BE31586359FC3C09&lt;/sourceid&gt;&#10;            &lt;questiontext&gt;What Features Might Lead You to Consider an Asthmatic Component in a Patient Like Tracy?&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2C99729869194449B9E6809736D19A90&lt;/guid&gt;&#10;                    &lt;answertext&gt;History of asthma before age 40&lt;/answertext&gt;&#10;                    &lt;valuetype&gt;0&lt;/valuetype&gt;&#10;                &lt;/answer&gt;&#10;                &lt;answer&gt;&#10;                    &lt;guid&gt;E884206A837C42459BD52D06545A8832&lt;/guid&gt;&#10;                    &lt;answertext&gt;Eosinophilia&lt;/answertext&gt;&#10;                    &lt;valuetype&gt;0&lt;/valuetype&gt;&#10;                &lt;/answer&gt;&#10;                &lt;answer&gt;&#10;                    &lt;guid&gt;B3129900776342C893E77FB2198A2D79&lt;/guid&gt;&#10;                    &lt;answertext&gt;Wheezing&lt;/answertext&gt;&#10;                    &lt;valuetype&gt;0&lt;/valuetype&gt;&#10;                &lt;/answer&gt;&#10;                &lt;answer&gt;&#10;                    &lt;guid&gt;BCF1B9687A48494FB3C3E31EAEF2023D&lt;/guid&gt;&#10;                    &lt;answertext&gt;Elevated IgA&lt;/answertext&gt;&#10;                    &lt;valuetype&gt;0&lt;/valuetype&gt;&#10;                &lt;/answer&gt;&#10;                &lt;answer&gt;&#10;                    &lt;guid&gt;A953086DF4F04E0B88803038462CBB75&lt;/guid&gt;&#10;                    &lt;answertext&gt;All of the above&lt;/answertext&gt;&#10;                    &lt;valuetype&gt;0&lt;/valuetype&gt;&#10;                &lt;/answer&gt;&#10;            &lt;/answers&gt;&#10;        &lt;/multichoice&gt;&#10;    &lt;/questions&gt;&#10;&lt;/questionlist&gt;"/>
  <p:tag name="LIVECHARTING" val="False"/>
  <p:tag name="AUTOOPENPOLL" val="True"/>
  <p:tag name="AUTOFORMATCHART" val="True"/>
</p:tagLst>
</file>

<file path=ppt/tags/tag72.xml><?xml version="1.0" encoding="utf-8"?>
<p:tagLst xmlns:a="http://schemas.openxmlformats.org/drawingml/2006/main" xmlns:r="http://schemas.openxmlformats.org/officeDocument/2006/relationships" xmlns:p="http://schemas.openxmlformats.org/presentationml/2006/main">
  <p:tag name="ZEROBASED" val="False"/>
</p:tagLst>
</file>

<file path=ppt/tags/tag73.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57C121F73442438EB95725E21C355A24&lt;/guid&gt;&#10;        &lt;description /&gt;&#10;        &lt;date&gt;5/11/2016 4:13:0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195AADB1BDD426395269B34B5D491D1&lt;/guid&gt;&#10;            &lt;repollguid&gt;BDE69457E4BC4CC6A954F6C623ECAB53&lt;/repollguid&gt;&#10;            &lt;sourceid&gt;1339F06F05774204928367293DBA1ACE&lt;/sourceid&gt;&#10;            &lt;questiontext&gt;Is the Medical Therapy Provided to Roger Appropriate to His Diseas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C76DBA117371472A845336B51DCDDCE1&lt;/guid&gt;&#10;                    &lt;answertext&gt;Yes&lt;/answertext&gt;&#10;                    &lt;valuetype&gt;0&lt;/valuetype&gt;&#10;                &lt;/answer&gt;&#10;                &lt;answer&gt;&#10;                    &lt;guid&gt;CD0E6A5C9B9545C7A2D02F2FCA01D07D&lt;/guid&gt;&#10;                    &lt;answertext&gt;No&lt;/answertext&gt;&#10;                    &lt;valuetype&gt;0&lt;/valuetype&gt;&#10;                &lt;/answer&gt;&#10;                &lt;answer&gt;&#10;                    &lt;guid&gt;742A5EFEE113412B8025EA33DF88A3CE&lt;/guid&gt;&#10;                    &lt;answertext&gt;Unsure&lt;/answertext&gt;&#10;                    &lt;valuetype&gt;0&lt;/valuetype&gt;&#10;                &lt;/answer&gt;&#10;            &lt;/answers&gt;&#10;        &lt;/multichoice&gt;&#10;    &lt;/questions&gt;&#10;&lt;/questionlist&gt;"/>
  <p:tag name="AUTOOPENPOLL" val="True"/>
  <p:tag name="AUTOFORMATCHART" val="True"/>
</p:tagLst>
</file>

<file path=ppt/tags/tag79.xml><?xml version="1.0" encoding="utf-8"?>
<p:tagLst xmlns:a="http://schemas.openxmlformats.org/drawingml/2006/main" xmlns:r="http://schemas.openxmlformats.org/officeDocument/2006/relationships" xmlns:p="http://schemas.openxmlformats.org/presentationml/2006/main">
  <p:tag name="ZEROBASED" val="False"/>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E7CFC71208CE4ED285D1DB9259165C32&lt;/guid&gt;&#10;        &lt;description /&gt;&#10;        &lt;date&gt;5/11/2016 4:13:5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9A67B5F7A3346ECB2D1F14BB90A4340&lt;/guid&gt;&#10;            &lt;repollguid&gt;DE3814AB33BA4478AB4CC6ED961CF3F7&lt;/repollguid&gt;&#10;            &lt;sourceid&gt;66076CB1713F4607BBBA0444CDC5C21C&lt;/sourceid&gt;&#10;            &lt;questiontext&gt;Is This an Appropriate Step-Up in Therapy?&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6C5531FC88894EF38EA4FE42EB922AD3&lt;/guid&gt;&#10;                    &lt;answertext&gt;Yes&lt;/answertext&gt;&#10;                    &lt;valuetype&gt;0&lt;/valuetype&gt;&#10;                &lt;/answer&gt;&#10;                &lt;answer&gt;&#10;                    &lt;guid&gt;3CBE9578A40E4960BC15700209A5EA0E&lt;/guid&gt;&#10;                    &lt;answertext&gt;No&lt;/answertext&gt;&#10;                    &lt;valuetype&gt;0&lt;/valuetype&gt;&#10;                &lt;/answer&gt;&#10;                &lt;answer&gt;&#10;                    &lt;guid&gt;B95CED8A0EB94B389FC237CCD9DD1E5D&lt;/guid&gt;&#10;                    &lt;answertext&gt;Unsure&lt;/answertext&gt;&#10;                    &lt;valuetype&gt;0&lt;/valuetype&gt;&#10;                &lt;/answer&gt;&#10;            &lt;/answers&gt;&#10;        &lt;/multichoice&gt;&#10;    &lt;/questions&gt;&#10;&lt;/questionlist&gt;"/>
  <p:tag name="AUTOOPENPOLL" val="True"/>
  <p:tag name="AUTOFORMATCHART" val="True"/>
</p:tagLst>
</file>

<file path=ppt/tags/tag84.xml><?xml version="1.0" encoding="utf-8"?>
<p:tagLst xmlns:a="http://schemas.openxmlformats.org/drawingml/2006/main" xmlns:r="http://schemas.openxmlformats.org/officeDocument/2006/relationships" xmlns:p="http://schemas.openxmlformats.org/presentationml/2006/main">
  <p:tag name="ZEROBASED" val="False"/>
</p:tagLst>
</file>

<file path=ppt/tags/tag85.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86.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E476CF18D84845C181E597B3E8A0646B&lt;/guid&gt;&#10;        &lt;description /&gt;&#10;        &lt;date&gt;5/11/2016 4:14:3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CC4CC6CEDCE499CA726CFC4213582A5&lt;/guid&gt;&#10;            &lt;repollguid&gt;1D8C2B9D6BC5404FA3F0E2D869B6C5C4&lt;/repollguid&gt;&#10;            &lt;sourceid&gt;3CFA4871A38F46E28E435CED60026505&lt;/sourceid&gt;&#10;            &lt;questiontext&gt;What Would You Prescrib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40B316ED9EB47D5A5642B21D1AD934C&lt;/guid&gt;&#10;                    &lt;answertext&gt;LAMA monotherapy&lt;/answertext&gt;&#10;                    &lt;valuetype&gt;0&lt;/valuetype&gt;&#10;                &lt;/answer&gt;&#10;                &lt;answer&gt;&#10;                    &lt;guid&gt;720FFA640DFA467993E81D3C0FBD6435&lt;/guid&gt;&#10;                    &lt;answertext&gt;LABA monotherapy&lt;/answertext&gt;&#10;                    &lt;valuetype&gt;0&lt;/valuetype&gt;&#10;                &lt;/answer&gt;&#10;                &lt;answer&gt;&#10;                    &lt;guid&gt;5D4BF5E855674731B33635A830CA7D56&lt;/guid&gt;&#10;                    &lt;answertext&gt;LABA + ICS&lt;/answertext&gt;&#10;                    &lt;valuetype&gt;0&lt;/valuetype&gt;&#10;                &lt;/answer&gt;&#10;                &lt;answer&gt;&#10;                    &lt;guid&gt;0586FA6BF7024805845D57C4C48E51BB&lt;/guid&gt;&#10;                    &lt;answertext&gt;LAMA + PDE-4 inhibitor&lt;/answertext&gt;&#10;                    &lt;valuetype&gt;0&lt;/valuetype&gt;&#10;                &lt;/answer&gt;&#10;                &lt;answer&gt;&#10;                    &lt;guid&gt;9ED24D9CCADA445DB986F739B0E5DDA9&lt;/guid&gt;&#10;                    &lt;answertext&gt;Fixed-dose combination LAMA + LABA&lt;/answertext&gt;&#10;                    &lt;valuetype&gt;0&lt;/valuetype&gt;&#10;                &lt;/answer&gt;&#10;            &lt;/answers&gt;&#10;        &lt;/multichoice&gt;&#10;    &lt;/questions&gt;&#10;&lt;/questionlist&gt;"/>
  <p:tag name="AUTOOPENPOLL" val="True"/>
  <p:tag name="AUTOFORMATCHART" val="True"/>
</p:tagLst>
</file>

<file path=ppt/tags/tag87.xml><?xml version="1.0" encoding="utf-8"?>
<p:tagLst xmlns:a="http://schemas.openxmlformats.org/drawingml/2006/main" xmlns:r="http://schemas.openxmlformats.org/officeDocument/2006/relationships" xmlns:p="http://schemas.openxmlformats.org/presentationml/2006/main">
  <p:tag name="ZEROBASED" val="False"/>
</p:tagLst>
</file>

<file path=ppt/tags/tag88.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C74C74891A1143A9AB4D7E00D7E0DEA2&lt;/guid&gt;&#10;        &lt;description /&gt;&#10;        &lt;date&gt;5/11/2016 4:15:2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54589F9283D4FC282243D7A24B7BF14&lt;/guid&gt;&#10;            &lt;repollguid&gt;F255CBBFA47F4786A9CA0A384A388C8C&lt;/repollguid&gt;&#10;            &lt;sourceid&gt;47E699980E2F4A508D9EFE52A0AA2D4A&lt;/sourceid&gt;&#10;            &lt;questiontext&gt;Which of the Following Best Describes Your Approach to Inhalers with Your Patients with COPD?&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77B40217470C430FB7E62AF2B83023ED&lt;/guid&gt;&#10;                    &lt;answertext&gt;Reviewed with initial treatment or change in delivery device&lt;/answertext&gt;&#10;                    &lt;valuetype&gt;0&lt;/valuetype&gt;&#10;                &lt;/answer&gt;&#10;                &lt;answer&gt;&#10;                    &lt;guid&gt;42D13DBC59D34436A3E0C8F6D346D126&lt;/guid&gt;&#10;                    &lt;answertext&gt;Routinely check their technique and ease with their current device&lt;/answertext&gt;&#10;                    &lt;valuetype&gt;0&lt;/valuetype&gt;&#10;                &lt;/answer&gt;&#10;                &lt;answer&gt;&#10;                    &lt;guid&gt;0F4286AAA92C46B49DF808A444E9CFBB&lt;/guid&gt;&#10;                    &lt;answertext&gt;Someone else in my practice asks patients about this&lt;/answertext&gt;&#10;                    &lt;valuetype&gt;0&lt;/valuetype&gt;&#10;                &lt;/answer&gt;&#10;                &lt;answer&gt;&#10;                    &lt;guid&gt;57FBAE3891BA4F38BC482E312C2D2F9D&lt;/guid&gt;&#10;                    &lt;answertext&gt;I never really gave it much thought&lt;/answertext&gt;&#10;                    &lt;valuetype&gt;0&lt;/valuetype&gt;&#10;                &lt;/answer&gt;&#10;            &lt;/answers&gt;&#10;        &lt;/multichoice&gt;&#10;    &lt;/questions&gt;&#10;&lt;/questionlist&gt;"/>
  <p:tag name="LIVECHARTING" val="False"/>
  <p:tag name="AUTOOPENPOLL" val="True"/>
  <p:tag name="AUTOFORMATCHART" val="True"/>
</p:tagLst>
</file>

<file path=ppt/tags/tag91.xml><?xml version="1.0" encoding="utf-8"?>
<p:tagLst xmlns:a="http://schemas.openxmlformats.org/drawingml/2006/main" xmlns:r="http://schemas.openxmlformats.org/officeDocument/2006/relationships" xmlns:p="http://schemas.openxmlformats.org/presentationml/2006/main">
  <p:tag name="ZEROBASED" val="False"/>
</p:tagLst>
</file>

<file path=ppt/tags/tag9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A065DAEC2F2443C99B7A5B0838D60998&lt;/guid&gt;&#10;        &lt;description /&gt;&#10;        &lt;date&gt;5/11/2016 4:24:4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E4817F5D71F4CD6B5497B8CD170F47C&lt;/guid&gt;&#10;            &lt;repollguid&gt;78C01513CC674C1D9A6629612F5F5F5D&lt;/repollguid&gt;&#10;            &lt;sourceid&gt;ED67BE45601F418C88205635BFA77C5D&lt;/sourceid&gt;&#10;            &lt;questiontext&gt;Which Statement Best Describes Your Comfort Level Stepping Down--Removing ICS--From Roger’s Treatmen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2BFABF379F4D491CAA8D2EF3FDD59950&lt;/guid&gt;&#10;                    &lt;answertext&gt;Completely comfortable&lt;/answertext&gt;&#10;                    &lt;valuetype&gt;0&lt;/valuetype&gt;&#10;                &lt;/answer&gt;&#10;                &lt;answer&gt;&#10;                    &lt;guid&gt;D4F5BBE27630448DB26D5370B8A8191B&lt;/guid&gt;&#10;                    &lt;answertext&gt;Willing to try, but somewhat uncomfortable (concerned about exacerbation risk)&lt;/answertext&gt;&#10;                    &lt;valuetype&gt;0&lt;/valuetype&gt;&#10;                &lt;/answer&gt;&#10;                &lt;answer&gt;&#10;                    &lt;guid&gt;DAEC277647304CFD8694685D37867D12&lt;/guid&gt;&#10;                    &lt;answertext&gt;No way—too risky based on his history&lt;/answertext&gt;&#10;                    &lt;valuetype&gt;0&lt;/valuetype&gt;&#10;                &lt;/answer&gt;&#10;            &lt;/answers&gt;&#10;        &lt;/multichoice&gt;&#10;    &lt;/questions&gt;&#10;&lt;/questionlist&gt;"/>
  <p:tag name="AUTOOPENPOLL" val="True"/>
  <p:tag name="AUTOFORMATCHART" val="True"/>
</p:tagLst>
</file>

<file path=ppt/tags/tag96.xml><?xml version="1.0" encoding="utf-8"?>
<p:tagLst xmlns:a="http://schemas.openxmlformats.org/drawingml/2006/main" xmlns:r="http://schemas.openxmlformats.org/officeDocument/2006/relationships" xmlns:p="http://schemas.openxmlformats.org/presentationml/2006/main">
  <p:tag name="ZEROBASED" val="False"/>
</p:tagLst>
</file>

<file path=ppt/tags/tag97.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3813</TotalTime>
  <Words>5591</Words>
  <Application>Microsoft Macintosh PowerPoint</Application>
  <PresentationFormat>On-screen Show (16:9)</PresentationFormat>
  <Paragraphs>777</Paragraphs>
  <Slides>101</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101</vt:i4>
      </vt:variant>
    </vt:vector>
  </HeadingPairs>
  <TitlesOfParts>
    <vt:vector size="104" baseType="lpstr">
      <vt:lpstr>Office Theme</vt:lpstr>
      <vt:lpstr>Chart</vt:lpstr>
      <vt:lpstr>Worksheet</vt:lpstr>
      <vt:lpstr>PowerPoint Presentation</vt:lpstr>
      <vt:lpstr>Faculty</vt:lpstr>
      <vt:lpstr>Disclosure of Relevant Financial Relationships</vt:lpstr>
      <vt:lpstr>Activity Faculty Disclosures</vt:lpstr>
      <vt:lpstr>Agenda</vt:lpstr>
      <vt:lpstr>Learning Objectives</vt:lpstr>
      <vt:lpstr>Goals of Pharmacological Management of COPD</vt:lpstr>
      <vt:lpstr>GOLD COPD Assessment and  Treatment Approach</vt:lpstr>
      <vt:lpstr>Long-Acting Bronchodilators </vt:lpstr>
      <vt:lpstr>Fixed-Dose Combination LAMA/LABAs</vt:lpstr>
      <vt:lpstr>Questions you may have …</vt:lpstr>
      <vt:lpstr>Meet Sarah</vt:lpstr>
      <vt:lpstr>Sarah–Exam and Evaluation</vt:lpstr>
      <vt:lpstr>Sarah–Pulmonary Function Test</vt:lpstr>
      <vt:lpstr>Sarah–History</vt:lpstr>
      <vt:lpstr>Would You Consider Sarah’s Bronchitis an Exacerbation?</vt:lpstr>
      <vt:lpstr>What Treatment Would You Recommend for Sarah? </vt:lpstr>
      <vt:lpstr>PowerPoint Presentation</vt:lpstr>
      <vt:lpstr>Treatment Approach—Dual or Monotherapy?  What Data Do We Have to Guide Our Decision Making?</vt:lpstr>
      <vt:lpstr>Fixed-Dose LAMA + LABA Combinations</vt:lpstr>
      <vt:lpstr>Efficacy Endpoints</vt:lpstr>
      <vt:lpstr>Network Meta-analysis:  LAMA-LABA Combinations</vt:lpstr>
      <vt:lpstr>Network Meta-analysis:  LAMA/LABA Combinations</vt:lpstr>
      <vt:lpstr>Network Meta-analysis:  LAMA/LABA Combinations</vt:lpstr>
      <vt:lpstr>Fixed-Dose LAMA + LABA Combinations</vt:lpstr>
      <vt:lpstr>FDC Umeclidinium + Vilanterol vs Tiotropium</vt:lpstr>
      <vt:lpstr>FDC Umeclidinium + Vilanterol vs Tiotropium</vt:lpstr>
      <vt:lpstr>FDC Umeclidinium + Vilanterol  and Exercise Endurance</vt:lpstr>
      <vt:lpstr>FDC UMEC + VI and Exercise Endurance</vt:lpstr>
      <vt:lpstr>Fixed-Dose LAMA + LABA Combinations</vt:lpstr>
      <vt:lpstr>FDC Tiotropium + Olodaterol  vs Mono-components (Two – Phase 3 Trials)</vt:lpstr>
      <vt:lpstr>FDC Tiotropium + Olodaterol  vs Mono-components (TONADO-1 and -2)</vt:lpstr>
      <vt:lpstr>FDC Tiotropium + Olodaterol  vs Mono-components (TONADO-1 and -2)</vt:lpstr>
      <vt:lpstr>Fixed-Dose LAMA + LABA Combinations</vt:lpstr>
      <vt:lpstr>FDC Indacaterol + Glycopyrrolate</vt:lpstr>
      <vt:lpstr>FDC Indacaterol + Glycopyrrolate (QVA149) FLIGHT 1 and FLIGHT 2</vt:lpstr>
      <vt:lpstr>FDC Indacaterol + Glycopyrrolate FLIGHT 1 and FLIGHT 2: FEV1 at Week 12</vt:lpstr>
      <vt:lpstr>PowerPoint Presentation</vt:lpstr>
      <vt:lpstr>PowerPoint Presentation</vt:lpstr>
      <vt:lpstr>Fixed-Dose LAMA + LABA Combinations</vt:lpstr>
      <vt:lpstr>FDC Glycopyrrolate + Formoterol (PT003) PINNACLE-1 and -2 Phase 3 Studies</vt:lpstr>
      <vt:lpstr>FDC Glycopyrrolate + Formoterol (PT003) Trough FEV1</vt:lpstr>
      <vt:lpstr>FDC Glycopyrrolate + Formoterol (PT003) SGRQ Total Score</vt:lpstr>
      <vt:lpstr>FDC Glycopyrrolate + Formoterol (PT003) Transitional Dyspnea Index (TDI)</vt:lpstr>
      <vt:lpstr>Fixed-Dose LAMA + LABA Combinations</vt:lpstr>
      <vt:lpstr>FDC Aclidinium +Formoterol </vt:lpstr>
      <vt:lpstr>FDC Aclidinium +Formoterol AUGMENT: FEV1</vt:lpstr>
      <vt:lpstr>FDC Aclidinium +Formoterol Pooled Analysis of ACLIFORM and AUGMENT</vt:lpstr>
      <vt:lpstr>FDC Aclidinium +Formoterol Pooled Analysis of ACLIFORM and AUGMENT</vt:lpstr>
      <vt:lpstr>Considerations for Starting a Patient on Single Agent or Fixed-Dose Combination Bronchodilators</vt:lpstr>
      <vt:lpstr>Sarah–Treatment Approach</vt:lpstr>
      <vt:lpstr>Sarah–Key Points</vt:lpstr>
      <vt:lpstr>Meet Tracy</vt:lpstr>
      <vt:lpstr>Tracy–History</vt:lpstr>
      <vt:lpstr>Tracy–Exam and Evaluation</vt:lpstr>
      <vt:lpstr>Tracy–Pulmonary Function Test</vt:lpstr>
      <vt:lpstr>Does Tracy’s Bronchodilator Response Point to an Asthmatic Component?</vt:lpstr>
      <vt:lpstr>Is There a Need For a Change in Treatment? What Would You Do?</vt:lpstr>
      <vt:lpstr>PowerPoint Presentation</vt:lpstr>
      <vt:lpstr>What Do We Know About the Safety Profile of  FDC LAMA/LABAs, Including in Patients                                                       with Cardiovascular Comorbidities?  What Data Do We Have to Guide Our Decision Making?</vt:lpstr>
      <vt:lpstr>FDC LAMA/LABAs Caution Regarding Use in Patients with Cardiovascular Disorders</vt:lpstr>
      <vt:lpstr>Network Meta-analysis: LAMA/LABA Combinations vs Comparators on Adverse Events</vt:lpstr>
      <vt:lpstr>FDC Umeclidinium/Vilanterol Cardiovascular Safety</vt:lpstr>
      <vt:lpstr>FDC Umeclidinium/Vilanterol Cardiovascular Safety</vt:lpstr>
      <vt:lpstr>FDC Tiotropium + Olodaterol  (TONADO-1, -2) Safety</vt:lpstr>
      <vt:lpstr>FDC Tiotropium + Olodaterol (TONADO-1, -2) Cardiac Safety </vt:lpstr>
      <vt:lpstr>FDC Indacaterol + Glycopyrrolate  Flight 3: 52-week Safety Study</vt:lpstr>
      <vt:lpstr>Tracy–Treatment Approach</vt:lpstr>
      <vt:lpstr>Safety Considerations in Patients with an Asthmatic Component</vt:lpstr>
      <vt:lpstr>What Features Might Lead You to Consider an Asthmatic Component in a Patient Like Tracy?</vt:lpstr>
      <vt:lpstr>Tracy–Key Points</vt:lpstr>
      <vt:lpstr>Meet Roger</vt:lpstr>
      <vt:lpstr>Roger–History, Physical Exam in 2007</vt:lpstr>
      <vt:lpstr>Roger–History, 2007</vt:lpstr>
      <vt:lpstr>Is the Medical Therapy Provided to Roger Appropriate to His Disease?</vt:lpstr>
      <vt:lpstr>PowerPoint Presentation</vt:lpstr>
      <vt:lpstr>Roger–History Continued</vt:lpstr>
      <vt:lpstr>Roger–History Continued</vt:lpstr>
      <vt:lpstr>Is This an Appropriate Step-Up in Therapy?</vt:lpstr>
      <vt:lpstr>What Would You Prescribe?</vt:lpstr>
      <vt:lpstr>Roger–History Continued</vt:lpstr>
      <vt:lpstr>Roger–2015 After Returning from Florida</vt:lpstr>
      <vt:lpstr>Which of the Following Best Describes Your Approach to Inhalers with Your Patients with COPD?</vt:lpstr>
      <vt:lpstr>Considerations with Delivery Systems </vt:lpstr>
      <vt:lpstr>Roger–A Change in Delivery Device</vt:lpstr>
      <vt:lpstr>Is ICS Withdrawal or Step Down Therapy Possible  in COPD?</vt:lpstr>
      <vt:lpstr>Inhaled Corticosteroids in Patients with COPD</vt:lpstr>
      <vt:lpstr>Which Statement Best Describes Your Comfort Level Stepping Down--Removing ICS--From Roger’s Treatment?</vt:lpstr>
      <vt:lpstr>Inhaled Steroids in COPD </vt:lpstr>
      <vt:lpstr>Drift to Triple Therapy in COPD</vt:lpstr>
      <vt:lpstr>OPTIMO: Withdrawal of ICS in COPD Patients at Low Risk of Exacerbation </vt:lpstr>
      <vt:lpstr>Corticosteroid Withdrawal in Low Exacerbation Risk  COPD Patients (OPTIMO)</vt:lpstr>
      <vt:lpstr>WISDOM: Withdrawal of ICS in Patients on Maintenance Therapy with Dual Bronchodilation</vt:lpstr>
      <vt:lpstr>Corticosteroid Withdrawal on Triple Therapy and Risk of COPD Exacerbation (WISDOM)</vt:lpstr>
      <vt:lpstr>PowerPoint Presentation</vt:lpstr>
      <vt:lpstr>Stepping Down ICS: A Proposed Algorithm</vt:lpstr>
      <vt:lpstr>Roger–Follow-up</vt:lpstr>
      <vt:lpstr>If Roger Worsens With an Increase in Symptoms or Severe Exacerbation on LAMA+LABA, What Would You Do?</vt:lpstr>
      <vt:lpstr>Roger–Key Points</vt:lpstr>
      <vt:lpstr>Summary</vt:lpstr>
      <vt:lpstr>More on LAMA/LABA Combinations at ATS</vt:lpstr>
    </vt:vector>
  </TitlesOfParts>
  <Manager/>
  <Company>The France Foundation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Fixed Dose LAMA/LABA Inhalers in COPD</dc:title>
  <dc:subject>COPD</dc:subject>
  <dc:creator>The France Foundation</dc:creator>
  <cp:keywords/>
  <dc:description/>
  <cp:lastModifiedBy>Shannon Knight</cp:lastModifiedBy>
  <cp:revision>348</cp:revision>
  <cp:lastPrinted>2016-05-04T18:49:54Z</cp:lastPrinted>
  <dcterms:created xsi:type="dcterms:W3CDTF">2016-04-27T13:43:32Z</dcterms:created>
  <dcterms:modified xsi:type="dcterms:W3CDTF">2016-05-18T00:05:36Z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CD35D12C-7A58-4AB7-9BAA-92816187A8D7</vt:lpwstr>
  </property>
  <property fmtid="{D5CDD505-2E9C-101B-9397-08002B2CF9AE}" pid="3" name="ArticulatePath">
    <vt:lpwstr>13 ATS COPD Draft Slides an 051016</vt:lpwstr>
  </property>
</Properties>
</file>